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2"/>
    <p:sldId id="290" r:id="rId3"/>
    <p:sldId id="260" r:id="rId4"/>
    <p:sldId id="292" r:id="rId5"/>
    <p:sldId id="280" r:id="rId6"/>
    <p:sldId id="282" r:id="rId7"/>
    <p:sldId id="284" r:id="rId8"/>
    <p:sldId id="291" r:id="rId9"/>
    <p:sldId id="285" r:id="rId10"/>
    <p:sldId id="286" r:id="rId11"/>
    <p:sldId id="287" r:id="rId12"/>
    <p:sldId id="288" r:id="rId13"/>
    <p:sldId id="289" r:id="rId1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90"/>
            <p14:sldId id="260"/>
            <p14:sldId id="292"/>
            <p14:sldId id="280"/>
            <p14:sldId id="282"/>
            <p14:sldId id="284"/>
            <p14:sldId id="291"/>
            <p14:sldId id="285"/>
            <p14:sldId id="286"/>
            <p14:sldId id="287"/>
            <p14:sldId id="288"/>
            <p14:sldId id="28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7" clrIdx="0"/>
  <p:cmAuthor id="1" name="Reviewer" initials="NN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99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7003" autoAdjust="0"/>
  </p:normalViewPr>
  <p:slideViewPr>
    <p:cSldViewPr snapToGrid="0" snapToObjects="1">
      <p:cViewPr varScale="1">
        <p:scale>
          <a:sx n="91" d="100"/>
          <a:sy n="91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534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04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0510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2684" y="644224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75970"/>
            <a:ext cx="9206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TMMMCO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3: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Шаг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2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Содействие налаживанию контакта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83576" y="6500599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346E3DF7-0ADC-492F-B7E2-DDCFF8F0984A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9.wdp"/><Relationship Id="rId7" Type="http://schemas.microsoft.com/office/2007/relationships/hdphoto" Target="../media/hdphoto2.wdp"/><Relationship Id="rId12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12.wdp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3.wdp"/><Relationship Id="rId7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microsoft.com/office/2007/relationships/hdphoto" Target="../media/hdphoto14.wdp"/><Relationship Id="rId10" Type="http://schemas.microsoft.com/office/2007/relationships/hdphoto" Target="../media/hdphoto11.wdp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14.wdp"/><Relationship Id="rId12" Type="http://schemas.microsoft.com/office/2007/relationships/hdphoto" Target="../media/hdphoto1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11.wdp"/><Relationship Id="rId4" Type="http://schemas.openxmlformats.org/officeDocument/2006/relationships/image" Target="../media/image8.png"/><Relationship Id="rId9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5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15631" y="895813"/>
            <a:ext cx="917526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</a:t>
            </a:r>
            <a:r>
              <a:rPr lang="ru-RU" sz="3600" b="1" dirty="0" smtClean="0"/>
              <a:t>организациях</a:t>
            </a:r>
            <a:endParaRPr lang="en-US" sz="3600" dirty="0"/>
          </a:p>
          <a:p>
            <a:pPr algn="ctr"/>
            <a:endParaRPr lang="de-DE" sz="2800" b="1" dirty="0" smtClean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3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en-US" sz="2800" b="1" dirty="0" smtClean="0"/>
              <a:t>2 – </a:t>
            </a:r>
            <a:r>
              <a:rPr lang="ru-RU" sz="2800" b="1" dirty="0" smtClean="0"/>
              <a:t>Содействие налаживанию контакта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961534" y="6102861"/>
            <a:ext cx="7220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4007556" y="282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3554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err="1"/>
              <a:t>Декатегоризация</a:t>
            </a:r>
            <a:r>
              <a:rPr lang="ru-RU" sz="2800" b="1" dirty="0"/>
              <a:t> </a:t>
            </a:r>
            <a:endParaRPr lang="en-US" sz="2800" b="1" dirty="0"/>
          </a:p>
        </p:txBody>
      </p:sp>
      <p:sp>
        <p:nvSpPr>
          <p:cNvPr id="34" name="Rechteck 33"/>
          <p:cNvSpPr/>
          <p:nvPr/>
        </p:nvSpPr>
        <p:spPr>
          <a:xfrm>
            <a:off x="0" y="1726114"/>
            <a:ext cx="67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 </a:t>
            </a:r>
            <a:r>
              <a:rPr lang="ru-RU" sz="2400" dirty="0" smtClean="0"/>
              <a:t>Контакт между группами сторон</a:t>
            </a:r>
            <a:endParaRPr lang="en-US" sz="2400" dirty="0"/>
          </a:p>
        </p:txBody>
      </p:sp>
      <p:pic>
        <p:nvPicPr>
          <p:cNvPr id="18" name="Bild 17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19" name="Bild 18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20" name="Bild 19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21" name="Bild 20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36" name="Bild 35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37" name="Bild 36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38" name="Bild 37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39" name="Bild 38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42" name="Bild 41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44" name="Bild 43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2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-25242" y="1541448"/>
            <a:ext cx="818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</a:t>
            </a:r>
            <a:r>
              <a:rPr lang="ru-RU" sz="2400" dirty="0" smtClean="0"/>
              <a:t>Знакомство с новыми аспектами других лиц</a:t>
            </a:r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69064" cy="7078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Декатегоризация </a:t>
            </a:r>
            <a:endParaRPr lang="en-US" sz="2800" b="1" dirty="0"/>
          </a:p>
        </p:txBody>
      </p:sp>
      <p:sp>
        <p:nvSpPr>
          <p:cNvPr id="7" name="Ovale Legende 6"/>
          <p:cNvSpPr/>
          <p:nvPr/>
        </p:nvSpPr>
        <p:spPr>
          <a:xfrm>
            <a:off x="5851769" y="2272559"/>
            <a:ext cx="2168769" cy="1117774"/>
          </a:xfrm>
          <a:prstGeom prst="wedgeEllipseCallout">
            <a:avLst>
              <a:gd name="adj1" fmla="val -44256"/>
              <a:gd name="adj2" fmla="val 65996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 меня 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4" name="Bild 53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pic>
        <p:nvPicPr>
          <p:cNvPr id="55" name="Bild 54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56" name="Bild 55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57" name="Bild 56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58" name="Bild 57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59" name="Bild 5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60" name="Bild 59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61" name="Bild 60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63" name="Bild 62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64" name="Bild 63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  <p:sp>
        <p:nvSpPr>
          <p:cNvPr id="66" name="Ovale Legende 65"/>
          <p:cNvSpPr/>
          <p:nvPr/>
        </p:nvSpPr>
        <p:spPr>
          <a:xfrm>
            <a:off x="3453743" y="2184636"/>
            <a:ext cx="2168769" cy="1117774"/>
          </a:xfrm>
          <a:prstGeom prst="wedgeEllipseCallout">
            <a:avLst>
              <a:gd name="adj1" fmla="val 6645"/>
              <a:gd name="adj2" fmla="val 6075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из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7" name="Ovale Legende 66"/>
          <p:cNvSpPr/>
          <p:nvPr/>
        </p:nvSpPr>
        <p:spPr>
          <a:xfrm>
            <a:off x="823154" y="2831446"/>
            <a:ext cx="2168769" cy="1117774"/>
          </a:xfrm>
          <a:prstGeom prst="wedgeEllipseCallout">
            <a:avLst>
              <a:gd name="adj1" fmla="val 54843"/>
              <a:gd name="adj2" fmla="val 3365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Мне нравится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8" name="Ovale Legende 67"/>
          <p:cNvSpPr/>
          <p:nvPr/>
        </p:nvSpPr>
        <p:spPr>
          <a:xfrm>
            <a:off x="627770" y="4697369"/>
            <a:ext cx="2168769" cy="1117774"/>
          </a:xfrm>
          <a:prstGeom prst="wedgeEllipseCallout">
            <a:avLst>
              <a:gd name="adj1" fmla="val 64302"/>
              <a:gd name="adj2" fmla="val 44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был/а в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9" name="Ovale Legende 68"/>
          <p:cNvSpPr/>
          <p:nvPr/>
        </p:nvSpPr>
        <p:spPr>
          <a:xfrm>
            <a:off x="6518031" y="3993940"/>
            <a:ext cx="2168769" cy="1117774"/>
          </a:xfrm>
          <a:prstGeom prst="wedgeEllipseCallout">
            <a:avLst>
              <a:gd name="adj1" fmla="val -68580"/>
              <a:gd name="adj2" fmla="val 5550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Моё любимое </a:t>
            </a:r>
            <a:r>
              <a:rPr lang="en-US" dirty="0" smtClean="0"/>
              <a:t>… </a:t>
            </a:r>
            <a:r>
              <a:rPr lang="ru-RU" dirty="0" smtClean="0"/>
              <a:t>- это</a:t>
            </a:r>
            <a:r>
              <a:rPr lang="en-US" dirty="0" smtClean="0"/>
              <a:t>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6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078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err="1"/>
              <a:t>Декатегоризация</a:t>
            </a:r>
            <a:r>
              <a:rPr lang="ru-RU" sz="2800" b="1" dirty="0"/>
              <a:t> </a:t>
            </a:r>
            <a:endParaRPr lang="en-US" sz="2800" b="1" dirty="0"/>
          </a:p>
        </p:txBody>
      </p:sp>
      <p:sp>
        <p:nvSpPr>
          <p:cNvPr id="36" name="Rechteck 35"/>
          <p:cNvSpPr/>
          <p:nvPr/>
        </p:nvSpPr>
        <p:spPr>
          <a:xfrm>
            <a:off x="-13852" y="15321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3. </a:t>
            </a:r>
            <a:r>
              <a:rPr lang="ru-RU" sz="2400" dirty="0" smtClean="0"/>
              <a:t>Выявление сходств</a:t>
            </a:r>
            <a:endParaRPr lang="en-US" sz="2400" dirty="0"/>
          </a:p>
        </p:txBody>
      </p:sp>
      <p:grpSp>
        <p:nvGrpSpPr>
          <p:cNvPr id="4" name="Gruppierung 3"/>
          <p:cNvGrpSpPr/>
          <p:nvPr/>
        </p:nvGrpSpPr>
        <p:grpSpPr>
          <a:xfrm>
            <a:off x="5227377" y="3055765"/>
            <a:ext cx="1296340" cy="1668662"/>
            <a:chOff x="5761999" y="2591706"/>
            <a:chExt cx="1296340" cy="1668662"/>
          </a:xfrm>
        </p:grpSpPr>
        <p:pic>
          <p:nvPicPr>
            <p:cNvPr id="18" name="Bild 1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983064" y="2591706"/>
              <a:ext cx="727927" cy="1404587"/>
            </a:xfrm>
            <a:prstGeom prst="rect">
              <a:avLst/>
            </a:prstGeom>
          </p:spPr>
        </p:pic>
        <p:pic>
          <p:nvPicPr>
            <p:cNvPr id="38" name="Bild 3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761999" y="2855781"/>
              <a:ext cx="727927" cy="1404587"/>
            </a:xfrm>
            <a:prstGeom prst="rect">
              <a:avLst/>
            </a:prstGeom>
          </p:spPr>
        </p:pic>
        <p:pic>
          <p:nvPicPr>
            <p:cNvPr id="39" name="Bild 38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 flipH="1">
              <a:off x="6330412" y="2855781"/>
              <a:ext cx="727927" cy="1404587"/>
            </a:xfrm>
            <a:prstGeom prst="rect">
              <a:avLst/>
            </a:prstGeom>
          </p:spPr>
        </p:pic>
      </p:grpSp>
      <p:sp>
        <p:nvSpPr>
          <p:cNvPr id="42" name="Ovale Legende 41"/>
          <p:cNvSpPr/>
          <p:nvPr/>
        </p:nvSpPr>
        <p:spPr>
          <a:xfrm>
            <a:off x="6710622" y="2418888"/>
            <a:ext cx="1778001" cy="923656"/>
          </a:xfrm>
          <a:prstGeom prst="wedgeEllipseCallout">
            <a:avLst>
              <a:gd name="adj1" fmla="val -69823"/>
              <a:gd name="adj2" fmla="val 391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Нам нравится спорт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3117231" y="2942655"/>
            <a:ext cx="951696" cy="1508861"/>
            <a:chOff x="1678395" y="2751507"/>
            <a:chExt cx="951696" cy="1508861"/>
          </a:xfrm>
        </p:grpSpPr>
        <p:pic>
          <p:nvPicPr>
            <p:cNvPr id="20" name="Bild 19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16319" y="2751507"/>
              <a:ext cx="475848" cy="1404247"/>
            </a:xfrm>
            <a:prstGeom prst="rect">
              <a:avLst/>
            </a:prstGeom>
          </p:spPr>
        </p:pic>
        <p:pic>
          <p:nvPicPr>
            <p:cNvPr id="37" name="Bild 36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154243" y="2759957"/>
              <a:ext cx="475848" cy="1404247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78395" y="2856121"/>
              <a:ext cx="475848" cy="1404247"/>
            </a:xfrm>
            <a:prstGeom prst="rect">
              <a:avLst/>
            </a:prstGeom>
          </p:spPr>
        </p:pic>
      </p:grpSp>
      <p:sp>
        <p:nvSpPr>
          <p:cNvPr id="43" name="Ovale Legende 42"/>
          <p:cNvSpPr/>
          <p:nvPr/>
        </p:nvSpPr>
        <p:spPr>
          <a:xfrm>
            <a:off x="897163" y="2417190"/>
            <a:ext cx="1778001" cy="923656"/>
          </a:xfrm>
          <a:prstGeom prst="wedgeEllipseCallout">
            <a:avLst>
              <a:gd name="adj1" fmla="val 71386"/>
              <a:gd name="adj2" fmla="val 3595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Нам нравится кофе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6" name="Gruppierung 5"/>
          <p:cNvGrpSpPr/>
          <p:nvPr/>
        </p:nvGrpSpPr>
        <p:grpSpPr>
          <a:xfrm>
            <a:off x="2920566" y="4947134"/>
            <a:ext cx="1110581" cy="1498770"/>
            <a:chOff x="2392167" y="4700057"/>
            <a:chExt cx="1110581" cy="1498770"/>
          </a:xfrm>
        </p:grpSpPr>
        <p:pic>
          <p:nvPicPr>
            <p:cNvPr id="19" name="Bild 18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588118" y="4730288"/>
              <a:ext cx="545648" cy="1404247"/>
            </a:xfrm>
            <a:prstGeom prst="rect">
              <a:avLst/>
            </a:prstGeom>
          </p:spPr>
        </p:pic>
        <p:pic>
          <p:nvPicPr>
            <p:cNvPr id="35" name="Bild 34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 flipH="1">
              <a:off x="2957100" y="4700057"/>
              <a:ext cx="545648" cy="1404247"/>
            </a:xfrm>
            <a:prstGeom prst="rect">
              <a:avLst/>
            </a:prstGeom>
          </p:spPr>
        </p:pic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392167" y="4794580"/>
              <a:ext cx="545648" cy="1404247"/>
            </a:xfrm>
            <a:prstGeom prst="rect">
              <a:avLst/>
            </a:prstGeom>
          </p:spPr>
        </p:pic>
      </p:grpSp>
      <p:sp>
        <p:nvSpPr>
          <p:cNvPr id="44" name="Ovale Legende 43"/>
          <p:cNvSpPr/>
          <p:nvPr/>
        </p:nvSpPr>
        <p:spPr>
          <a:xfrm>
            <a:off x="897163" y="4346902"/>
            <a:ext cx="1778001" cy="923656"/>
          </a:xfrm>
          <a:prstGeom prst="wedgeEllipseCallout">
            <a:avLst>
              <a:gd name="adj1" fmla="val 60397"/>
              <a:gd name="adj2" fmla="val 29611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 выросли на юге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636200" y="4957488"/>
            <a:ext cx="965175" cy="1488416"/>
            <a:chOff x="5745816" y="5021780"/>
            <a:chExt cx="965175" cy="1488416"/>
          </a:xfrm>
        </p:grpSpPr>
        <p:pic>
          <p:nvPicPr>
            <p:cNvPr id="17" name="Bild 1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056206" y="5021780"/>
              <a:ext cx="474496" cy="1404247"/>
            </a:xfrm>
            <a:prstGeom prst="rect">
              <a:avLst/>
            </a:prstGeom>
          </p:spPr>
        </p:pic>
        <p:pic>
          <p:nvPicPr>
            <p:cNvPr id="21" name="Bild 2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5816" y="5105949"/>
              <a:ext cx="474496" cy="1404247"/>
            </a:xfrm>
            <a:prstGeom prst="rect">
              <a:avLst/>
            </a:prstGeom>
          </p:spPr>
        </p:pic>
        <p:pic>
          <p:nvPicPr>
            <p:cNvPr id="34" name="Bild 33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36495" y="5105949"/>
              <a:ext cx="474496" cy="1404247"/>
            </a:xfrm>
            <a:prstGeom prst="rect">
              <a:avLst/>
            </a:prstGeom>
          </p:spPr>
        </p:pic>
      </p:grpSp>
      <p:sp>
        <p:nvSpPr>
          <p:cNvPr id="45" name="Ovale Legende 44"/>
          <p:cNvSpPr/>
          <p:nvPr/>
        </p:nvSpPr>
        <p:spPr>
          <a:xfrm>
            <a:off x="6758866" y="4251992"/>
            <a:ext cx="1911651" cy="923656"/>
          </a:xfrm>
          <a:prstGeom prst="wedgeEllipseCallout">
            <a:avLst>
              <a:gd name="adj1" fmla="val -61031"/>
              <a:gd name="adj2" fmla="val 42303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 нас маленькие дети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4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69064" cy="69398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err="1"/>
              <a:t>Декатегоризация</a:t>
            </a:r>
            <a:r>
              <a:rPr lang="ru-RU" sz="2800" b="1" dirty="0"/>
              <a:t> </a:t>
            </a:r>
            <a:endParaRPr lang="en-US" sz="2800" b="1" dirty="0"/>
          </a:p>
        </p:txBody>
      </p:sp>
      <p:sp>
        <p:nvSpPr>
          <p:cNvPr id="37" name="Rechteck 36"/>
          <p:cNvSpPr/>
          <p:nvPr/>
        </p:nvSpPr>
        <p:spPr>
          <a:xfrm>
            <a:off x="0" y="150803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4. </a:t>
            </a:r>
            <a:r>
              <a:rPr lang="ru-RU" sz="2400" dirty="0" smtClean="0"/>
              <a:t>Раскрытие различий среди членов своей стороны</a:t>
            </a:r>
            <a:endParaRPr lang="en-US" sz="2400" dirty="0"/>
          </a:p>
        </p:txBody>
      </p:sp>
      <p:pic>
        <p:nvPicPr>
          <p:cNvPr id="70" name="Bild 69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488992" y="2945713"/>
            <a:ext cx="727927" cy="1404587"/>
          </a:xfrm>
          <a:prstGeom prst="rect">
            <a:avLst/>
          </a:prstGeom>
        </p:spPr>
      </p:pic>
      <p:pic>
        <p:nvPicPr>
          <p:cNvPr id="71" name="Bild 70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956294" y="3366098"/>
            <a:ext cx="545648" cy="1404247"/>
          </a:xfrm>
          <a:prstGeom prst="rect">
            <a:avLst/>
          </a:prstGeom>
        </p:spPr>
      </p:pic>
      <p:pic>
        <p:nvPicPr>
          <p:cNvPr id="72" name="Bild 71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0457" y="3262449"/>
            <a:ext cx="475848" cy="1404247"/>
          </a:xfrm>
          <a:prstGeom prst="rect">
            <a:avLst/>
          </a:prstGeom>
        </p:spPr>
      </p:pic>
      <p:pic>
        <p:nvPicPr>
          <p:cNvPr id="73" name="Bild 72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565" y="3851811"/>
            <a:ext cx="474496" cy="1404247"/>
          </a:xfrm>
          <a:prstGeom prst="rect">
            <a:avLst/>
          </a:prstGeom>
        </p:spPr>
      </p:pic>
      <p:pic>
        <p:nvPicPr>
          <p:cNvPr id="66" name="Bild 65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3103" y="4040557"/>
            <a:ext cx="474496" cy="1404247"/>
          </a:xfrm>
          <a:prstGeom prst="rect">
            <a:avLst/>
          </a:prstGeom>
        </p:spPr>
      </p:pic>
      <p:pic>
        <p:nvPicPr>
          <p:cNvPr id="67" name="Bild 66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01396" y="4350300"/>
            <a:ext cx="545648" cy="1404247"/>
          </a:xfrm>
          <a:prstGeom prst="rect">
            <a:avLst/>
          </a:prstGeom>
        </p:spPr>
      </p:pic>
      <p:pic>
        <p:nvPicPr>
          <p:cNvPr id="68" name="Bild 67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953" y="4476993"/>
            <a:ext cx="475848" cy="1404247"/>
          </a:xfrm>
          <a:prstGeom prst="rect">
            <a:avLst/>
          </a:prstGeom>
        </p:spPr>
      </p:pic>
      <p:pic>
        <p:nvPicPr>
          <p:cNvPr id="69" name="Bild 68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355549" y="5052253"/>
            <a:ext cx="727927" cy="140458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6915587" y="2663804"/>
            <a:ext cx="727927" cy="1404587"/>
          </a:xfrm>
          <a:prstGeom prst="rect">
            <a:avLst/>
          </a:prstGeom>
        </p:spPr>
      </p:pic>
      <p:pic>
        <p:nvPicPr>
          <p:cNvPr id="63" name="Bild 62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 flipH="1">
            <a:off x="7643514" y="3262449"/>
            <a:ext cx="539500" cy="1388424"/>
          </a:xfrm>
          <a:prstGeom prst="rect">
            <a:avLst/>
          </a:prstGeom>
        </p:spPr>
      </p:pic>
      <p:pic>
        <p:nvPicPr>
          <p:cNvPr id="64" name="Bild 63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488" y="3262449"/>
            <a:ext cx="474496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063" y="3851811"/>
            <a:ext cx="475848" cy="1404247"/>
          </a:xfrm>
          <a:prstGeom prst="rect">
            <a:avLst/>
          </a:prstGeom>
        </p:spPr>
      </p:pic>
      <p:sp>
        <p:nvSpPr>
          <p:cNvPr id="74" name="Ovale Legende 73"/>
          <p:cNvSpPr/>
          <p:nvPr/>
        </p:nvSpPr>
        <p:spPr>
          <a:xfrm>
            <a:off x="2225672" y="2325283"/>
            <a:ext cx="1287933" cy="677042"/>
          </a:xfrm>
          <a:prstGeom prst="wedgeEllipseCallout">
            <a:avLst>
              <a:gd name="adj1" fmla="val -17361"/>
              <a:gd name="adj2" fmla="val 83574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Кофе </a:t>
            </a:r>
            <a:endParaRPr lang="en-US" dirty="0"/>
          </a:p>
        </p:txBody>
      </p:sp>
      <p:sp>
        <p:nvSpPr>
          <p:cNvPr id="75" name="Ovale Legende 74"/>
          <p:cNvSpPr/>
          <p:nvPr/>
        </p:nvSpPr>
        <p:spPr>
          <a:xfrm>
            <a:off x="6999547" y="5304399"/>
            <a:ext cx="1287933" cy="677042"/>
          </a:xfrm>
          <a:prstGeom prst="wedgeEllipseCallout">
            <a:avLst>
              <a:gd name="adj1" fmla="val -19636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Кофе </a:t>
            </a:r>
            <a:endParaRPr lang="en-US" dirty="0"/>
          </a:p>
        </p:txBody>
      </p:sp>
      <p:sp>
        <p:nvSpPr>
          <p:cNvPr id="76" name="Ovale Legende 75"/>
          <p:cNvSpPr/>
          <p:nvPr/>
        </p:nvSpPr>
        <p:spPr>
          <a:xfrm>
            <a:off x="5526946" y="4767762"/>
            <a:ext cx="1287933" cy="677042"/>
          </a:xfrm>
          <a:prstGeom prst="wedgeEllipseCallout">
            <a:avLst>
              <a:gd name="adj1" fmla="val -57562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Кофе </a:t>
            </a:r>
            <a:endParaRPr lang="en-US" dirty="0"/>
          </a:p>
        </p:txBody>
      </p:sp>
      <p:sp>
        <p:nvSpPr>
          <p:cNvPr id="77" name="Ovale Legende 76"/>
          <p:cNvSpPr/>
          <p:nvPr/>
        </p:nvSpPr>
        <p:spPr>
          <a:xfrm>
            <a:off x="5240221" y="6045971"/>
            <a:ext cx="1287933" cy="677042"/>
          </a:xfrm>
          <a:prstGeom prst="wedgeEllipseCallout">
            <a:avLst>
              <a:gd name="adj1" fmla="val -58321"/>
              <a:gd name="adj2" fmla="val -462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 </a:t>
            </a:r>
            <a:endParaRPr lang="en-US" dirty="0"/>
          </a:p>
        </p:txBody>
      </p:sp>
      <p:sp>
        <p:nvSpPr>
          <p:cNvPr id="78" name="Ovale Legende 77"/>
          <p:cNvSpPr/>
          <p:nvPr/>
        </p:nvSpPr>
        <p:spPr>
          <a:xfrm>
            <a:off x="442738" y="2136346"/>
            <a:ext cx="1287933" cy="677042"/>
          </a:xfrm>
          <a:prstGeom prst="wedgeEllipseCallout">
            <a:avLst>
              <a:gd name="adj1" fmla="val 58491"/>
              <a:gd name="adj2" fmla="val 5615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 </a:t>
            </a:r>
            <a:endParaRPr lang="en-US" dirty="0"/>
          </a:p>
        </p:txBody>
      </p:sp>
      <p:sp>
        <p:nvSpPr>
          <p:cNvPr id="79" name="Ovale Legende 78"/>
          <p:cNvSpPr/>
          <p:nvPr/>
        </p:nvSpPr>
        <p:spPr>
          <a:xfrm>
            <a:off x="7582911" y="2136346"/>
            <a:ext cx="1287933" cy="677042"/>
          </a:xfrm>
          <a:prstGeom prst="wedgeEllipseCallout">
            <a:avLst>
              <a:gd name="adj1" fmla="val -48460"/>
              <a:gd name="adj2" fmla="val 4172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</a:t>
            </a:r>
            <a:endParaRPr lang="en-US" dirty="0"/>
          </a:p>
        </p:txBody>
      </p:sp>
      <p:sp>
        <p:nvSpPr>
          <p:cNvPr id="80" name="Ovale Legende 79"/>
          <p:cNvSpPr/>
          <p:nvPr/>
        </p:nvSpPr>
        <p:spPr>
          <a:xfrm>
            <a:off x="2216919" y="4774393"/>
            <a:ext cx="1506426" cy="677042"/>
          </a:xfrm>
          <a:prstGeom prst="wedgeEllipseCallout">
            <a:avLst>
              <a:gd name="adj1" fmla="val -55721"/>
              <a:gd name="adj2" fmla="val -563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Дети </a:t>
            </a:r>
            <a:endParaRPr lang="en-US" dirty="0"/>
          </a:p>
        </p:txBody>
      </p:sp>
      <p:sp>
        <p:nvSpPr>
          <p:cNvPr id="81" name="Ovale Legende 80"/>
          <p:cNvSpPr/>
          <p:nvPr/>
        </p:nvSpPr>
        <p:spPr>
          <a:xfrm>
            <a:off x="3021987" y="3362798"/>
            <a:ext cx="1506426" cy="677042"/>
          </a:xfrm>
          <a:prstGeom prst="wedgeEllipseCallout">
            <a:avLst>
              <a:gd name="adj1" fmla="val 44797"/>
              <a:gd name="adj2" fmla="val 4750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Дети </a:t>
            </a:r>
            <a:endParaRPr lang="en-US" dirty="0"/>
          </a:p>
        </p:txBody>
      </p:sp>
      <p:sp>
        <p:nvSpPr>
          <p:cNvPr id="82" name="Ovale Legende 81"/>
          <p:cNvSpPr/>
          <p:nvPr/>
        </p:nvSpPr>
        <p:spPr>
          <a:xfrm>
            <a:off x="4880940" y="2552417"/>
            <a:ext cx="1506426" cy="677042"/>
          </a:xfrm>
          <a:prstGeom prst="wedgeEllipseCallout">
            <a:avLst>
              <a:gd name="adj1" fmla="val 53228"/>
              <a:gd name="adj2" fmla="val 720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Дети </a:t>
            </a:r>
            <a:endParaRPr lang="en-US" dirty="0"/>
          </a:p>
        </p:txBody>
      </p:sp>
      <p:sp>
        <p:nvSpPr>
          <p:cNvPr id="83" name="Ovale Legende 82"/>
          <p:cNvSpPr/>
          <p:nvPr/>
        </p:nvSpPr>
        <p:spPr>
          <a:xfrm>
            <a:off x="2581390" y="5881240"/>
            <a:ext cx="1506426" cy="677042"/>
          </a:xfrm>
          <a:prstGeom prst="wedgeEllipseCallout">
            <a:avLst>
              <a:gd name="adj1" fmla="val 35070"/>
              <a:gd name="adj2" fmla="val -10545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Юг </a:t>
            </a:r>
            <a:endParaRPr lang="en-US" dirty="0"/>
          </a:p>
        </p:txBody>
      </p:sp>
      <p:sp>
        <p:nvSpPr>
          <p:cNvPr id="84" name="Ovale Legende 83"/>
          <p:cNvSpPr/>
          <p:nvPr/>
        </p:nvSpPr>
        <p:spPr>
          <a:xfrm>
            <a:off x="107587" y="5112914"/>
            <a:ext cx="1506426" cy="677042"/>
          </a:xfrm>
          <a:prstGeom prst="wedgeEllipseCallout">
            <a:avLst>
              <a:gd name="adj1" fmla="val 11075"/>
              <a:gd name="adj2" fmla="val -16316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Юг </a:t>
            </a:r>
            <a:endParaRPr lang="en-US" dirty="0"/>
          </a:p>
        </p:txBody>
      </p:sp>
      <p:sp>
        <p:nvSpPr>
          <p:cNvPr id="85" name="Ovale Legende 84"/>
          <p:cNvSpPr/>
          <p:nvPr/>
        </p:nvSpPr>
        <p:spPr>
          <a:xfrm>
            <a:off x="7582911" y="4621194"/>
            <a:ext cx="1506426" cy="677042"/>
          </a:xfrm>
          <a:prstGeom prst="wedgeEllipseCallout">
            <a:avLst>
              <a:gd name="adj1" fmla="val -16811"/>
              <a:gd name="adj2" fmla="val -8092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Юг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69064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Личный контакт </a:t>
            </a:r>
            <a:r>
              <a:rPr lang="en-US" sz="2800" b="1" dirty="0" smtClean="0"/>
              <a:t>– </a:t>
            </a:r>
            <a:r>
              <a:rPr lang="ru-RU" sz="2800" b="1" dirty="0" smtClean="0"/>
              <a:t>рабочее доверие</a:t>
            </a:r>
            <a:r>
              <a:rPr lang="en-US" sz="2800" b="1" dirty="0" smtClean="0"/>
              <a:t> – </a:t>
            </a:r>
            <a:r>
              <a:rPr lang="ru-RU" sz="2800" b="1" dirty="0" smtClean="0"/>
              <a:t>медиация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720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8686800" cy="721692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Личный контакт </a:t>
            </a:r>
            <a:r>
              <a:rPr lang="en-US" sz="2800" b="1" dirty="0"/>
              <a:t>– </a:t>
            </a:r>
            <a:r>
              <a:rPr lang="ru-RU" sz="2800" b="1" dirty="0"/>
              <a:t>рабочее доверие</a:t>
            </a:r>
            <a:r>
              <a:rPr lang="en-US" sz="2800" b="1" dirty="0"/>
              <a:t> – </a:t>
            </a:r>
            <a:r>
              <a:rPr lang="ru-RU" sz="2800" b="1" dirty="0"/>
              <a:t>медиация</a:t>
            </a:r>
            <a:endParaRPr lang="en-US" sz="2800" b="1" dirty="0"/>
          </a:p>
        </p:txBody>
      </p:sp>
      <p:sp>
        <p:nvSpPr>
          <p:cNvPr id="3" name="Abgerundetes Rechteck 2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Личный контакт </a:t>
            </a:r>
            <a:endParaRPr lang="en-US" dirty="0" smtClean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и</a:t>
            </a:r>
            <a:endParaRPr lang="en-US" dirty="0" smtClean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Рабочее доверие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5610917" y="374320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Медиация 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4" name="Gruppierung 13"/>
          <p:cNvGrpSpPr/>
          <p:nvPr/>
        </p:nvGrpSpPr>
        <p:grpSpPr>
          <a:xfrm>
            <a:off x="2802013" y="3186930"/>
            <a:ext cx="3541258" cy="352286"/>
            <a:chOff x="2595686" y="2484548"/>
            <a:chExt cx="3541258" cy="352286"/>
          </a:xfrm>
        </p:grpSpPr>
        <p:cxnSp>
          <p:nvCxnSpPr>
            <p:cNvPr id="6" name="Gerade Verbindung 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9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ung 14"/>
          <p:cNvGrpSpPr/>
          <p:nvPr/>
        </p:nvGrpSpPr>
        <p:grpSpPr>
          <a:xfrm rot="10800000">
            <a:off x="2802014" y="5411899"/>
            <a:ext cx="3541258" cy="352286"/>
            <a:chOff x="2595686" y="2484548"/>
            <a:chExt cx="3541258" cy="352286"/>
          </a:xfrm>
        </p:grpSpPr>
        <p:cxnSp>
          <p:nvCxnSpPr>
            <p:cNvPr id="16" name="Gerade Verbindung 1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Abgerundetes Rechteck 18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0" name="Abgerundetes Rechteck 19"/>
          <p:cNvSpPr/>
          <p:nvPr/>
        </p:nvSpPr>
        <p:spPr>
          <a:xfrm>
            <a:off x="2069661" y="3751233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Abgerundetes Rechteck 20"/>
          <p:cNvSpPr/>
          <p:nvPr/>
        </p:nvSpPr>
        <p:spPr>
          <a:xfrm>
            <a:off x="5610918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2" name="Abgerundetes Rechteck 21"/>
          <p:cNvSpPr/>
          <p:nvPr/>
        </p:nvSpPr>
        <p:spPr>
          <a:xfrm>
            <a:off x="5616823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0" y="1761823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Налаживание минимального личного контакта и рабочего доверия является результатом процесса медиации и необходимым условием для её успеха</a:t>
            </a:r>
            <a:r>
              <a:rPr lang="en-US" sz="2400" dirty="0" smtClean="0"/>
              <a:t>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9917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9" grpId="0" animBg="1"/>
      <p:bldP spid="20" grpId="0" animBg="1"/>
      <p:bldP spid="21" grpId="0" animBg="1"/>
      <p:bldP spid="22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Порочный круг избегания контакта и усиления предрассудков и антипатии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027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erade Verbindung mit Pfeil 46"/>
          <p:cNvCxnSpPr>
            <a:stCxn id="14" idx="6"/>
            <a:endCxn id="15" idx="2"/>
          </p:cNvCxnSpPr>
          <p:nvPr/>
        </p:nvCxnSpPr>
        <p:spPr>
          <a:xfrm>
            <a:off x="3010909" y="4197741"/>
            <a:ext cx="3125827" cy="0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>
            <a:off x="3179704" y="3029185"/>
            <a:ext cx="2822222" cy="2247625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69064" cy="10126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Порочный круг избегания контакта и усиления предрассудков и антипатии</a:t>
            </a:r>
            <a:endParaRPr lang="de-DE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255" y="181407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072" y="5276810"/>
            <a:ext cx="1859410" cy="1288813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850620" y="1674090"/>
            <a:ext cx="1444582" cy="1444582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3852421" y="5276810"/>
            <a:ext cx="1444582" cy="1444582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1555867" y="3470220"/>
            <a:ext cx="1455042" cy="1455042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6136736" y="3470220"/>
            <a:ext cx="1455042" cy="1455042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6342495" y="4013075"/>
            <a:ext cx="1043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Чувства 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87831" y="1629404"/>
            <a:ext cx="1370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Поведение 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1761625" y="4013075"/>
            <a:ext cx="1043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Чувства 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3947389" y="6183767"/>
            <a:ext cx="1370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Поведение </a:t>
            </a:r>
            <a:endParaRPr lang="en-US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2283388" y="2396381"/>
            <a:ext cx="1567232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>
            <a:off x="5297003" y="2396381"/>
            <a:ext cx="1569055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297003" y="4925262"/>
            <a:ext cx="1567254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2283388" y="4925262"/>
            <a:ext cx="1569033" cy="107383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4025057" y="3877242"/>
            <a:ext cx="1093888" cy="92333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Отсутствующий контакт </a:t>
            </a:r>
            <a:endParaRPr lang="en-US" dirty="0"/>
          </a:p>
        </p:txBody>
      </p:sp>
      <p:sp>
        <p:nvSpPr>
          <p:cNvPr id="40" name="Textfeld 39"/>
          <p:cNvSpPr txBox="1"/>
          <p:nvPr/>
        </p:nvSpPr>
        <p:spPr>
          <a:xfrm>
            <a:off x="6226402" y="4431240"/>
            <a:ext cx="127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Сомнения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645533" y="4378726"/>
            <a:ext cx="127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Сомнения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1393059" y="3419474"/>
            <a:ext cx="178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Усиление </a:t>
            </a:r>
          </a:p>
          <a:p>
            <a:pPr algn="ctr"/>
            <a:r>
              <a:rPr lang="ru-RU" dirty="0"/>
              <a:t>предрассудков</a:t>
            </a:r>
            <a:endParaRPr lang="en-US" dirty="0"/>
          </a:p>
        </p:txBody>
      </p:sp>
      <p:sp>
        <p:nvSpPr>
          <p:cNvPr id="44" name="Textfeld 43"/>
          <p:cNvSpPr txBox="1"/>
          <p:nvPr/>
        </p:nvSpPr>
        <p:spPr>
          <a:xfrm>
            <a:off x="6001926" y="3375560"/>
            <a:ext cx="178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Усиление </a:t>
            </a:r>
          </a:p>
          <a:p>
            <a:pPr algn="ctr"/>
            <a:r>
              <a:rPr lang="ru-RU" dirty="0" smtClean="0"/>
              <a:t>предрассудков</a:t>
            </a:r>
            <a:endParaRPr lang="en-US" dirty="0"/>
          </a:p>
        </p:txBody>
      </p:sp>
      <p:sp>
        <p:nvSpPr>
          <p:cNvPr id="45" name="Textfeld 44"/>
          <p:cNvSpPr txBox="1"/>
          <p:nvPr/>
        </p:nvSpPr>
        <p:spPr>
          <a:xfrm>
            <a:off x="3930977" y="2242902"/>
            <a:ext cx="1304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Избегание </a:t>
            </a:r>
          </a:p>
          <a:p>
            <a:pPr algn="ctr"/>
            <a:r>
              <a:rPr lang="ru-RU" dirty="0" smtClean="0"/>
              <a:t> контакта</a:t>
            </a:r>
            <a:endParaRPr lang="en-US" dirty="0"/>
          </a:p>
        </p:txBody>
      </p:sp>
      <p:sp>
        <p:nvSpPr>
          <p:cNvPr id="46" name="Textfeld 45"/>
          <p:cNvSpPr txBox="1"/>
          <p:nvPr/>
        </p:nvSpPr>
        <p:spPr>
          <a:xfrm>
            <a:off x="3947389" y="5537436"/>
            <a:ext cx="1304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Избегание </a:t>
            </a:r>
          </a:p>
          <a:p>
            <a:pPr algn="ctr"/>
            <a:r>
              <a:rPr lang="ru-RU" dirty="0"/>
              <a:t> контакта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05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0837E-6 4.56905E-6 L -0.16134 -0.02341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6" y="-118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406E-8 3.86469E-6 L 0.14067 0.0291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4" y="1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7" grpId="0" animBg="1"/>
      <p:bldP spid="37" grpId="1" animBg="1"/>
      <p:bldP spid="40" grpId="0"/>
      <p:bldP spid="40" grpId="1"/>
      <p:bldP spid="41" grpId="0"/>
      <p:bldP spid="41" grpId="1"/>
      <p:bldP spid="42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8686800" cy="73554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Порочный круг с участием трёх групп</a:t>
            </a:r>
            <a:endParaRPr lang="en-US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304" y="5475573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850620" y="1674090"/>
            <a:ext cx="1444582" cy="1444582"/>
            <a:chOff x="3850620" y="1674090"/>
            <a:chExt cx="1444582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3887831" y="2211715"/>
              <a:ext cx="13701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Поведение 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594599" y="4675398"/>
            <a:ext cx="1444582" cy="1444582"/>
            <a:chOff x="1594599" y="4675398"/>
            <a:chExt cx="1444582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631809" y="5213023"/>
              <a:ext cx="13701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Поведение 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584139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789898" y="2673158"/>
              <a:ext cx="10435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Чувства 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3841961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4040901" y="5694642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Чувства 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039181" y="2396381"/>
            <a:ext cx="811439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569482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039181" y="5397689"/>
            <a:ext cx="802780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H="1" flipV="1">
            <a:off x="2311660" y="3585345"/>
            <a:ext cx="5230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062065" y="4677818"/>
            <a:ext cx="1444582" cy="1444582"/>
            <a:chOff x="6062065" y="4677818"/>
            <a:chExt cx="1444582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6099275" y="5215443"/>
              <a:ext cx="137016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Поведение 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051605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257364" y="2673158"/>
              <a:ext cx="10435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Чувства 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295202" y="2396381"/>
            <a:ext cx="756403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039181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  <a:endCxn id="38" idx="0"/>
          </p:cNvCxnSpPr>
          <p:nvPr/>
        </p:nvCxnSpPr>
        <p:spPr>
          <a:xfrm>
            <a:off x="6779126" y="3585345"/>
            <a:ext cx="5230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297003" y="5400109"/>
            <a:ext cx="765062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2826095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4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8686800" cy="72169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Порочный круг с участием трёх групп</a:t>
            </a:r>
            <a:endParaRPr lang="en-US" sz="2800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9076" y="5468224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850620" y="1674090"/>
            <a:ext cx="1444582" cy="1444582"/>
            <a:chOff x="3850620" y="1674090"/>
            <a:chExt cx="1444582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3887831" y="2211715"/>
              <a:ext cx="13701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Поведение 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594599" y="4675398"/>
            <a:ext cx="1444582" cy="1444582"/>
            <a:chOff x="1594599" y="4675398"/>
            <a:chExt cx="1444582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631809" y="5213023"/>
              <a:ext cx="13701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Поведение 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584139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789898" y="2673158"/>
              <a:ext cx="10435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Чувства 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3841961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4040901" y="5694642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Чувства 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039181" y="2396381"/>
            <a:ext cx="811439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569482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039181" y="5397689"/>
            <a:ext cx="802780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H="1" flipV="1">
            <a:off x="2311660" y="3585345"/>
            <a:ext cx="5230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062065" y="4677818"/>
            <a:ext cx="1444582" cy="1444582"/>
            <a:chOff x="6062065" y="4677818"/>
            <a:chExt cx="1444582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6099275" y="5215443"/>
              <a:ext cx="137016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Поведение 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051605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250545" y="2673158"/>
              <a:ext cx="105716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Чувства 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295202" y="2396381"/>
            <a:ext cx="756403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039181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</p:cNvCxnSpPr>
          <p:nvPr/>
        </p:nvCxnSpPr>
        <p:spPr>
          <a:xfrm>
            <a:off x="6779126" y="3585345"/>
            <a:ext cx="5230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297003" y="5400109"/>
            <a:ext cx="765062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2826095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15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Декатегоризация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624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078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err="1"/>
              <a:t>Декатегоризация</a:t>
            </a:r>
            <a:r>
              <a:rPr lang="ru-RU" sz="2800" b="1" dirty="0"/>
              <a:t> </a:t>
            </a:r>
            <a:endParaRPr lang="en-US" sz="2800" b="1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1305503" y="3795057"/>
            <a:ext cx="6532994" cy="1969450"/>
            <a:chOff x="1260667" y="2573904"/>
            <a:chExt cx="6532994" cy="1969450"/>
          </a:xfrm>
        </p:grpSpPr>
        <p:grpSp>
          <p:nvGrpSpPr>
            <p:cNvPr id="17" name="Gruppierung 16"/>
            <p:cNvGrpSpPr/>
            <p:nvPr/>
          </p:nvGrpSpPr>
          <p:grpSpPr>
            <a:xfrm>
              <a:off x="1260667" y="2652884"/>
              <a:ext cx="1132102" cy="1811490"/>
              <a:chOff x="815107" y="2621094"/>
              <a:chExt cx="1132102" cy="1811490"/>
            </a:xfrm>
          </p:grpSpPr>
          <p:pic>
            <p:nvPicPr>
              <p:cNvPr id="18" name="Bild 1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981358" y="2621094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19" name="Bild 18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815107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20" name="Bild 19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71361" y="2826960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21" name="Bild 20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87931" y="3028337"/>
                <a:ext cx="474496" cy="1404247"/>
              </a:xfrm>
              <a:prstGeom prst="rect">
                <a:avLst/>
              </a:prstGeom>
            </p:spPr>
          </p:pic>
        </p:grpSp>
        <p:grpSp>
          <p:nvGrpSpPr>
            <p:cNvPr id="34" name="Gruppierung 33"/>
            <p:cNvGrpSpPr/>
            <p:nvPr/>
          </p:nvGrpSpPr>
          <p:grpSpPr>
            <a:xfrm>
              <a:off x="3998754" y="2573904"/>
              <a:ext cx="1070598" cy="1969450"/>
              <a:chOff x="3117483" y="2758524"/>
              <a:chExt cx="1070598" cy="1969450"/>
            </a:xfrm>
          </p:grpSpPr>
          <p:pic>
            <p:nvPicPr>
              <p:cNvPr id="35" name="Bild 3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90307" y="2758524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36" name="Bild 35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3117483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37" name="Bild 36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12233" y="2914786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38" name="Bild 3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3299167" y="3323387"/>
                <a:ext cx="727927" cy="1404587"/>
              </a:xfrm>
              <a:prstGeom prst="rect">
                <a:avLst/>
              </a:prstGeom>
            </p:spPr>
          </p:pic>
        </p:grpSp>
        <p:grpSp>
          <p:nvGrpSpPr>
            <p:cNvPr id="39" name="Gruppierung 38"/>
            <p:cNvGrpSpPr/>
            <p:nvPr/>
          </p:nvGrpSpPr>
          <p:grpSpPr>
            <a:xfrm>
              <a:off x="6675337" y="2668708"/>
              <a:ext cx="1118324" cy="1779843"/>
              <a:chOff x="5707469" y="2740567"/>
              <a:chExt cx="1118324" cy="1779843"/>
            </a:xfrm>
          </p:grpSpPr>
          <p:pic>
            <p:nvPicPr>
              <p:cNvPr id="40" name="Bild 39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5825042" y="2740567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41" name="Bild 40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6280145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42" name="Bild 41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07469" y="2914786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43" name="Bild 42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62006" y="3116163"/>
                <a:ext cx="475848" cy="140424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1676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Microsoft Office PowerPoint</Application>
  <PresentationFormat>Bildschirmpräsentation (4:3)</PresentationFormat>
  <Paragraphs>79</Paragraphs>
  <Slides>13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TiMMCO-Design</vt:lpstr>
      <vt:lpstr>PowerPoint-Präsentation</vt:lpstr>
      <vt:lpstr>Личный контакт – рабочее доверие – медиация</vt:lpstr>
      <vt:lpstr>Личный контакт – рабочее доверие – медиация</vt:lpstr>
      <vt:lpstr>Порочный круг избегания контакта и усиления предрассудков и антипатии</vt:lpstr>
      <vt:lpstr>Порочный круг избегания контакта и усиления предрассудков и антипатии</vt:lpstr>
      <vt:lpstr>Порочный круг с участием трёх групп</vt:lpstr>
      <vt:lpstr>Порочный круг с участием трёх групп</vt:lpstr>
      <vt:lpstr>Декатегоризация </vt:lpstr>
      <vt:lpstr>Декатегоризация </vt:lpstr>
      <vt:lpstr>Декатегоризация </vt:lpstr>
      <vt:lpstr>Декатегоризация </vt:lpstr>
      <vt:lpstr>Декатегоризация </vt:lpstr>
      <vt:lpstr>Декатегоризация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83</cp:revision>
  <dcterms:created xsi:type="dcterms:W3CDTF">2013-12-30T09:27:52Z</dcterms:created>
  <dcterms:modified xsi:type="dcterms:W3CDTF">2014-07-24T22:48:11Z</dcterms:modified>
</cp:coreProperties>
</file>