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8" r:id="rId2"/>
    <p:sldId id="300" r:id="rId3"/>
    <p:sldId id="286" r:id="rId4"/>
    <p:sldId id="301" r:id="rId5"/>
    <p:sldId id="283" r:id="rId6"/>
    <p:sldId id="303" r:id="rId7"/>
    <p:sldId id="293" r:id="rId8"/>
    <p:sldId id="294" r:id="rId9"/>
    <p:sldId id="295" r:id="rId10"/>
    <p:sldId id="296" r:id="rId11"/>
    <p:sldId id="297" r:id="rId12"/>
    <p:sldId id="298" r:id="rId13"/>
    <p:sldId id="304" r:id="rId14"/>
    <p:sldId id="299" r:id="rId15"/>
    <p:sldId id="305" r:id="rId16"/>
    <p:sldId id="282" r:id="rId17"/>
    <p:sldId id="302" r:id="rId18"/>
    <p:sldId id="268" r:id="rId19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7428EAAB-A970-7742-9B48-3BC28F0BB9F2}">
          <p14:sldIdLst>
            <p14:sldId id="258"/>
            <p14:sldId id="300"/>
            <p14:sldId id="286"/>
            <p14:sldId id="301"/>
            <p14:sldId id="283"/>
            <p14:sldId id="303"/>
            <p14:sldId id="293"/>
            <p14:sldId id="294"/>
            <p14:sldId id="295"/>
            <p14:sldId id="296"/>
            <p14:sldId id="297"/>
            <p14:sldId id="298"/>
            <p14:sldId id="304"/>
            <p14:sldId id="299"/>
            <p14:sldId id="305"/>
            <p14:sldId id="282"/>
            <p14:sldId id="302"/>
            <p14:sldId id="268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FF00"/>
    <a:srgbClr val="FF9900"/>
    <a:srgbClr val="FFFF66"/>
    <a:srgbClr val="99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710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napToObjects="1">
      <p:cViewPr varScale="1">
        <p:scale>
          <a:sx n="118" d="100"/>
          <a:sy n="118" d="100"/>
        </p:scale>
        <p:origin x="-507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97151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0859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3098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4366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0117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0339" y="6441207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0" y="75970"/>
            <a:ext cx="9175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TiMMCO –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C</a:t>
            </a:r>
            <a:r>
              <a:rPr lang="ro-M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apitolul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4:</a:t>
            </a:r>
            <a:r>
              <a:rPr lang="en-US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Pasul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3 –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Definirea Problemelor Conflictului</a:t>
            </a:r>
            <a:endParaRPr lang="en-US" sz="1800" b="0" i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</a:endParaRPr>
          </a:p>
        </p:txBody>
      </p:sp>
      <p:sp>
        <p:nvSpPr>
          <p:cNvPr id="4" name="Textfeld 3"/>
          <p:cNvSpPr txBox="1"/>
          <p:nvPr userDrawn="1"/>
        </p:nvSpPr>
        <p:spPr>
          <a:xfrm>
            <a:off x="8631052" y="6499559"/>
            <a:ext cx="58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394E05DC-67BF-4F25-928D-F5768E76613A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11.wdp"/><Relationship Id="rId4" Type="http://schemas.microsoft.com/office/2007/relationships/hdphoto" Target="../media/hdphoto9.wdp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14.wdp"/><Relationship Id="rId4" Type="http://schemas.microsoft.com/office/2007/relationships/hdphoto" Target="../media/hdphoto12.wdp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17.wdp"/><Relationship Id="rId4" Type="http://schemas.microsoft.com/office/2007/relationships/hdphoto" Target="../media/hdphoto15.wdp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12" Type="http://schemas.microsoft.com/office/2007/relationships/hdphoto" Target="../media/hdphoto19.wdp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5" Type="http://schemas.openxmlformats.org/officeDocument/2006/relationships/image" Target="../media/image10.png"/><Relationship Id="rId10" Type="http://schemas.microsoft.com/office/2007/relationships/hdphoto" Target="../media/hdphoto18.wdp"/><Relationship Id="rId4" Type="http://schemas.openxmlformats.org/officeDocument/2006/relationships/image" Target="../media/image14.png"/><Relationship Id="rId9" Type="http://schemas.openxmlformats.org/officeDocument/2006/relationships/image" Target="../media/image9.png"/><Relationship Id="rId14" Type="http://schemas.microsoft.com/office/2007/relationships/hdphoto" Target="../media/hdphoto20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9.png"/><Relationship Id="rId10" Type="http://schemas.microsoft.com/office/2007/relationships/hdphoto" Target="../media/hdphoto6.wdp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6.wdp"/><Relationship Id="rId4" Type="http://schemas.microsoft.com/office/2007/relationships/hdphoto" Target="../media/hdphoto7.wdp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3" y="652842"/>
            <a:ext cx="917526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/>
              <a:t>Training</a:t>
            </a:r>
          </a:p>
          <a:p>
            <a:pPr algn="ctr"/>
            <a:r>
              <a:rPr lang="vi-VN" sz="3600" b="1" dirty="0"/>
              <a:t>În Medierea Interculturală dintre Mai Multe Părţi</a:t>
            </a:r>
          </a:p>
          <a:p>
            <a:pPr algn="ctr"/>
            <a:r>
              <a:rPr lang="vi-VN" sz="3600" b="1" dirty="0"/>
              <a:t>În Comunităţi şi Organizaţii</a:t>
            </a:r>
          </a:p>
          <a:p>
            <a:pPr algn="ctr"/>
            <a:endParaRPr lang="en-US" sz="2400" b="1" dirty="0" smtClean="0"/>
          </a:p>
          <a:p>
            <a:pPr algn="ctr"/>
            <a:r>
              <a:rPr lang="en-US" sz="2800" b="1" dirty="0" smtClean="0"/>
              <a:t>C</a:t>
            </a:r>
            <a:r>
              <a:rPr lang="ro-MO" sz="2800" b="1" dirty="0" smtClean="0"/>
              <a:t>apitolul</a:t>
            </a:r>
            <a:r>
              <a:rPr lang="en-US" sz="2800" b="1" dirty="0" smtClean="0"/>
              <a:t> 4</a:t>
            </a:r>
          </a:p>
          <a:p>
            <a:pPr algn="ctr"/>
            <a:r>
              <a:rPr lang="ro-RO" sz="2800" b="1" dirty="0" smtClean="0"/>
              <a:t>Pasul</a:t>
            </a:r>
            <a:r>
              <a:rPr lang="en-US" sz="2800" b="1" dirty="0" smtClean="0"/>
              <a:t> 3 – </a:t>
            </a:r>
            <a:r>
              <a:rPr lang="ro-RO" sz="2800" b="1" dirty="0" smtClean="0"/>
              <a:t>Definirea Problemelor Conflictului</a:t>
            </a:r>
            <a:endParaRPr lang="en-US" sz="2800" b="1" dirty="0" smtClean="0"/>
          </a:p>
        </p:txBody>
      </p:sp>
      <p:grpSp>
        <p:nvGrpSpPr>
          <p:cNvPr id="8" name="Gruppierung 7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9" name="Bild 8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10" name="Gruppierung 9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2" name="Rechteck 11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3" name="Bild 12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1" name="Bild 10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5" name="Rechteck 14"/>
          <p:cNvSpPr/>
          <p:nvPr/>
        </p:nvSpPr>
        <p:spPr>
          <a:xfrm>
            <a:off x="328246" y="6287553"/>
            <a:ext cx="8217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200" dirty="0"/>
              <a:t>Acest manual este finanţat de Oficiul Federal Străin German şi DAAD (Serviciul de Schimb Academic German) în cadrul programului „Prevenirea Conflictului în Regiunea Caucazului de Sud/Asia Centrală şi Moldova 2009-2013”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ild 93" descr="2013_11_25_explaining person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2676" y="2943439"/>
            <a:ext cx="813691" cy="1399039"/>
          </a:xfrm>
          <a:prstGeom prst="rect">
            <a:avLst/>
          </a:prstGeom>
          <a:effectLst/>
        </p:spPr>
      </p:pic>
      <p:sp>
        <p:nvSpPr>
          <p:cNvPr id="73" name="Titel 1"/>
          <p:cNvSpPr txBox="1">
            <a:spLocks/>
          </p:cNvSpPr>
          <p:nvPr/>
        </p:nvSpPr>
        <p:spPr>
          <a:xfrm>
            <a:off x="0" y="511363"/>
            <a:ext cx="91901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err="1"/>
              <a:t>Structurarea</a:t>
            </a:r>
            <a:r>
              <a:rPr lang="en-US" sz="2800" b="1" dirty="0"/>
              <a:t> </a:t>
            </a:r>
            <a:r>
              <a:rPr lang="en-US" sz="2800" b="1" dirty="0" err="1"/>
              <a:t>Dialogurilor</a:t>
            </a:r>
            <a:r>
              <a:rPr lang="en-US" sz="2800" b="1" dirty="0"/>
              <a:t> </a:t>
            </a:r>
            <a:r>
              <a:rPr lang="en-US" sz="2800" b="1" dirty="0" err="1"/>
              <a:t>Conflictului</a:t>
            </a:r>
            <a:endParaRPr lang="en-US" sz="2800" b="1" dirty="0"/>
          </a:p>
          <a:p>
            <a:pPr algn="l"/>
            <a:r>
              <a:rPr lang="en-US" sz="2800" b="1" dirty="0" err="1"/>
              <a:t>În</a:t>
            </a:r>
            <a:r>
              <a:rPr lang="en-US" sz="2800" b="1" dirty="0"/>
              <a:t> </a:t>
            </a:r>
            <a:r>
              <a:rPr lang="en-US" sz="2800" b="1" dirty="0" err="1"/>
              <a:t>Cadrul</a:t>
            </a:r>
            <a:r>
              <a:rPr lang="en-US" sz="2800" b="1" dirty="0"/>
              <a:t> </a:t>
            </a:r>
            <a:r>
              <a:rPr lang="en-US" sz="2800" b="1" dirty="0" err="1"/>
              <a:t>Medierii</a:t>
            </a:r>
            <a:endParaRPr lang="en-US" sz="2800" b="1" dirty="0"/>
          </a:p>
        </p:txBody>
      </p:sp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312456" y="3648949"/>
            <a:ext cx="545648" cy="1404247"/>
          </a:xfrm>
          <a:prstGeom prst="rect">
            <a:avLst/>
          </a:prstGeom>
          <a:effectLst/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8104" y="2956425"/>
            <a:ext cx="475848" cy="1404247"/>
          </a:xfrm>
          <a:prstGeom prst="rect">
            <a:avLst/>
          </a:prstGeom>
          <a:effectLst/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5429" y="3634259"/>
            <a:ext cx="474496" cy="1404247"/>
          </a:xfrm>
          <a:prstGeom prst="rect">
            <a:avLst/>
          </a:prstGeom>
          <a:effectLst/>
        </p:spPr>
      </p:pic>
      <p:sp>
        <p:nvSpPr>
          <p:cNvPr id="72" name="Text Box 60"/>
          <p:cNvSpPr txBox="1">
            <a:spLocks noChangeArrowheads="1"/>
          </p:cNvSpPr>
          <p:nvPr/>
        </p:nvSpPr>
        <p:spPr bwMode="auto">
          <a:xfrm>
            <a:off x="0" y="2093230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71500"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dirty="0" smtClean="0">
                <a:latin typeface="Arial" charset="0"/>
                <a:cs typeface="+mn-cs"/>
              </a:rPr>
              <a:t>Un grup mic reflectează asupra procesului şi notează dificultăţile</a:t>
            </a:r>
            <a:endParaRPr lang="en-US" sz="2400" dirty="0" smtClean="0"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237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ild 93" descr="2013_11_25_explaining person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5429" y="3000713"/>
            <a:ext cx="813691" cy="139903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614204" y="4877491"/>
            <a:ext cx="545648" cy="140424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1763" y="3000713"/>
            <a:ext cx="475848" cy="140424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0933" y="4845406"/>
            <a:ext cx="474496" cy="140424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76" name="Gewitterblitz 75"/>
          <p:cNvSpPr/>
          <p:nvPr/>
        </p:nvSpPr>
        <p:spPr>
          <a:xfrm>
            <a:off x="3938157" y="3325813"/>
            <a:ext cx="692776" cy="781050"/>
          </a:xfrm>
          <a:prstGeom prst="lightningBol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Text Box 60"/>
          <p:cNvSpPr txBox="1">
            <a:spLocks noChangeArrowheads="1"/>
          </p:cNvSpPr>
          <p:nvPr/>
        </p:nvSpPr>
        <p:spPr bwMode="auto">
          <a:xfrm>
            <a:off x="0" y="2266360"/>
            <a:ext cx="421718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71500"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dirty="0" smtClean="0">
                <a:latin typeface="Arial" charset="0"/>
                <a:cs typeface="+mn-cs"/>
              </a:rPr>
              <a:t>Al doilea joc pe roluri de mediere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79" name="Text Box 50"/>
          <p:cNvSpPr txBox="1">
            <a:spLocks noChangeArrowheads="1"/>
          </p:cNvSpPr>
          <p:nvPr/>
        </p:nvSpPr>
        <p:spPr bwMode="auto">
          <a:xfrm>
            <a:off x="5310349" y="5755997"/>
            <a:ext cx="33410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D</a:t>
            </a:r>
            <a:r>
              <a:rPr lang="ro-RO" sz="2400" dirty="0" smtClean="0">
                <a:latin typeface="Arial" charset="0"/>
                <a:cs typeface="+mn-cs"/>
              </a:rPr>
              <a:t>iada</a:t>
            </a:r>
            <a:r>
              <a:rPr lang="en-US" sz="2400" dirty="0" smtClean="0">
                <a:latin typeface="Arial" charset="0"/>
                <a:cs typeface="+mn-cs"/>
              </a:rPr>
              <a:t> A-B </a:t>
            </a:r>
            <a:r>
              <a:rPr lang="en-US" sz="2400" dirty="0" err="1" smtClean="0">
                <a:latin typeface="Arial" charset="0"/>
                <a:cs typeface="+mn-cs"/>
              </a:rPr>
              <a:t>moder</a:t>
            </a:r>
            <a:r>
              <a:rPr lang="ro-RO" sz="2400" dirty="0" err="1" smtClean="0">
                <a:latin typeface="Arial" charset="0"/>
                <a:cs typeface="+mn-cs"/>
              </a:rPr>
              <a:t>ează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80" name="Text Box 50"/>
          <p:cNvSpPr txBox="1">
            <a:spLocks noChangeArrowheads="1"/>
          </p:cNvSpPr>
          <p:nvPr/>
        </p:nvSpPr>
        <p:spPr bwMode="auto">
          <a:xfrm>
            <a:off x="6099815" y="3498577"/>
            <a:ext cx="304418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D</a:t>
            </a:r>
            <a:r>
              <a:rPr lang="ro-RO" sz="2400" dirty="0" smtClean="0">
                <a:latin typeface="Arial" charset="0"/>
                <a:cs typeface="+mn-cs"/>
              </a:rPr>
              <a:t>iada</a:t>
            </a:r>
            <a:r>
              <a:rPr lang="en-US" sz="2400" dirty="0" smtClean="0">
                <a:latin typeface="Arial" charset="0"/>
                <a:cs typeface="+mn-cs"/>
              </a:rPr>
              <a:t> C-D </a:t>
            </a:r>
            <a:r>
              <a:rPr lang="ro-RO" sz="2400" dirty="0" smtClean="0">
                <a:latin typeface="Arial" charset="0"/>
                <a:cs typeface="+mn-cs"/>
              </a:rPr>
              <a:t>joaca părţile conflictului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0" y="511363"/>
            <a:ext cx="91901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err="1"/>
              <a:t>Structurarea</a:t>
            </a:r>
            <a:r>
              <a:rPr lang="en-US" sz="2800" b="1" dirty="0"/>
              <a:t> </a:t>
            </a:r>
            <a:r>
              <a:rPr lang="en-US" sz="2800" b="1" dirty="0" err="1"/>
              <a:t>Dialogurilor</a:t>
            </a:r>
            <a:r>
              <a:rPr lang="en-US" sz="2800" b="1" dirty="0"/>
              <a:t> </a:t>
            </a:r>
            <a:r>
              <a:rPr lang="en-US" sz="2800" b="1" dirty="0" err="1"/>
              <a:t>Conflictului</a:t>
            </a:r>
            <a:endParaRPr lang="en-US" sz="2800" b="1" dirty="0"/>
          </a:p>
          <a:p>
            <a:pPr algn="l"/>
            <a:r>
              <a:rPr lang="en-US" sz="2800" b="1" dirty="0" err="1"/>
              <a:t>În</a:t>
            </a:r>
            <a:r>
              <a:rPr lang="en-US" sz="2800" b="1" dirty="0"/>
              <a:t> </a:t>
            </a:r>
            <a:r>
              <a:rPr lang="en-US" sz="2800" b="1" dirty="0" err="1"/>
              <a:t>Cadrul</a:t>
            </a:r>
            <a:r>
              <a:rPr lang="en-US" sz="2800" b="1" dirty="0"/>
              <a:t> </a:t>
            </a:r>
            <a:r>
              <a:rPr lang="en-US" sz="2800" b="1" dirty="0" err="1"/>
              <a:t>Medierii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0660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ild 93" descr="2013_11_25_explaining person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2676" y="3033379"/>
            <a:ext cx="813691" cy="1399039"/>
          </a:xfrm>
          <a:prstGeom prst="rect">
            <a:avLst/>
          </a:prstGeom>
          <a:effectLst/>
        </p:spPr>
      </p:pic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312456" y="3738889"/>
            <a:ext cx="545648" cy="1404247"/>
          </a:xfrm>
          <a:prstGeom prst="rect">
            <a:avLst/>
          </a:prstGeom>
          <a:effectLst/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8104" y="3046365"/>
            <a:ext cx="475848" cy="1404247"/>
          </a:xfrm>
          <a:prstGeom prst="rect">
            <a:avLst/>
          </a:prstGeom>
          <a:effectLst/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5429" y="3724199"/>
            <a:ext cx="474496" cy="1404247"/>
          </a:xfrm>
          <a:prstGeom prst="rect">
            <a:avLst/>
          </a:prstGeom>
          <a:effectLst/>
        </p:spPr>
      </p:pic>
      <p:sp>
        <p:nvSpPr>
          <p:cNvPr id="72" name="Text Box 60"/>
          <p:cNvSpPr txBox="1">
            <a:spLocks noChangeArrowheads="1"/>
          </p:cNvSpPr>
          <p:nvPr/>
        </p:nvSpPr>
        <p:spPr bwMode="auto">
          <a:xfrm>
            <a:off x="0" y="2198549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71500"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dirty="0" smtClean="0">
                <a:latin typeface="Arial" charset="0"/>
                <a:cs typeface="+mn-cs"/>
              </a:rPr>
              <a:t>Un grup mic reflectează asupra procesului şi notează dificultăţile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0" y="511363"/>
            <a:ext cx="91901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err="1"/>
              <a:t>Structurarea</a:t>
            </a:r>
            <a:r>
              <a:rPr lang="en-US" sz="2800" b="1" dirty="0"/>
              <a:t> </a:t>
            </a:r>
            <a:r>
              <a:rPr lang="en-US" sz="2800" b="1" dirty="0" err="1"/>
              <a:t>Dialogurilor</a:t>
            </a:r>
            <a:r>
              <a:rPr lang="en-US" sz="2800" b="1" dirty="0"/>
              <a:t> </a:t>
            </a:r>
            <a:r>
              <a:rPr lang="en-US" sz="2800" b="1" dirty="0" err="1"/>
              <a:t>Conflictului</a:t>
            </a:r>
            <a:endParaRPr lang="en-US" sz="2800" b="1" dirty="0"/>
          </a:p>
          <a:p>
            <a:pPr algn="l"/>
            <a:r>
              <a:rPr lang="en-US" sz="2800" b="1" dirty="0" err="1"/>
              <a:t>În</a:t>
            </a:r>
            <a:r>
              <a:rPr lang="en-US" sz="2800" b="1" dirty="0"/>
              <a:t> </a:t>
            </a:r>
            <a:r>
              <a:rPr lang="en-US" sz="2800" b="1" dirty="0" err="1"/>
              <a:t>Cadrul</a:t>
            </a:r>
            <a:r>
              <a:rPr lang="en-US" sz="2800" b="1" dirty="0"/>
              <a:t> </a:t>
            </a:r>
            <a:r>
              <a:rPr lang="en-US" sz="2800" b="1" dirty="0" err="1"/>
              <a:t>Medierii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930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Actstorming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0665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/>
          <p:cNvSpPr/>
          <p:nvPr/>
        </p:nvSpPr>
        <p:spPr>
          <a:xfrm>
            <a:off x="4032352" y="4053547"/>
            <a:ext cx="718434" cy="1436701"/>
          </a:xfrm>
          <a:prstGeom prst="ellipse">
            <a:avLst/>
          </a:prstGeom>
          <a:solidFill>
            <a:srgbClr val="99CC00"/>
          </a:solidFill>
          <a:ln>
            <a:noFill/>
          </a:ln>
          <a:effectLst>
            <a:glow rad="228600">
              <a:srgbClr val="99CC00">
                <a:alpha val="45000"/>
              </a:srgbClr>
            </a:glow>
            <a:softEdge rad="16510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7" name="Bild 26" descr="2013_12_04_angry person_1.png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10865" y="3055716"/>
            <a:ext cx="480476" cy="1404247"/>
          </a:xfrm>
          <a:prstGeom prst="rect">
            <a:avLst/>
          </a:prstGeom>
        </p:spPr>
      </p:pic>
      <p:grpSp>
        <p:nvGrpSpPr>
          <p:cNvPr id="33" name="Gruppierung 32"/>
          <p:cNvGrpSpPr/>
          <p:nvPr/>
        </p:nvGrpSpPr>
        <p:grpSpPr>
          <a:xfrm>
            <a:off x="633780" y="5321442"/>
            <a:ext cx="8390299" cy="1109857"/>
            <a:chOff x="1632311" y="5321442"/>
            <a:chExt cx="6826585" cy="1109857"/>
          </a:xfrm>
        </p:grpSpPr>
        <p:sp>
          <p:nvSpPr>
            <p:cNvPr id="14" name="Ovale Legende 13"/>
            <p:cNvSpPr/>
            <p:nvPr/>
          </p:nvSpPr>
          <p:spPr>
            <a:xfrm>
              <a:off x="5690308" y="5321442"/>
              <a:ext cx="2768588" cy="1109857"/>
            </a:xfrm>
            <a:prstGeom prst="wedgeEllipseCallout">
              <a:avLst>
                <a:gd name="adj1" fmla="val -54403"/>
                <a:gd name="adj2" fmla="val -21109"/>
              </a:avLst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sz="2400" dirty="0" smtClean="0">
                  <a:solidFill>
                    <a:schemeClr val="tx1"/>
                  </a:solidFill>
                </a:rPr>
                <a:t>Nu e adevărat</a:t>
              </a:r>
              <a:r>
                <a:rPr lang="en-US" sz="2400" dirty="0" smtClean="0">
                  <a:solidFill>
                    <a:schemeClr val="tx1"/>
                  </a:solidFill>
                </a:rPr>
                <a:t>! </a:t>
              </a:r>
              <a:r>
                <a:rPr lang="ro-RO" sz="2400" dirty="0" smtClean="0">
                  <a:solidFill>
                    <a:schemeClr val="tx1"/>
                  </a:solidFill>
                </a:rPr>
                <a:t>Tu eşti</a:t>
              </a:r>
              <a:r>
                <a:rPr lang="en-US" sz="2400" dirty="0" smtClean="0">
                  <a:solidFill>
                    <a:schemeClr val="tx1"/>
                  </a:solidFill>
                </a:rPr>
                <a:t>…</a:t>
              </a: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5" name="Ovale Legende 14"/>
            <p:cNvSpPr/>
            <p:nvPr/>
          </p:nvSpPr>
          <p:spPr>
            <a:xfrm>
              <a:off x="1632311" y="5321442"/>
              <a:ext cx="2069975" cy="906631"/>
            </a:xfrm>
            <a:prstGeom prst="wedgeEllipseCallout">
              <a:avLst>
                <a:gd name="adj1" fmla="val 71856"/>
                <a:gd name="adj2" fmla="val -21350"/>
              </a:avLst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sz="2400" dirty="0" smtClean="0">
                  <a:solidFill>
                    <a:srgbClr val="000000"/>
                  </a:solidFill>
                </a:rPr>
                <a:t>Ar trebui să fii</a:t>
              </a:r>
              <a:r>
                <a:rPr lang="en-US" sz="2400" dirty="0" smtClean="0">
                  <a:solidFill>
                    <a:srgbClr val="000000"/>
                  </a:solidFill>
                </a:rPr>
                <a:t>…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6" name="Ovale Legende 15"/>
          <p:cNvSpPr/>
          <p:nvPr/>
        </p:nvSpPr>
        <p:spPr>
          <a:xfrm>
            <a:off x="4930572" y="3575420"/>
            <a:ext cx="2418704" cy="956254"/>
          </a:xfrm>
          <a:prstGeom prst="wedgeEllipseCallout">
            <a:avLst>
              <a:gd name="adj1" fmla="val -54077"/>
              <a:gd name="adj2" fmla="val 45024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Eu sugerez ca</a:t>
            </a:r>
            <a:r>
              <a:rPr lang="en-US" sz="2400" dirty="0" smtClean="0">
                <a:solidFill>
                  <a:srgbClr val="000000"/>
                </a:solidFill>
              </a:rPr>
              <a:t>…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18" name="Bild 17" descr="2013_12_04_angry person_2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5493" y="5386556"/>
            <a:ext cx="760117" cy="1409868"/>
          </a:xfrm>
          <a:prstGeom prst="rect">
            <a:avLst/>
          </a:prstGeom>
        </p:spPr>
      </p:pic>
      <p:pic>
        <p:nvPicPr>
          <p:cNvPr id="19" name="Bild 18" descr="2013_12_04_screaming person_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0786" y="4946550"/>
            <a:ext cx="1175244" cy="1849874"/>
          </a:xfrm>
          <a:prstGeom prst="rect">
            <a:avLst/>
          </a:prstGeom>
        </p:spPr>
      </p:pic>
      <p:pic>
        <p:nvPicPr>
          <p:cNvPr id="20" name="Bild 19" descr="2013_12_04_bored person.pn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765" y="1238585"/>
            <a:ext cx="423958" cy="1404247"/>
          </a:xfrm>
          <a:prstGeom prst="rect">
            <a:avLst/>
          </a:prstGeom>
        </p:spPr>
      </p:pic>
      <p:pic>
        <p:nvPicPr>
          <p:cNvPr id="21" name="Bild 20" descr="2014_02_25_question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859962" y="1238585"/>
            <a:ext cx="545648" cy="1404247"/>
          </a:xfrm>
          <a:prstGeom prst="rect">
            <a:avLst/>
          </a:prstGeom>
        </p:spPr>
      </p:pic>
      <p:pic>
        <p:nvPicPr>
          <p:cNvPr id="22" name="Bild 21" descr="2014_02_25_waiting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8527" y="1494821"/>
            <a:ext cx="475848" cy="1404247"/>
          </a:xfrm>
          <a:prstGeom prst="rect">
            <a:avLst/>
          </a:prstGeom>
        </p:spPr>
      </p:pic>
      <p:pic>
        <p:nvPicPr>
          <p:cNvPr id="24" name="Bild 23" descr="2013_11_25_explaining person_1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4541" y="2135272"/>
            <a:ext cx="813691" cy="1399039"/>
          </a:xfrm>
          <a:prstGeom prst="rect">
            <a:avLst/>
          </a:prstGeom>
        </p:spPr>
      </p:pic>
      <p:pic>
        <p:nvPicPr>
          <p:cNvPr id="25" name="Bild 24" descr="2014_02_25_idea.jpg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3390" y="1494821"/>
            <a:ext cx="474496" cy="1404247"/>
          </a:xfrm>
          <a:prstGeom prst="rect">
            <a:avLst/>
          </a:prstGeom>
        </p:spPr>
      </p:pic>
      <p:pic>
        <p:nvPicPr>
          <p:cNvPr id="23" name="Bild 22" descr="2014_02_25_yeah.jpg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832032" y="2129724"/>
            <a:ext cx="727927" cy="1404587"/>
          </a:xfrm>
          <a:prstGeom prst="rect">
            <a:avLst/>
          </a:prstGeom>
        </p:spPr>
      </p:pic>
      <p:pic>
        <p:nvPicPr>
          <p:cNvPr id="26" name="Bild 25" descr="2013_12_04_troubled person_1.png"/>
          <p:cNvPicPr>
            <a:picLocks noChangeAspect="1"/>
          </p:cNvPicPr>
          <p:nvPr/>
        </p:nvPicPr>
        <p:blipFill rotWithShape="1">
          <a:blip r:embed="rId1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436" y="2958888"/>
            <a:ext cx="676530" cy="1404247"/>
          </a:xfrm>
          <a:prstGeom prst="rect">
            <a:avLst/>
          </a:prstGeom>
        </p:spPr>
      </p:pic>
      <p:sp>
        <p:nvSpPr>
          <p:cNvPr id="29" name="Ovale Legende 28"/>
          <p:cNvSpPr/>
          <p:nvPr/>
        </p:nvSpPr>
        <p:spPr>
          <a:xfrm>
            <a:off x="1986906" y="3279712"/>
            <a:ext cx="2418704" cy="956254"/>
          </a:xfrm>
          <a:prstGeom prst="wedgeEllipseCallout">
            <a:avLst>
              <a:gd name="adj1" fmla="val 33560"/>
              <a:gd name="adj2" fmla="val 62221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În opinia mea</a:t>
            </a:r>
            <a:r>
              <a:rPr lang="en-US" sz="2400" dirty="0" smtClean="0">
                <a:solidFill>
                  <a:srgbClr val="000000"/>
                </a:solidFill>
              </a:rPr>
              <a:t>…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32" name="Ovale Legende 31"/>
          <p:cNvSpPr/>
          <p:nvPr/>
        </p:nvSpPr>
        <p:spPr>
          <a:xfrm>
            <a:off x="3919922" y="2645187"/>
            <a:ext cx="2418704" cy="956254"/>
          </a:xfrm>
          <a:prstGeom prst="wedgeEllipseCallout">
            <a:avLst>
              <a:gd name="adj1" fmla="val -22508"/>
              <a:gd name="adj2" fmla="val 106941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Poate noi at trebui</a:t>
            </a:r>
            <a:r>
              <a:rPr lang="en-US" sz="2400" dirty="0" smtClean="0">
                <a:solidFill>
                  <a:srgbClr val="000000"/>
                </a:solidFill>
              </a:rPr>
              <a:t>…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8" name="Titel 1"/>
          <p:cNvSpPr txBox="1">
            <a:spLocks noGrp="1"/>
          </p:cNvSpPr>
          <p:nvPr>
            <p:ph type="title"/>
          </p:nvPr>
        </p:nvSpPr>
        <p:spPr>
          <a:xfrm>
            <a:off x="0" y="511363"/>
            <a:ext cx="9144000" cy="7272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Actstorming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8227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8362E-6 1.95466E-6 L 0.1444 0.3668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0" y="18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 0.36687 L -1.18362E-6 1.95466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0" y="-18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023 L -0.33131 0.2741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57" y="137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13 0.27411 L -4.06456E-6 -0.00023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57" y="-137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024 L -0.08782 0.40434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1" y="20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81 0.40435 L -2.22145E-6 -0.00023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1" y="-20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1" grpId="3" animBg="1"/>
      <p:bldP spid="31" grpId="4" animBg="1"/>
      <p:bldP spid="31" grpId="5" animBg="1"/>
      <p:bldP spid="16" grpId="0" animBg="1"/>
      <p:bldP spid="16" grpId="1" animBg="1"/>
      <p:bldP spid="29" grpId="0" animBg="1"/>
      <p:bldP spid="29" grpId="1" animBg="1"/>
      <p:bldP spid="32" grpId="0" animBg="1"/>
      <p:bldP spid="3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0" y="3217260"/>
            <a:ext cx="91440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o-RO" sz="2800" b="1" dirty="0" smtClean="0"/>
              <a:t>Cum Să Scrieţi Fişe Bine Scrise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81586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827794" y="3339786"/>
            <a:ext cx="7495500" cy="2778355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o-RO" sz="6000" b="1" kern="0" spc="100" dirty="0" smtClean="0">
                <a:solidFill>
                  <a:srgbClr val="000000"/>
                </a:solidFill>
                <a:latin typeface="Andy" panose="03080602030302030203" pitchFamily="66" charset="0"/>
                <a:cs typeface="Handwriting - Dakota"/>
              </a:rPr>
              <a:t>Aceasta e o fişă</a:t>
            </a:r>
            <a:endParaRPr lang="en-US" sz="6000" b="1" kern="0" spc="100" dirty="0" smtClean="0">
              <a:solidFill>
                <a:srgbClr val="000000"/>
              </a:solidFill>
              <a:latin typeface="Andy" panose="03080602030302030203" pitchFamily="66" charset="0"/>
              <a:cs typeface="Handwriting - Dakota"/>
            </a:endParaRPr>
          </a:p>
          <a:p>
            <a:pPr algn="ctr">
              <a:lnSpc>
                <a:spcPct val="150000"/>
              </a:lnSpc>
            </a:pPr>
            <a:r>
              <a:rPr lang="ro-RO" sz="6000" b="1" kern="0" spc="100" dirty="0">
                <a:solidFill>
                  <a:srgbClr val="000000"/>
                </a:solidFill>
                <a:latin typeface="Andy" panose="03080602030302030203" pitchFamily="66" charset="0"/>
                <a:cs typeface="Handwriting - Dakota"/>
              </a:rPr>
              <a:t>b</a:t>
            </a:r>
            <a:r>
              <a:rPr lang="ro-RO" sz="6000" b="1" kern="0" spc="100" dirty="0" smtClean="0">
                <a:solidFill>
                  <a:srgbClr val="000000"/>
                </a:solidFill>
                <a:latin typeface="Andy" panose="03080602030302030203" pitchFamily="66" charset="0"/>
                <a:cs typeface="Handwriting - Dakota"/>
              </a:rPr>
              <a:t>ine scrisă</a:t>
            </a:r>
            <a:endParaRPr lang="en-US" sz="6000" b="1" kern="0" spc="100" dirty="0">
              <a:solidFill>
                <a:srgbClr val="000000"/>
              </a:solidFill>
              <a:latin typeface="Andy" panose="03080602030302030203" pitchFamily="66" charset="0"/>
              <a:cs typeface="Handwriting - Dakota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0" y="1678149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dirty="0" smtClean="0"/>
              <a:t>Textul trebuie scris cu litere majuscule şi uşor de citit. Fiecare </a:t>
            </a:r>
            <a:r>
              <a:rPr lang="ro-RO" sz="2400" dirty="0" err="1" smtClean="0"/>
              <a:t>card</a:t>
            </a:r>
            <a:r>
              <a:rPr lang="ro-RO" sz="2400" dirty="0" smtClean="0"/>
              <a:t> conţine un gând maximum. 7 cuvinte în 2-3 rânduri. Textul trebuie să fie concret şi pe înţelesul tuturor.</a:t>
            </a:r>
            <a:endParaRPr lang="en-US" sz="2400" dirty="0"/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0" y="519031"/>
            <a:ext cx="91440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o-RO" sz="2800" b="1" dirty="0" smtClean="0"/>
              <a:t>Cum Să Scrieţi Fişe Bine Scrise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32501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o-RO" sz="2800" b="1" dirty="0" smtClean="0"/>
              <a:t>Începutul Liniilor Conflictului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54754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479685"/>
            <a:ext cx="9190182" cy="693064"/>
          </a:xfrm>
        </p:spPr>
        <p:txBody>
          <a:bodyPr>
            <a:normAutofit/>
          </a:bodyPr>
          <a:lstStyle/>
          <a:p>
            <a:pPr algn="l"/>
            <a:r>
              <a:rPr lang="ro-RO" sz="2800" b="1" dirty="0" smtClean="0"/>
              <a:t>Începutul Liniilor Conflictului</a:t>
            </a:r>
            <a:endParaRPr lang="en-US" sz="2800" b="1" dirty="0"/>
          </a:p>
        </p:txBody>
      </p:sp>
      <p:grpSp>
        <p:nvGrpSpPr>
          <p:cNvPr id="52" name="Gruppierung 51"/>
          <p:cNvGrpSpPr/>
          <p:nvPr/>
        </p:nvGrpSpPr>
        <p:grpSpPr>
          <a:xfrm>
            <a:off x="3336925" y="2242072"/>
            <a:ext cx="2489200" cy="2516187"/>
            <a:chOff x="3336925" y="2242072"/>
            <a:chExt cx="2489200" cy="2516187"/>
          </a:xfrm>
        </p:grpSpPr>
        <p:cxnSp>
          <p:nvCxnSpPr>
            <p:cNvPr id="3" name="Gerade Verbindung 2"/>
            <p:cNvCxnSpPr/>
            <p:nvPr/>
          </p:nvCxnSpPr>
          <p:spPr>
            <a:xfrm rot="2700000" flipV="1">
              <a:off x="4581525" y="2254772"/>
              <a:ext cx="0" cy="2489200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Gerade Verbindung 3"/>
            <p:cNvCxnSpPr/>
            <p:nvPr/>
          </p:nvCxnSpPr>
          <p:spPr>
            <a:xfrm rot="2700000">
              <a:off x="3323431" y="3500166"/>
              <a:ext cx="2516187" cy="0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ierung 4"/>
          <p:cNvGrpSpPr>
            <a:grpSpLocks/>
          </p:cNvGrpSpPr>
          <p:nvPr/>
        </p:nvGrpSpPr>
        <p:grpSpPr bwMode="auto">
          <a:xfrm>
            <a:off x="3322638" y="2251597"/>
            <a:ext cx="2517775" cy="2490787"/>
            <a:chOff x="3313800" y="2183895"/>
            <a:chExt cx="2516400" cy="2490211"/>
          </a:xfrm>
          <a:effectLst/>
        </p:grpSpPr>
        <p:cxnSp>
          <p:nvCxnSpPr>
            <p:cNvPr id="6" name="Gerade Verbindung 5"/>
            <p:cNvCxnSpPr/>
            <p:nvPr/>
          </p:nvCxnSpPr>
          <p:spPr>
            <a:xfrm>
              <a:off x="3313800" y="3428207"/>
              <a:ext cx="2516400" cy="0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6"/>
            <p:cNvCxnSpPr/>
            <p:nvPr/>
          </p:nvCxnSpPr>
          <p:spPr>
            <a:xfrm flipV="1">
              <a:off x="4572000" y="2183895"/>
              <a:ext cx="0" cy="2490211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feld 10"/>
          <p:cNvSpPr txBox="1"/>
          <p:nvPr/>
        </p:nvSpPr>
        <p:spPr>
          <a:xfrm rot="966239">
            <a:off x="1813589" y="1323762"/>
            <a:ext cx="1196940" cy="369888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latin typeface="+mn-lt"/>
                <a:ea typeface="+mn-ea"/>
                <a:cs typeface="+mn-cs"/>
              </a:rPr>
              <a:t>Po</a:t>
            </a:r>
            <a:r>
              <a:rPr lang="ro-RO" dirty="0" err="1" smtClean="0">
                <a:latin typeface="+mn-lt"/>
                <a:ea typeface="+mn-ea"/>
                <a:cs typeface="+mn-cs"/>
              </a:rPr>
              <a:t>ziţia</a:t>
            </a:r>
            <a:r>
              <a:rPr lang="de-DE" dirty="0" smtClean="0">
                <a:latin typeface="+mn-lt"/>
                <a:ea typeface="+mn-ea"/>
                <a:cs typeface="+mn-cs"/>
              </a:rPr>
              <a:t> </a:t>
            </a:r>
            <a:r>
              <a:rPr lang="de-DE" dirty="0">
                <a:latin typeface="+mn-lt"/>
                <a:ea typeface="+mn-ea"/>
                <a:cs typeface="+mn-cs"/>
              </a:rPr>
              <a:t>1</a:t>
            </a:r>
          </a:p>
        </p:txBody>
      </p:sp>
      <p:sp>
        <p:nvSpPr>
          <p:cNvPr id="12" name="Textfeld 11"/>
          <p:cNvSpPr txBox="1"/>
          <p:nvPr/>
        </p:nvSpPr>
        <p:spPr>
          <a:xfrm rot="665389">
            <a:off x="6191049" y="1264121"/>
            <a:ext cx="1381233" cy="36988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latin typeface="+mn-lt"/>
                <a:ea typeface="+mn-ea"/>
                <a:cs typeface="+mn-cs"/>
              </a:rPr>
              <a:t>Po</a:t>
            </a:r>
            <a:r>
              <a:rPr lang="ro-RO" dirty="0" err="1" smtClean="0">
                <a:latin typeface="+mn-lt"/>
                <a:ea typeface="+mn-ea"/>
                <a:cs typeface="+mn-cs"/>
              </a:rPr>
              <a:t>ziţia</a:t>
            </a:r>
            <a:r>
              <a:rPr lang="de-DE" dirty="0" smtClean="0">
                <a:latin typeface="+mn-lt"/>
                <a:ea typeface="+mn-ea"/>
                <a:cs typeface="+mn-cs"/>
              </a:rPr>
              <a:t> </a:t>
            </a:r>
            <a:r>
              <a:rPr lang="de-DE" dirty="0">
                <a:latin typeface="+mn-lt"/>
                <a:ea typeface="+mn-ea"/>
                <a:cs typeface="+mn-cs"/>
              </a:rPr>
              <a:t>9</a:t>
            </a:r>
          </a:p>
        </p:txBody>
      </p:sp>
      <p:sp>
        <p:nvSpPr>
          <p:cNvPr id="14" name="Textfeld 13"/>
          <p:cNvSpPr txBox="1"/>
          <p:nvPr/>
        </p:nvSpPr>
        <p:spPr>
          <a:xfrm rot="21225283">
            <a:off x="1236576" y="3029176"/>
            <a:ext cx="1208017" cy="369888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latin typeface="+mn-lt"/>
                <a:ea typeface="+mn-ea"/>
                <a:cs typeface="+mn-cs"/>
              </a:rPr>
              <a:t>Po</a:t>
            </a:r>
            <a:r>
              <a:rPr lang="ro-RO" dirty="0" err="1" smtClean="0">
                <a:latin typeface="+mn-lt"/>
                <a:ea typeface="+mn-ea"/>
                <a:cs typeface="+mn-cs"/>
              </a:rPr>
              <a:t>ziţia</a:t>
            </a:r>
            <a:r>
              <a:rPr lang="de-DE" dirty="0" smtClean="0">
                <a:latin typeface="+mn-lt"/>
                <a:ea typeface="+mn-ea"/>
                <a:cs typeface="+mn-cs"/>
              </a:rPr>
              <a:t> </a:t>
            </a:r>
            <a:r>
              <a:rPr lang="de-DE" dirty="0">
                <a:latin typeface="+mn-lt"/>
                <a:ea typeface="+mn-ea"/>
                <a:cs typeface="+mn-cs"/>
              </a:rPr>
              <a:t>3</a:t>
            </a:r>
          </a:p>
        </p:txBody>
      </p:sp>
      <p:sp>
        <p:nvSpPr>
          <p:cNvPr id="16" name="Textfeld 15"/>
          <p:cNvSpPr txBox="1"/>
          <p:nvPr/>
        </p:nvSpPr>
        <p:spPr>
          <a:xfrm rot="21125809">
            <a:off x="3036720" y="5530110"/>
            <a:ext cx="121394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latin typeface="+mn-lt"/>
                <a:ea typeface="+mn-ea"/>
                <a:cs typeface="+mn-cs"/>
              </a:rPr>
              <a:t>Po</a:t>
            </a:r>
            <a:r>
              <a:rPr lang="ro-RO" dirty="0" err="1" smtClean="0">
                <a:latin typeface="+mn-lt"/>
                <a:ea typeface="+mn-ea"/>
                <a:cs typeface="+mn-cs"/>
              </a:rPr>
              <a:t>ziţia</a:t>
            </a:r>
            <a:r>
              <a:rPr lang="de-DE" dirty="0" smtClean="0">
                <a:latin typeface="+mn-lt"/>
                <a:ea typeface="+mn-ea"/>
                <a:cs typeface="+mn-cs"/>
              </a:rPr>
              <a:t> </a:t>
            </a:r>
            <a:r>
              <a:rPr lang="de-DE" dirty="0">
                <a:latin typeface="+mn-lt"/>
                <a:ea typeface="+mn-ea"/>
                <a:cs typeface="+mn-cs"/>
              </a:rPr>
              <a:t>6</a:t>
            </a:r>
          </a:p>
        </p:txBody>
      </p:sp>
      <p:sp>
        <p:nvSpPr>
          <p:cNvPr id="17" name="Textfeld 16"/>
          <p:cNvSpPr txBox="1"/>
          <p:nvPr/>
        </p:nvSpPr>
        <p:spPr>
          <a:xfrm rot="362220">
            <a:off x="4773358" y="5385247"/>
            <a:ext cx="1210818" cy="3698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latin typeface="+mn-lt"/>
                <a:ea typeface="+mn-ea"/>
                <a:cs typeface="+mn-cs"/>
              </a:rPr>
              <a:t>Po</a:t>
            </a:r>
            <a:r>
              <a:rPr lang="ro-RO" dirty="0" err="1" smtClean="0">
                <a:latin typeface="+mn-lt"/>
                <a:ea typeface="+mn-ea"/>
                <a:cs typeface="+mn-cs"/>
              </a:rPr>
              <a:t>ziţia</a:t>
            </a:r>
            <a:r>
              <a:rPr lang="de-DE" dirty="0" smtClean="0">
                <a:latin typeface="+mn-lt"/>
                <a:ea typeface="+mn-ea"/>
                <a:cs typeface="+mn-cs"/>
              </a:rPr>
              <a:t> </a:t>
            </a:r>
            <a:r>
              <a:rPr lang="de-DE" dirty="0">
                <a:latin typeface="+mn-lt"/>
                <a:ea typeface="+mn-ea"/>
                <a:cs typeface="+mn-cs"/>
              </a:rPr>
              <a:t>7</a:t>
            </a:r>
          </a:p>
        </p:txBody>
      </p:sp>
      <p:sp>
        <p:nvSpPr>
          <p:cNvPr id="18" name="Textfeld 17"/>
          <p:cNvSpPr txBox="1"/>
          <p:nvPr/>
        </p:nvSpPr>
        <p:spPr>
          <a:xfrm rot="20472899">
            <a:off x="5600835" y="5983460"/>
            <a:ext cx="1283658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latin typeface="+mn-lt"/>
                <a:ea typeface="+mn-ea"/>
                <a:cs typeface="+mn-cs"/>
              </a:rPr>
              <a:t>Po</a:t>
            </a:r>
            <a:r>
              <a:rPr lang="ro-RO" smtClean="0">
                <a:latin typeface="+mn-lt"/>
                <a:ea typeface="+mn-ea"/>
                <a:cs typeface="+mn-cs"/>
              </a:rPr>
              <a:t>ziţia</a:t>
            </a:r>
            <a:r>
              <a:rPr lang="de-DE" smtClean="0">
                <a:latin typeface="+mn-lt"/>
                <a:ea typeface="+mn-ea"/>
                <a:cs typeface="+mn-cs"/>
              </a:rPr>
              <a:t> </a:t>
            </a:r>
            <a:r>
              <a:rPr lang="de-DE" dirty="0">
                <a:latin typeface="+mn-lt"/>
                <a:ea typeface="+mn-ea"/>
                <a:cs typeface="+mn-cs"/>
              </a:rPr>
              <a:t>8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6196850" y="1901417"/>
            <a:ext cx="1319613" cy="3683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latin typeface="+mn-lt"/>
                <a:ea typeface="+mn-ea"/>
                <a:cs typeface="+mn-cs"/>
              </a:rPr>
              <a:t>Po</a:t>
            </a:r>
            <a:r>
              <a:rPr lang="ro-RO" dirty="0" err="1" smtClean="0">
                <a:latin typeface="+mn-lt"/>
                <a:ea typeface="+mn-ea"/>
                <a:cs typeface="+mn-cs"/>
              </a:rPr>
              <a:t>ziţia</a:t>
            </a:r>
            <a:r>
              <a:rPr lang="de-DE" dirty="0" smtClean="0">
                <a:latin typeface="+mn-lt"/>
                <a:ea typeface="+mn-ea"/>
                <a:cs typeface="+mn-cs"/>
              </a:rPr>
              <a:t> </a:t>
            </a:r>
            <a:r>
              <a:rPr lang="de-DE" dirty="0">
                <a:latin typeface="+mn-lt"/>
                <a:ea typeface="+mn-ea"/>
                <a:cs typeface="+mn-cs"/>
              </a:rPr>
              <a:t>10</a:t>
            </a:r>
          </a:p>
        </p:txBody>
      </p:sp>
      <p:sp>
        <p:nvSpPr>
          <p:cNvPr id="33" name="Textfeld 32"/>
          <p:cNvSpPr txBox="1"/>
          <p:nvPr/>
        </p:nvSpPr>
        <p:spPr>
          <a:xfrm rot="362220">
            <a:off x="2879499" y="6238901"/>
            <a:ext cx="1210818" cy="3698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latin typeface="+mn-lt"/>
                <a:ea typeface="+mn-ea"/>
                <a:cs typeface="+mn-cs"/>
              </a:rPr>
              <a:t>Po</a:t>
            </a:r>
            <a:r>
              <a:rPr lang="ro-RO" dirty="0" err="1" smtClean="0">
                <a:latin typeface="+mn-lt"/>
                <a:ea typeface="+mn-ea"/>
                <a:cs typeface="+mn-cs"/>
              </a:rPr>
              <a:t>ziţia</a:t>
            </a:r>
            <a:r>
              <a:rPr lang="de-DE" dirty="0" smtClean="0">
                <a:latin typeface="+mn-lt"/>
                <a:ea typeface="+mn-ea"/>
                <a:cs typeface="+mn-cs"/>
              </a:rPr>
              <a:t> 5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34" name="Textfeld 33"/>
          <p:cNvSpPr txBox="1"/>
          <p:nvPr/>
        </p:nvSpPr>
        <p:spPr>
          <a:xfrm rot="20505018">
            <a:off x="6613783" y="2467078"/>
            <a:ext cx="1319613" cy="3683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latin typeface="+mn-lt"/>
                <a:ea typeface="+mn-ea"/>
                <a:cs typeface="+mn-cs"/>
              </a:rPr>
              <a:t>Po</a:t>
            </a:r>
            <a:r>
              <a:rPr lang="ro-RO" dirty="0" err="1" smtClean="0">
                <a:latin typeface="+mn-lt"/>
                <a:ea typeface="+mn-ea"/>
                <a:cs typeface="+mn-cs"/>
              </a:rPr>
              <a:t>ziţia</a:t>
            </a:r>
            <a:r>
              <a:rPr lang="de-DE" dirty="0" smtClean="0">
                <a:latin typeface="+mn-lt"/>
                <a:ea typeface="+mn-ea"/>
                <a:cs typeface="+mn-cs"/>
              </a:rPr>
              <a:t> 11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35" name="Textfeld 34"/>
          <p:cNvSpPr txBox="1"/>
          <p:nvPr/>
        </p:nvSpPr>
        <p:spPr>
          <a:xfrm rot="311109">
            <a:off x="7664804" y="2913257"/>
            <a:ext cx="1319613" cy="3683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latin typeface="+mn-lt"/>
                <a:ea typeface="+mn-ea"/>
                <a:cs typeface="+mn-cs"/>
              </a:rPr>
              <a:t>Po</a:t>
            </a:r>
            <a:r>
              <a:rPr lang="ro-RO" dirty="0" err="1" smtClean="0">
                <a:latin typeface="+mn-lt"/>
                <a:ea typeface="+mn-ea"/>
                <a:cs typeface="+mn-cs"/>
              </a:rPr>
              <a:t>ziţia</a:t>
            </a:r>
            <a:r>
              <a:rPr lang="ro-RO" dirty="0" smtClean="0">
                <a:latin typeface="+mn-lt"/>
                <a:ea typeface="+mn-ea"/>
                <a:cs typeface="+mn-cs"/>
              </a:rPr>
              <a:t> </a:t>
            </a:r>
            <a:r>
              <a:rPr lang="de-DE" dirty="0" smtClean="0">
                <a:latin typeface="+mn-lt"/>
                <a:ea typeface="+mn-ea"/>
                <a:cs typeface="+mn-cs"/>
              </a:rPr>
              <a:t>12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pic>
        <p:nvPicPr>
          <p:cNvPr id="44" name="Bild 43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6410" y="5714260"/>
            <a:ext cx="1355182" cy="1008673"/>
          </a:xfrm>
          <a:prstGeom prst="rect">
            <a:avLst/>
          </a:prstGeom>
        </p:spPr>
      </p:pic>
      <p:pic>
        <p:nvPicPr>
          <p:cNvPr id="47" name="Bild 46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76092" y="1352424"/>
            <a:ext cx="1488500" cy="1031724"/>
          </a:xfrm>
          <a:prstGeom prst="rect">
            <a:avLst/>
          </a:prstGeom>
        </p:spPr>
      </p:pic>
      <p:pic>
        <p:nvPicPr>
          <p:cNvPr id="50" name="Bild 49" descr="2014_01_13_yellow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39061" y="1305060"/>
            <a:ext cx="1459298" cy="1095451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 rot="393578">
            <a:off x="226543" y="2546343"/>
            <a:ext cx="1192477" cy="369888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latin typeface="+mn-lt"/>
                <a:ea typeface="+mn-ea"/>
                <a:cs typeface="+mn-cs"/>
              </a:rPr>
              <a:t>Po</a:t>
            </a:r>
            <a:r>
              <a:rPr lang="ro-RO" dirty="0" err="1" smtClean="0">
                <a:latin typeface="+mn-lt"/>
                <a:ea typeface="+mn-ea"/>
                <a:cs typeface="+mn-cs"/>
              </a:rPr>
              <a:t>ziţia</a:t>
            </a:r>
            <a:r>
              <a:rPr lang="de-DE" dirty="0" smtClean="0">
                <a:latin typeface="+mn-lt"/>
                <a:ea typeface="+mn-ea"/>
                <a:cs typeface="+mn-cs"/>
              </a:rPr>
              <a:t> </a:t>
            </a:r>
            <a:r>
              <a:rPr lang="de-DE" dirty="0">
                <a:latin typeface="+mn-lt"/>
                <a:ea typeface="+mn-ea"/>
                <a:cs typeface="+mn-cs"/>
              </a:rPr>
              <a:t>4</a:t>
            </a:r>
          </a:p>
        </p:txBody>
      </p:sp>
      <p:sp>
        <p:nvSpPr>
          <p:cNvPr id="13" name="Textfeld 12"/>
          <p:cNvSpPr txBox="1"/>
          <p:nvPr/>
        </p:nvSpPr>
        <p:spPr>
          <a:xfrm rot="20603435">
            <a:off x="1637668" y="2200562"/>
            <a:ext cx="1190217" cy="368300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latin typeface="+mn-lt"/>
                <a:ea typeface="+mn-ea"/>
                <a:cs typeface="+mn-cs"/>
              </a:rPr>
              <a:t>Po</a:t>
            </a:r>
            <a:r>
              <a:rPr lang="ro-RO" dirty="0" err="1" smtClean="0"/>
              <a:t>ziţia</a:t>
            </a:r>
            <a:r>
              <a:rPr lang="de-DE" dirty="0" smtClean="0">
                <a:latin typeface="+mn-lt"/>
                <a:ea typeface="+mn-ea"/>
                <a:cs typeface="+mn-cs"/>
              </a:rPr>
              <a:t> </a:t>
            </a:r>
            <a:r>
              <a:rPr lang="de-DE" dirty="0">
                <a:latin typeface="+mn-lt"/>
                <a:ea typeface="+mn-ea"/>
                <a:cs typeface="+mn-cs"/>
              </a:rPr>
              <a:t>2</a:t>
            </a:r>
          </a:p>
        </p:txBody>
      </p:sp>
      <p:sp>
        <p:nvSpPr>
          <p:cNvPr id="27" name="Oval 26"/>
          <p:cNvSpPr/>
          <p:nvPr/>
        </p:nvSpPr>
        <p:spPr>
          <a:xfrm>
            <a:off x="7449299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8" name="Oval 27"/>
          <p:cNvSpPr/>
          <p:nvPr/>
        </p:nvSpPr>
        <p:spPr>
          <a:xfrm>
            <a:off x="7681539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9" name="Oval 28"/>
          <p:cNvSpPr/>
          <p:nvPr/>
        </p:nvSpPr>
        <p:spPr>
          <a:xfrm>
            <a:off x="7913780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8386887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1" name="Oval 30"/>
          <p:cNvSpPr/>
          <p:nvPr/>
        </p:nvSpPr>
        <p:spPr>
          <a:xfrm>
            <a:off x="8619127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8851368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1" name="Oval 20"/>
          <p:cNvSpPr/>
          <p:nvPr/>
        </p:nvSpPr>
        <p:spPr>
          <a:xfrm>
            <a:off x="310208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2" name="Oval 21"/>
          <p:cNvSpPr/>
          <p:nvPr/>
        </p:nvSpPr>
        <p:spPr>
          <a:xfrm>
            <a:off x="542448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3" name="Oval 22"/>
          <p:cNvSpPr/>
          <p:nvPr/>
        </p:nvSpPr>
        <p:spPr>
          <a:xfrm>
            <a:off x="774689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4" name="Oval 23"/>
          <p:cNvSpPr/>
          <p:nvPr/>
        </p:nvSpPr>
        <p:spPr>
          <a:xfrm>
            <a:off x="1247796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5" name="Oval 24"/>
          <p:cNvSpPr/>
          <p:nvPr/>
        </p:nvSpPr>
        <p:spPr>
          <a:xfrm>
            <a:off x="1480036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6" name="Oval 25"/>
          <p:cNvSpPr/>
          <p:nvPr/>
        </p:nvSpPr>
        <p:spPr>
          <a:xfrm>
            <a:off x="1712277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6" name="Oval 35"/>
          <p:cNvSpPr/>
          <p:nvPr/>
        </p:nvSpPr>
        <p:spPr>
          <a:xfrm>
            <a:off x="3959418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7" name="Oval 36"/>
          <p:cNvSpPr/>
          <p:nvPr/>
        </p:nvSpPr>
        <p:spPr>
          <a:xfrm>
            <a:off x="4191658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8" name="Oval 37"/>
          <p:cNvSpPr/>
          <p:nvPr/>
        </p:nvSpPr>
        <p:spPr>
          <a:xfrm>
            <a:off x="4423899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9" name="Oval 38"/>
          <p:cNvSpPr/>
          <p:nvPr/>
        </p:nvSpPr>
        <p:spPr>
          <a:xfrm>
            <a:off x="4897006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0" name="Oval 39"/>
          <p:cNvSpPr/>
          <p:nvPr/>
        </p:nvSpPr>
        <p:spPr>
          <a:xfrm>
            <a:off x="5129246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1" name="Oval 40"/>
          <p:cNvSpPr/>
          <p:nvPr/>
        </p:nvSpPr>
        <p:spPr>
          <a:xfrm>
            <a:off x="5361487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693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23611 0.0817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407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48148E-6 L 0.11284 0.0358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2" y="178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-0.04723 0.20671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" y="1032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L -0.08958 -0.1252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9" y="-627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08976 -0.382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7" y="-1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85185E-6 L 0.29132 -0.0213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-106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1481E-6 L 0.09218 0.0388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1" y="194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-0.26545 0.0469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1" y="233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0.1408 0.3002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49" y="150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7 L -0.25573 -0.0650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-326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L -0.04652 -0.2576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6" y="-12894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04202 -0.18935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1" y="-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0.36997 0.14954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7477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7407E-6 L 0.38889 0.09028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44" y="4514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43871 0.10695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5347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29653 0.14954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26" y="7477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27118 0.22755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9" y="11366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0.26111 0.1495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56" y="747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9986E-7 -2.95165E-6 L 0.05675 -0.17835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9" y="-892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1583E-6 -2.95165E-6 L 0.06543 -0.31089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3" y="-15545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0819E-7 -2.95165E-6 L -0.02239 -0.31089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-15545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874E-6 -2.95165E-6 L -0.04478 -0.26787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9" y="-1339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6324E-6 -2.95165E-6 L -0.07012 -0.40296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6" y="-20148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6092E-6 -2.95165E-6 L -0.0505 -0.37034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4" y="-18529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-0.32396 0.02013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98" y="995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1481E-6 L -0.27899 0.04884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2431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-0.279 0.14467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7222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0.36927 0.14467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72" y="7222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-0.38142 0.23796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0" y="11898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0.44444 0.18773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22" y="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0" grpId="0" animBg="1"/>
      <p:bldP spid="20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15" grpId="0" animBg="1"/>
      <p:bldP spid="15" grpId="1" animBg="1"/>
      <p:bldP spid="13" grpId="0" animBg="1"/>
      <p:bldP spid="13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o-RO" sz="2800" b="1" dirty="0" smtClean="0">
                <a:latin typeface="Arial" charset="0"/>
              </a:rPr>
              <a:t>Definirea Problemelor Conflictului</a:t>
            </a:r>
            <a:r>
              <a:rPr lang="en-US" sz="2800" b="1" dirty="0" smtClean="0">
                <a:latin typeface="Arial" charset="0"/>
              </a:rPr>
              <a:t>:</a:t>
            </a:r>
            <a:br>
              <a:rPr lang="en-US" sz="2800" b="1" dirty="0" smtClean="0">
                <a:latin typeface="Arial" charset="0"/>
              </a:rPr>
            </a:br>
            <a:r>
              <a:rPr lang="ro-RO" sz="2800" b="1" dirty="0" smtClean="0">
                <a:latin typeface="Arial" charset="0"/>
              </a:rPr>
              <a:t>Distingeri Importante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04798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90182" cy="762801"/>
          </a:xfrm>
        </p:spPr>
        <p:txBody>
          <a:bodyPr>
            <a:normAutofit fontScale="90000"/>
          </a:bodyPr>
          <a:lstStyle/>
          <a:p>
            <a:pPr algn="l"/>
            <a:r>
              <a:rPr lang="ro-RO" sz="2800" b="1" dirty="0" smtClean="0">
                <a:latin typeface="Arial" charset="0"/>
              </a:rPr>
              <a:t>Definirea Problemelor Conflictului</a:t>
            </a:r>
            <a:r>
              <a:rPr lang="en-US" sz="2800" b="1" dirty="0" smtClean="0">
                <a:latin typeface="Arial" charset="0"/>
              </a:rPr>
              <a:t>: </a:t>
            </a:r>
            <a:r>
              <a:rPr lang="ro-RO" sz="2800" b="1" dirty="0" smtClean="0">
                <a:latin typeface="Arial" charset="0"/>
              </a:rPr>
              <a:t>Distingeri Importante</a:t>
            </a:r>
            <a:endParaRPr lang="de-DE" sz="2800" b="1" dirty="0"/>
          </a:p>
        </p:txBody>
      </p:sp>
      <p:sp>
        <p:nvSpPr>
          <p:cNvPr id="5" name="Textfeld 4"/>
          <p:cNvSpPr txBox="1">
            <a:spLocks noChangeArrowheads="1"/>
          </p:cNvSpPr>
          <p:nvPr/>
        </p:nvSpPr>
        <p:spPr bwMode="auto">
          <a:xfrm>
            <a:off x="3287713" y="2261452"/>
            <a:ext cx="27416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ro-RO" sz="2400" b="1" dirty="0" smtClean="0">
                <a:latin typeface="Arial" charset="0"/>
                <a:cs typeface="Arial" charset="0"/>
              </a:rPr>
              <a:t>Există</a:t>
            </a:r>
            <a:endParaRPr lang="en-US" sz="2400" b="1" dirty="0">
              <a:latin typeface="Arial" charset="0"/>
              <a:cs typeface="Arial" charset="0"/>
            </a:endParaRPr>
          </a:p>
          <a:p>
            <a:pPr algn="ctr"/>
            <a:r>
              <a:rPr lang="ro-RO" sz="2400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Teme generale</a:t>
            </a:r>
            <a:endParaRPr lang="en-US" sz="2400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 rot="15876958">
            <a:off x="4443413" y="2696963"/>
            <a:ext cx="342900" cy="1733550"/>
          </a:xfrm>
          <a:custGeom>
            <a:avLst/>
            <a:gdLst>
              <a:gd name="T0" fmla="*/ 2147483647 w 142"/>
              <a:gd name="T1" fmla="*/ 0 h 411"/>
              <a:gd name="T2" fmla="*/ 0 w 142"/>
              <a:gd name="T3" fmla="*/ 2147483647 h 411"/>
              <a:gd name="T4" fmla="*/ 2147483647 w 142"/>
              <a:gd name="T5" fmla="*/ 2147483647 h 411"/>
              <a:gd name="T6" fmla="*/ 2147483647 w 142"/>
              <a:gd name="T7" fmla="*/ 2147483647 h 411"/>
              <a:gd name="T8" fmla="*/ 0 60000 65536"/>
              <a:gd name="T9" fmla="*/ 0 60000 65536"/>
              <a:gd name="T10" fmla="*/ 0 60000 65536"/>
              <a:gd name="T11" fmla="*/ 0 60000 65536"/>
              <a:gd name="T12" fmla="*/ 0 w 142"/>
              <a:gd name="T13" fmla="*/ 0 h 411"/>
              <a:gd name="T14" fmla="*/ 142 w 142"/>
              <a:gd name="T15" fmla="*/ 411 h 4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" h="411">
                <a:moveTo>
                  <a:pt x="94" y="0"/>
                </a:moveTo>
                <a:lnTo>
                  <a:pt x="0" y="229"/>
                </a:lnTo>
                <a:lnTo>
                  <a:pt x="142" y="158"/>
                </a:lnTo>
                <a:lnTo>
                  <a:pt x="39" y="411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3367155" y="3733421"/>
            <a:ext cx="24479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ro-RO" sz="2400" b="1" dirty="0" smtClean="0">
                <a:latin typeface="Arial" charset="0"/>
                <a:cs typeface="Arial" charset="0"/>
              </a:rPr>
              <a:t>Părţile</a:t>
            </a:r>
            <a:endParaRPr lang="en-US" sz="2400" b="1" dirty="0">
              <a:latin typeface="Arial" charset="0"/>
              <a:cs typeface="Arial" charset="0"/>
            </a:endParaRPr>
          </a:p>
          <a:p>
            <a:pPr algn="ctr"/>
            <a:r>
              <a:rPr lang="ro-RO" sz="2400" dirty="0" smtClean="0">
                <a:latin typeface="Arial" charset="0"/>
                <a:cs typeface="Arial" charset="0"/>
              </a:rPr>
              <a:t>au</a:t>
            </a:r>
            <a:r>
              <a:rPr lang="en-US" sz="2400" dirty="0" smtClean="0">
                <a:latin typeface="Arial" charset="0"/>
                <a:cs typeface="Arial" charset="0"/>
              </a:rPr>
              <a:t> </a:t>
            </a:r>
            <a:r>
              <a:rPr lang="ro-RO" sz="24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probleme ale conflictului</a:t>
            </a:r>
            <a:endParaRPr lang="en-US" sz="2400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Freeform 18"/>
          <p:cNvSpPr>
            <a:spLocks/>
          </p:cNvSpPr>
          <p:nvPr/>
        </p:nvSpPr>
        <p:spPr bwMode="auto">
          <a:xfrm rot="13053744">
            <a:off x="5454842" y="3949317"/>
            <a:ext cx="342900" cy="1506538"/>
          </a:xfrm>
          <a:custGeom>
            <a:avLst/>
            <a:gdLst>
              <a:gd name="T0" fmla="*/ 2147483647 w 142"/>
              <a:gd name="T1" fmla="*/ 0 h 411"/>
              <a:gd name="T2" fmla="*/ 0 w 142"/>
              <a:gd name="T3" fmla="*/ 2147483647 h 411"/>
              <a:gd name="T4" fmla="*/ 2147483647 w 142"/>
              <a:gd name="T5" fmla="*/ 2147483647 h 411"/>
              <a:gd name="T6" fmla="*/ 2147483647 w 142"/>
              <a:gd name="T7" fmla="*/ 2147483647 h 411"/>
              <a:gd name="T8" fmla="*/ 0 60000 65536"/>
              <a:gd name="T9" fmla="*/ 0 60000 65536"/>
              <a:gd name="T10" fmla="*/ 0 60000 65536"/>
              <a:gd name="T11" fmla="*/ 0 60000 65536"/>
              <a:gd name="T12" fmla="*/ 0 w 142"/>
              <a:gd name="T13" fmla="*/ 0 h 411"/>
              <a:gd name="T14" fmla="*/ 142 w 142"/>
              <a:gd name="T15" fmla="*/ 411 h 4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" h="411">
                <a:moveTo>
                  <a:pt x="94" y="0"/>
                </a:moveTo>
                <a:lnTo>
                  <a:pt x="0" y="229"/>
                </a:lnTo>
                <a:lnTo>
                  <a:pt x="142" y="158"/>
                </a:lnTo>
                <a:lnTo>
                  <a:pt x="39" y="411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 rot="19555887" flipH="1">
            <a:off x="3304779" y="3972248"/>
            <a:ext cx="342900" cy="1506538"/>
          </a:xfrm>
          <a:custGeom>
            <a:avLst/>
            <a:gdLst>
              <a:gd name="T0" fmla="*/ 2147483647 w 142"/>
              <a:gd name="T1" fmla="*/ 0 h 411"/>
              <a:gd name="T2" fmla="*/ 0 w 142"/>
              <a:gd name="T3" fmla="*/ 2147483647 h 411"/>
              <a:gd name="T4" fmla="*/ 2147483647 w 142"/>
              <a:gd name="T5" fmla="*/ 2147483647 h 411"/>
              <a:gd name="T6" fmla="*/ 2147483647 w 142"/>
              <a:gd name="T7" fmla="*/ 2147483647 h 411"/>
              <a:gd name="T8" fmla="*/ 0 60000 65536"/>
              <a:gd name="T9" fmla="*/ 0 60000 65536"/>
              <a:gd name="T10" fmla="*/ 0 60000 65536"/>
              <a:gd name="T11" fmla="*/ 0 60000 65536"/>
              <a:gd name="T12" fmla="*/ 0 w 142"/>
              <a:gd name="T13" fmla="*/ 0 h 411"/>
              <a:gd name="T14" fmla="*/ 142 w 142"/>
              <a:gd name="T15" fmla="*/ 411 h 4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" h="411">
                <a:moveTo>
                  <a:pt x="94" y="0"/>
                </a:moveTo>
                <a:lnTo>
                  <a:pt x="0" y="229"/>
                </a:lnTo>
                <a:lnTo>
                  <a:pt x="142" y="158"/>
                </a:lnTo>
                <a:lnTo>
                  <a:pt x="39" y="411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grpSp>
        <p:nvGrpSpPr>
          <p:cNvPr id="18" name="Gruppierung 17"/>
          <p:cNvGrpSpPr/>
          <p:nvPr/>
        </p:nvGrpSpPr>
        <p:grpSpPr>
          <a:xfrm>
            <a:off x="5899150" y="2570626"/>
            <a:ext cx="2447925" cy="2075787"/>
            <a:chOff x="5899150" y="2570626"/>
            <a:chExt cx="2447925" cy="2075787"/>
          </a:xfrm>
        </p:grpSpPr>
        <p:sp>
          <p:nvSpPr>
            <p:cNvPr id="4" name="Textfeld 3"/>
            <p:cNvSpPr txBox="1">
              <a:spLocks noChangeArrowheads="1"/>
            </p:cNvSpPr>
            <p:nvPr/>
          </p:nvSpPr>
          <p:spPr bwMode="auto">
            <a:xfrm>
              <a:off x="5899150" y="3446084"/>
              <a:ext cx="244792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2400" b="1" dirty="0" smtClean="0">
                  <a:ln>
                    <a:solidFill>
                      <a:schemeClr val="tx1"/>
                    </a:solidFill>
                  </a:ln>
                  <a:solidFill>
                    <a:srgbClr val="99CCFF"/>
                  </a:solidFill>
                  <a:latin typeface="Arial" charset="0"/>
                  <a:cs typeface="Arial" charset="0"/>
                </a:rPr>
                <a:t>Part</a:t>
              </a:r>
              <a:r>
                <a:rPr lang="ro-RO" sz="2400" b="1" dirty="0" smtClean="0">
                  <a:ln>
                    <a:solidFill>
                      <a:schemeClr val="tx1"/>
                    </a:solidFill>
                  </a:ln>
                  <a:solidFill>
                    <a:srgbClr val="99CCFF"/>
                  </a:solidFill>
                  <a:latin typeface="Arial" charset="0"/>
                  <a:cs typeface="Arial" charset="0"/>
                </a:rPr>
                <a:t>ea</a:t>
              </a:r>
              <a:r>
                <a:rPr lang="en-US" sz="2400" b="1" dirty="0" smtClean="0">
                  <a:ln>
                    <a:solidFill>
                      <a:schemeClr val="tx1"/>
                    </a:solidFill>
                  </a:ln>
                  <a:solidFill>
                    <a:srgbClr val="99CCFF"/>
                  </a:solidFill>
                  <a:latin typeface="Arial" charset="0"/>
                  <a:cs typeface="Arial" charset="0"/>
                </a:rPr>
                <a:t> </a:t>
              </a:r>
              <a:r>
                <a:rPr lang="en-US" sz="2400" b="1" dirty="0">
                  <a:ln>
                    <a:solidFill>
                      <a:schemeClr val="tx1"/>
                    </a:solidFill>
                  </a:ln>
                  <a:solidFill>
                    <a:srgbClr val="99CCFF"/>
                  </a:solidFill>
                  <a:latin typeface="Arial" charset="0"/>
                  <a:cs typeface="Arial" charset="0"/>
                </a:rPr>
                <a:t>B</a:t>
              </a:r>
            </a:p>
            <a:p>
              <a:pPr algn="ctr"/>
              <a:r>
                <a:rPr lang="ro-RO" sz="2400" dirty="0" smtClean="0">
                  <a:latin typeface="Arial" charset="0"/>
                  <a:cs typeface="Arial" charset="0"/>
                </a:rPr>
                <a:t>are</a:t>
              </a:r>
              <a:r>
                <a:rPr lang="en-US" sz="2400" dirty="0" smtClean="0">
                  <a:latin typeface="Arial" charset="0"/>
                  <a:cs typeface="Arial" charset="0"/>
                </a:rPr>
                <a:t> </a:t>
              </a:r>
              <a:r>
                <a:rPr lang="ro-RO" sz="2400" dirty="0" smtClean="0">
                  <a:solidFill>
                    <a:srgbClr val="006600"/>
                  </a:solidFill>
                  <a:latin typeface="Arial" charset="0"/>
                  <a:cs typeface="Arial" charset="0"/>
                </a:rPr>
                <a:t>griji specifice</a:t>
              </a:r>
              <a:endParaRPr lang="en-US" sz="2400" dirty="0">
                <a:solidFill>
                  <a:srgbClr val="006600"/>
                </a:solidFill>
                <a:latin typeface="Arial" charset="0"/>
                <a:cs typeface="Arial" charset="0"/>
              </a:endParaRPr>
            </a:p>
          </p:txBody>
        </p:sp>
        <p:pic>
          <p:nvPicPr>
            <p:cNvPr id="12" name="Bild 11" descr="2014_01_13_blue group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8279" y="2570626"/>
              <a:ext cx="1355182" cy="1008673"/>
            </a:xfrm>
            <a:prstGeom prst="rect">
              <a:avLst/>
            </a:prstGeom>
          </p:spPr>
        </p:pic>
      </p:grpSp>
      <p:grpSp>
        <p:nvGrpSpPr>
          <p:cNvPr id="16" name="Gruppierung 15"/>
          <p:cNvGrpSpPr/>
          <p:nvPr/>
        </p:nvGrpSpPr>
        <p:grpSpPr>
          <a:xfrm>
            <a:off x="919495" y="2441003"/>
            <a:ext cx="2154237" cy="2148203"/>
            <a:chOff x="919495" y="2441003"/>
            <a:chExt cx="2154237" cy="2148203"/>
          </a:xfrm>
        </p:grpSpPr>
        <p:sp>
          <p:nvSpPr>
            <p:cNvPr id="3" name="Textfeld 2"/>
            <p:cNvSpPr txBox="1">
              <a:spLocks noChangeArrowheads="1"/>
            </p:cNvSpPr>
            <p:nvPr/>
          </p:nvSpPr>
          <p:spPr bwMode="auto">
            <a:xfrm>
              <a:off x="919495" y="3388877"/>
              <a:ext cx="2154237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ro-RO" sz="2400" b="1" dirty="0" smtClean="0">
                  <a:ln>
                    <a:solidFill>
                      <a:schemeClr val="tx1"/>
                    </a:solidFill>
                  </a:ln>
                  <a:solidFill>
                    <a:srgbClr val="FF9900"/>
                  </a:solidFill>
                  <a:latin typeface="Arial" charset="0"/>
                  <a:cs typeface="Arial" charset="0"/>
                </a:rPr>
                <a:t>Partea</a:t>
              </a:r>
              <a:r>
                <a:rPr lang="en-US" sz="2400" b="1" dirty="0" smtClean="0">
                  <a:ln>
                    <a:solidFill>
                      <a:schemeClr val="tx1"/>
                    </a:solidFill>
                  </a:ln>
                  <a:solidFill>
                    <a:srgbClr val="FF9900"/>
                  </a:solidFill>
                  <a:latin typeface="Arial" charset="0"/>
                  <a:cs typeface="Arial" charset="0"/>
                </a:rPr>
                <a:t> </a:t>
              </a:r>
              <a:r>
                <a:rPr lang="en-US" sz="2400" b="1" dirty="0">
                  <a:ln>
                    <a:solidFill>
                      <a:schemeClr val="tx1"/>
                    </a:solidFill>
                  </a:ln>
                  <a:solidFill>
                    <a:srgbClr val="FF9900"/>
                  </a:solidFill>
                  <a:latin typeface="Arial" charset="0"/>
                  <a:cs typeface="Arial" charset="0"/>
                </a:rPr>
                <a:t>A</a:t>
              </a:r>
            </a:p>
            <a:p>
              <a:pPr algn="ctr"/>
              <a:r>
                <a:rPr lang="ro-RO" sz="2400" dirty="0" smtClean="0">
                  <a:latin typeface="Arial" charset="0"/>
                  <a:cs typeface="Arial" charset="0"/>
                </a:rPr>
                <a:t>are</a:t>
              </a:r>
              <a:r>
                <a:rPr lang="en-US" sz="2400" dirty="0" smtClean="0">
                  <a:latin typeface="Arial" charset="0"/>
                  <a:cs typeface="Arial" charset="0"/>
                </a:rPr>
                <a:t> </a:t>
              </a:r>
              <a:r>
                <a:rPr lang="ro-RO" sz="2400" dirty="0" smtClean="0">
                  <a:solidFill>
                    <a:srgbClr val="006600"/>
                  </a:solidFill>
                  <a:latin typeface="Arial" charset="0"/>
                  <a:cs typeface="Arial" charset="0"/>
                </a:rPr>
                <a:t>griji specifice</a:t>
              </a:r>
              <a:endParaRPr lang="en-US" sz="2400" dirty="0">
                <a:solidFill>
                  <a:srgbClr val="006600"/>
                </a:solidFill>
                <a:latin typeface="Arial" charset="0"/>
                <a:cs typeface="Arial" charset="0"/>
              </a:endParaRPr>
            </a:p>
          </p:txBody>
        </p:sp>
        <p:pic>
          <p:nvPicPr>
            <p:cNvPr id="13" name="Bild 12" descr="2014_01_13_orange group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222235" y="2441003"/>
              <a:ext cx="1488500" cy="1031724"/>
            </a:xfrm>
            <a:prstGeom prst="rect">
              <a:avLst/>
            </a:prstGeom>
          </p:spPr>
        </p:pic>
      </p:grpSp>
      <p:grpSp>
        <p:nvGrpSpPr>
          <p:cNvPr id="17" name="Gruppierung 16"/>
          <p:cNvGrpSpPr/>
          <p:nvPr/>
        </p:nvGrpSpPr>
        <p:grpSpPr>
          <a:xfrm>
            <a:off x="2256857" y="5340272"/>
            <a:ext cx="3642293" cy="1226407"/>
            <a:chOff x="2256857" y="5340272"/>
            <a:chExt cx="3642293" cy="1226407"/>
          </a:xfrm>
        </p:grpSpPr>
        <p:sp>
          <p:nvSpPr>
            <p:cNvPr id="8" name="Textfeld 7"/>
            <p:cNvSpPr txBox="1">
              <a:spLocks noChangeArrowheads="1"/>
            </p:cNvSpPr>
            <p:nvPr/>
          </p:nvSpPr>
          <p:spPr bwMode="auto">
            <a:xfrm>
              <a:off x="3451225" y="5364942"/>
              <a:ext cx="244792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2400" b="1" dirty="0" smtClean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rPr>
                <a:t>Part</a:t>
              </a:r>
              <a:r>
                <a:rPr lang="ro-RO" sz="2400" b="1" dirty="0" smtClean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rPr>
                <a:t>ea</a:t>
              </a:r>
              <a:r>
                <a:rPr lang="en-US" sz="2400" b="1" dirty="0" smtClean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rPr>
                <a:t> </a:t>
              </a:r>
              <a:r>
                <a:rPr lang="en-US" sz="2400" b="1" dirty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rPr>
                <a:t>C</a:t>
              </a:r>
            </a:p>
            <a:p>
              <a:pPr algn="ctr"/>
              <a:r>
                <a:rPr lang="ro-RO" sz="2400" dirty="0" smtClean="0">
                  <a:latin typeface="Arial" charset="0"/>
                  <a:cs typeface="Arial" charset="0"/>
                </a:rPr>
                <a:t>are</a:t>
              </a:r>
              <a:r>
                <a:rPr lang="en-US" sz="2400" dirty="0" smtClean="0">
                  <a:latin typeface="Arial" charset="0"/>
                  <a:cs typeface="Arial" charset="0"/>
                </a:rPr>
                <a:t> </a:t>
              </a:r>
              <a:r>
                <a:rPr lang="ro-RO" sz="2400" dirty="0" smtClean="0">
                  <a:solidFill>
                    <a:srgbClr val="006600"/>
                  </a:solidFill>
                  <a:latin typeface="Arial" charset="0"/>
                  <a:cs typeface="Arial" charset="0"/>
                </a:rPr>
                <a:t>griji specifice</a:t>
              </a:r>
              <a:endParaRPr lang="en-US" sz="2400" dirty="0">
                <a:solidFill>
                  <a:srgbClr val="006600"/>
                </a:solidFill>
                <a:latin typeface="Arial" charset="0"/>
                <a:cs typeface="Arial" charset="0"/>
              </a:endParaRPr>
            </a:p>
          </p:txBody>
        </p:sp>
        <p:pic>
          <p:nvPicPr>
            <p:cNvPr id="14" name="Bild 13" descr="2014_01_13_yellow grou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56857" y="5340272"/>
              <a:ext cx="1633750" cy="12264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629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46182" y="2782344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o-RO" sz="2800" b="1" dirty="0" smtClean="0">
                <a:solidFill>
                  <a:srgbClr val="000000"/>
                </a:solidFill>
              </a:rPr>
              <a:t>Competenţa Nucleu a Moderării</a:t>
            </a:r>
            <a:r>
              <a:rPr lang="en-US" sz="2800" b="1" dirty="0" smtClean="0">
                <a:solidFill>
                  <a:srgbClr val="000000"/>
                </a:solidFill>
              </a:rPr>
              <a:t>:</a:t>
            </a:r>
            <a:br>
              <a:rPr lang="en-US" sz="2800" b="1" dirty="0" smtClean="0">
                <a:solidFill>
                  <a:srgbClr val="000000"/>
                </a:solidFill>
              </a:rPr>
            </a:br>
            <a:r>
              <a:rPr lang="ro-RO" sz="2800" b="1" dirty="0" smtClean="0">
                <a:solidFill>
                  <a:srgbClr val="000000"/>
                </a:solidFill>
              </a:rPr>
              <a:t>Structurarea Dialogului După </a:t>
            </a:r>
            <a:r>
              <a:rPr lang="en-US" sz="2800" b="1" dirty="0" smtClean="0">
                <a:solidFill>
                  <a:srgbClr val="FF0000"/>
                </a:solidFill>
              </a:rPr>
              <a:t>ARNA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5099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1143000"/>
          </a:xfrm>
        </p:spPr>
        <p:txBody>
          <a:bodyPr>
            <a:noAutofit/>
          </a:bodyPr>
          <a:lstStyle/>
          <a:p>
            <a:r>
              <a:rPr lang="it-IT" sz="2800" b="1" dirty="0" err="1">
                <a:solidFill>
                  <a:srgbClr val="000000"/>
                </a:solidFill>
              </a:rPr>
              <a:t>Competenţa</a:t>
            </a:r>
            <a:r>
              <a:rPr lang="it-IT" sz="2800" b="1" dirty="0">
                <a:solidFill>
                  <a:srgbClr val="000000"/>
                </a:solidFill>
              </a:rPr>
              <a:t> </a:t>
            </a:r>
            <a:r>
              <a:rPr lang="it-IT" sz="2800" b="1" dirty="0" err="1">
                <a:solidFill>
                  <a:srgbClr val="000000"/>
                </a:solidFill>
              </a:rPr>
              <a:t>Nucleu</a:t>
            </a:r>
            <a:r>
              <a:rPr lang="it-IT" sz="2800" b="1" dirty="0">
                <a:solidFill>
                  <a:srgbClr val="000000"/>
                </a:solidFill>
              </a:rPr>
              <a:t> a </a:t>
            </a:r>
            <a:r>
              <a:rPr lang="it-IT" sz="2800" b="1" dirty="0" err="1">
                <a:solidFill>
                  <a:srgbClr val="000000"/>
                </a:solidFill>
              </a:rPr>
              <a:t>Moderării</a:t>
            </a:r>
            <a:r>
              <a:rPr lang="it-IT" sz="2800" b="1" dirty="0">
                <a:solidFill>
                  <a:srgbClr val="000000"/>
                </a:solidFill>
              </a:rPr>
              <a:t>:</a:t>
            </a:r>
            <a:br>
              <a:rPr lang="it-IT" sz="2800" b="1" dirty="0">
                <a:solidFill>
                  <a:srgbClr val="000000"/>
                </a:solidFill>
              </a:rPr>
            </a:br>
            <a:r>
              <a:rPr lang="it-IT" sz="2800" b="1" dirty="0" err="1">
                <a:solidFill>
                  <a:srgbClr val="000000"/>
                </a:solidFill>
              </a:rPr>
              <a:t>Structurarea</a:t>
            </a:r>
            <a:r>
              <a:rPr lang="it-IT" sz="2800" b="1" dirty="0">
                <a:solidFill>
                  <a:srgbClr val="000000"/>
                </a:solidFill>
              </a:rPr>
              <a:t> </a:t>
            </a:r>
            <a:r>
              <a:rPr lang="it-IT" sz="2800" b="1" dirty="0" err="1">
                <a:solidFill>
                  <a:srgbClr val="000000"/>
                </a:solidFill>
              </a:rPr>
              <a:t>Dialogului</a:t>
            </a:r>
            <a:r>
              <a:rPr lang="it-IT" sz="2800" b="1" dirty="0">
                <a:solidFill>
                  <a:srgbClr val="000000"/>
                </a:solidFill>
              </a:rPr>
              <a:t> </a:t>
            </a:r>
            <a:r>
              <a:rPr lang="it-IT" sz="2800" b="1" dirty="0" err="1">
                <a:solidFill>
                  <a:srgbClr val="000000"/>
                </a:solidFill>
              </a:rPr>
              <a:t>După</a:t>
            </a:r>
            <a:r>
              <a:rPr lang="it-IT" sz="2800" b="1" dirty="0">
                <a:solidFill>
                  <a:srgbClr val="000000"/>
                </a:solidFill>
              </a:rPr>
              <a:t> </a:t>
            </a:r>
            <a:r>
              <a:rPr lang="it-IT" sz="2800" b="1" dirty="0">
                <a:solidFill>
                  <a:srgbClr val="FF0000"/>
                </a:solidFill>
              </a:rPr>
              <a:t>ARNA</a:t>
            </a:r>
          </a:p>
        </p:txBody>
      </p:sp>
      <p:grpSp>
        <p:nvGrpSpPr>
          <p:cNvPr id="31" name="Gruppierung 30"/>
          <p:cNvGrpSpPr/>
          <p:nvPr/>
        </p:nvGrpSpPr>
        <p:grpSpPr>
          <a:xfrm>
            <a:off x="1716627" y="3034567"/>
            <a:ext cx="3119326" cy="1472932"/>
            <a:chOff x="872227" y="1793052"/>
            <a:chExt cx="3119326" cy="1472932"/>
          </a:xfrm>
          <a:effectLst/>
        </p:grpSpPr>
        <p:sp>
          <p:nvSpPr>
            <p:cNvPr id="5" name="Ovale Legende 4"/>
            <p:cNvSpPr/>
            <p:nvPr/>
          </p:nvSpPr>
          <p:spPr>
            <a:xfrm>
              <a:off x="872227" y="1793052"/>
              <a:ext cx="3119326" cy="1472932"/>
            </a:xfrm>
            <a:prstGeom prst="wedgeEllipseCallout">
              <a:avLst>
                <a:gd name="adj1" fmla="val -62509"/>
                <a:gd name="adj2" fmla="val 62175"/>
              </a:avLst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tangle 58"/>
            <p:cNvSpPr>
              <a:spLocks noChangeArrowheads="1"/>
            </p:cNvSpPr>
            <p:nvPr/>
          </p:nvSpPr>
          <p:spPr bwMode="auto">
            <a:xfrm rot="1800000">
              <a:off x="1949655" y="2185898"/>
              <a:ext cx="48571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smtClean="0">
                  <a:solidFill>
                    <a:srgbClr val="000000"/>
                  </a:solidFill>
                </a:rPr>
                <a:t>rigid</a:t>
              </a:r>
              <a:endParaRPr lang="de-DE" sz="2000" dirty="0"/>
            </a:p>
          </p:txBody>
        </p:sp>
        <p:sp>
          <p:nvSpPr>
            <p:cNvPr id="9" name="Rectangle 59"/>
            <p:cNvSpPr>
              <a:spLocks noChangeArrowheads="1"/>
            </p:cNvSpPr>
            <p:nvPr/>
          </p:nvSpPr>
          <p:spPr bwMode="auto">
            <a:xfrm rot="19500000">
              <a:off x="1108768" y="2381006"/>
              <a:ext cx="48410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smtClean="0">
                  <a:solidFill>
                    <a:srgbClr val="000000"/>
                  </a:solidFill>
                </a:rPr>
                <a:t>frică</a:t>
              </a:r>
              <a:endParaRPr lang="de-DE" sz="2000" dirty="0"/>
            </a:p>
          </p:txBody>
        </p:sp>
        <p:sp>
          <p:nvSpPr>
            <p:cNvPr id="10" name="Rectangle 60"/>
            <p:cNvSpPr>
              <a:spLocks noChangeArrowheads="1"/>
            </p:cNvSpPr>
            <p:nvPr/>
          </p:nvSpPr>
          <p:spPr bwMode="auto">
            <a:xfrm rot="900000">
              <a:off x="1681537" y="2735305"/>
              <a:ext cx="69730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smtClean="0">
                  <a:solidFill>
                    <a:srgbClr val="000000"/>
                  </a:solidFill>
                </a:rPr>
                <a:t>greşit</a:t>
              </a:r>
              <a:r>
                <a:rPr lang="de-DE" sz="2000" dirty="0" smtClean="0">
                  <a:solidFill>
                    <a:srgbClr val="000000"/>
                  </a:solidFill>
                </a:rPr>
                <a:t>!</a:t>
              </a:r>
              <a:endParaRPr lang="de-DE" sz="2000" dirty="0"/>
            </a:p>
          </p:txBody>
        </p:sp>
        <p:sp>
          <p:nvSpPr>
            <p:cNvPr id="12" name="Rectangle 62"/>
            <p:cNvSpPr>
              <a:spLocks noChangeArrowheads="1"/>
            </p:cNvSpPr>
            <p:nvPr/>
          </p:nvSpPr>
          <p:spPr bwMode="auto">
            <a:xfrm rot="21300000">
              <a:off x="3352984" y="2352740"/>
              <a:ext cx="4712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smtClean="0">
                  <a:solidFill>
                    <a:srgbClr val="000000"/>
                  </a:solidFill>
                </a:rPr>
                <a:t>vină</a:t>
              </a:r>
              <a:endParaRPr lang="de-DE" sz="2000" dirty="0"/>
            </a:p>
          </p:txBody>
        </p:sp>
        <p:sp>
          <p:nvSpPr>
            <p:cNvPr id="14" name="Rectangle 71"/>
            <p:cNvSpPr>
              <a:spLocks noChangeArrowheads="1"/>
            </p:cNvSpPr>
            <p:nvPr/>
          </p:nvSpPr>
          <p:spPr bwMode="auto">
            <a:xfrm rot="20700000">
              <a:off x="2607882" y="1982908"/>
              <a:ext cx="56906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smtClean="0">
                  <a:solidFill>
                    <a:srgbClr val="000000"/>
                  </a:solidFill>
                </a:rPr>
                <a:t>refuz</a:t>
              </a:r>
              <a:endParaRPr lang="de-DE" sz="2000" dirty="0"/>
            </a:p>
          </p:txBody>
        </p:sp>
      </p:grpSp>
      <p:grpSp>
        <p:nvGrpSpPr>
          <p:cNvPr id="3" name="Gruppierung 2"/>
          <p:cNvGrpSpPr/>
          <p:nvPr/>
        </p:nvGrpSpPr>
        <p:grpSpPr>
          <a:xfrm>
            <a:off x="1415185" y="4578684"/>
            <a:ext cx="3007274" cy="1576291"/>
            <a:chOff x="5191285" y="5103100"/>
            <a:chExt cx="3007274" cy="1576291"/>
          </a:xfrm>
        </p:grpSpPr>
        <p:sp>
          <p:nvSpPr>
            <p:cNvPr id="11" name="Rectangle 61"/>
            <p:cNvSpPr>
              <a:spLocks noChangeArrowheads="1"/>
            </p:cNvSpPr>
            <p:nvPr/>
          </p:nvSpPr>
          <p:spPr bwMode="auto">
            <a:xfrm>
              <a:off x="6602413" y="6220805"/>
              <a:ext cx="684213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 dirty="0">
                  <a:solidFill>
                    <a:srgbClr val="000000"/>
                  </a:solidFill>
                </a:rPr>
                <a:t>stupid</a:t>
              </a:r>
              <a:endParaRPr lang="de-DE" sz="2000" dirty="0"/>
            </a:p>
          </p:txBody>
        </p:sp>
        <p:sp>
          <p:nvSpPr>
            <p:cNvPr id="13" name="Rectangle 63"/>
            <p:cNvSpPr>
              <a:spLocks noChangeArrowheads="1"/>
            </p:cNvSpPr>
            <p:nvPr/>
          </p:nvSpPr>
          <p:spPr bwMode="auto">
            <a:xfrm rot="21037258">
              <a:off x="6207975" y="5391097"/>
              <a:ext cx="12395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smtClean="0">
                  <a:solidFill>
                    <a:srgbClr val="000000"/>
                  </a:solidFill>
                </a:rPr>
                <a:t>Total diferit</a:t>
              </a:r>
              <a:endParaRPr lang="de-DE" sz="2000" dirty="0"/>
            </a:p>
          </p:txBody>
        </p:sp>
        <p:sp>
          <p:nvSpPr>
            <p:cNvPr id="30" name="Ovale Legende 29"/>
            <p:cNvSpPr/>
            <p:nvPr/>
          </p:nvSpPr>
          <p:spPr>
            <a:xfrm>
              <a:off x="5191285" y="5103100"/>
              <a:ext cx="3007274" cy="1576291"/>
            </a:xfrm>
            <a:prstGeom prst="wedgeEllipseCallout">
              <a:avLst>
                <a:gd name="adj1" fmla="val 38485"/>
                <a:gd name="adj2" fmla="val 41829"/>
              </a:avLst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tangle 66"/>
            <p:cNvSpPr>
              <a:spLocks noChangeArrowheads="1"/>
            </p:cNvSpPr>
            <p:nvPr/>
          </p:nvSpPr>
          <p:spPr bwMode="auto">
            <a:xfrm rot="540000">
              <a:off x="5603006" y="5765750"/>
              <a:ext cx="6844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smtClean="0"/>
                <a:t>ipocrit</a:t>
              </a:r>
              <a:endParaRPr lang="de-DE" sz="2000" dirty="0"/>
            </a:p>
          </p:txBody>
        </p:sp>
        <p:sp>
          <p:nvSpPr>
            <p:cNvPr id="20" name="Rectangle 69"/>
            <p:cNvSpPr>
              <a:spLocks noChangeArrowheads="1"/>
            </p:cNvSpPr>
            <p:nvPr/>
          </p:nvSpPr>
          <p:spPr bwMode="auto">
            <a:xfrm rot="900000">
              <a:off x="7109150" y="5845316"/>
              <a:ext cx="67005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err="1" smtClean="0">
                  <a:solidFill>
                    <a:srgbClr val="000000"/>
                  </a:solidFill>
                </a:rPr>
                <a:t>scuyă</a:t>
              </a:r>
              <a:endParaRPr lang="de-DE" sz="2000" dirty="0"/>
            </a:p>
          </p:txBody>
        </p:sp>
      </p:grpSp>
      <p:grpSp>
        <p:nvGrpSpPr>
          <p:cNvPr id="33" name="Gruppierung 32"/>
          <p:cNvGrpSpPr/>
          <p:nvPr/>
        </p:nvGrpSpPr>
        <p:grpSpPr>
          <a:xfrm>
            <a:off x="5152896" y="3237674"/>
            <a:ext cx="2233230" cy="2824596"/>
            <a:chOff x="4787473" y="2384968"/>
            <a:chExt cx="2233230" cy="2824596"/>
          </a:xfrm>
        </p:grpSpPr>
        <p:sp>
          <p:nvSpPr>
            <p:cNvPr id="7" name="Ovale Legende 6"/>
            <p:cNvSpPr/>
            <p:nvPr/>
          </p:nvSpPr>
          <p:spPr>
            <a:xfrm>
              <a:off x="4787473" y="2384968"/>
              <a:ext cx="2220423" cy="2824596"/>
            </a:xfrm>
            <a:prstGeom prst="wedgeEllipseCallout">
              <a:avLst>
                <a:gd name="adj1" fmla="val 65805"/>
                <a:gd name="adj2" fmla="val 709"/>
              </a:avLst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tangle 64"/>
            <p:cNvSpPr>
              <a:spLocks noChangeArrowheads="1"/>
            </p:cNvSpPr>
            <p:nvPr/>
          </p:nvSpPr>
          <p:spPr bwMode="auto">
            <a:xfrm rot="900000">
              <a:off x="5054662" y="4117638"/>
              <a:ext cx="58669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smtClean="0">
                  <a:solidFill>
                    <a:srgbClr val="000000"/>
                  </a:solidFill>
                </a:rPr>
                <a:t>iluzie</a:t>
              </a:r>
              <a:endParaRPr lang="de-DE" sz="2000" dirty="0"/>
            </a:p>
          </p:txBody>
        </p:sp>
        <p:sp>
          <p:nvSpPr>
            <p:cNvPr id="16" name="Rectangle 65"/>
            <p:cNvSpPr>
              <a:spLocks noChangeArrowheads="1"/>
            </p:cNvSpPr>
            <p:nvPr/>
          </p:nvSpPr>
          <p:spPr bwMode="auto">
            <a:xfrm rot="20400000">
              <a:off x="5084275" y="4428003"/>
              <a:ext cx="193642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smtClean="0">
                  <a:solidFill>
                    <a:srgbClr val="000000"/>
                  </a:solidFill>
                </a:rPr>
                <a:t>Nu în modul ăsta</a:t>
              </a:r>
              <a:endParaRPr lang="de-DE" sz="2000" dirty="0"/>
            </a:p>
          </p:txBody>
        </p:sp>
        <p:sp>
          <p:nvSpPr>
            <p:cNvPr id="18" name="Rectangle 67"/>
            <p:cNvSpPr>
              <a:spLocks noChangeArrowheads="1"/>
            </p:cNvSpPr>
            <p:nvPr/>
          </p:nvSpPr>
          <p:spPr bwMode="auto">
            <a:xfrm>
              <a:off x="5348011" y="3690287"/>
              <a:ext cx="108363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smtClean="0"/>
                <a:t>Apropo…</a:t>
              </a:r>
              <a:endParaRPr lang="de-DE" sz="2000" dirty="0"/>
            </a:p>
          </p:txBody>
        </p:sp>
        <p:sp>
          <p:nvSpPr>
            <p:cNvPr id="19" name="Rectangle 68"/>
            <p:cNvSpPr>
              <a:spLocks noChangeArrowheads="1"/>
            </p:cNvSpPr>
            <p:nvPr/>
          </p:nvSpPr>
          <p:spPr bwMode="auto">
            <a:xfrm rot="20700000">
              <a:off x="5142902" y="2742950"/>
              <a:ext cx="116859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smtClean="0">
                  <a:solidFill>
                    <a:srgbClr val="000000"/>
                  </a:solidFill>
                </a:rPr>
                <a:t>De ce eu?</a:t>
              </a:r>
              <a:endParaRPr lang="de-DE" sz="2000" dirty="0"/>
            </a:p>
          </p:txBody>
        </p:sp>
        <p:sp>
          <p:nvSpPr>
            <p:cNvPr id="21" name="Rectangle 70"/>
            <p:cNvSpPr>
              <a:spLocks noChangeArrowheads="1"/>
            </p:cNvSpPr>
            <p:nvPr/>
          </p:nvSpPr>
          <p:spPr bwMode="auto">
            <a:xfrm rot="600000">
              <a:off x="5395157" y="3253875"/>
              <a:ext cx="113973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ro-RO" sz="2000" dirty="0" smtClean="0">
                  <a:solidFill>
                    <a:srgbClr val="000000"/>
                  </a:solidFill>
                </a:rPr>
                <a:t>provocare</a:t>
              </a:r>
              <a:endParaRPr lang="de-DE" sz="2000" dirty="0"/>
            </a:p>
          </p:txBody>
        </p:sp>
      </p:grpSp>
      <p:sp>
        <p:nvSpPr>
          <p:cNvPr id="22" name="AutoShape 77"/>
          <p:cNvSpPr>
            <a:spLocks noChangeArrowheads="1"/>
          </p:cNvSpPr>
          <p:nvPr/>
        </p:nvSpPr>
        <p:spPr bwMode="auto">
          <a:xfrm>
            <a:off x="1110598" y="1553323"/>
            <a:ext cx="6623722" cy="1981057"/>
          </a:xfrm>
          <a:prstGeom prst="wedgeRoundRectCallout">
            <a:avLst>
              <a:gd name="adj1" fmla="val -240"/>
              <a:gd name="adj2" fmla="val 7956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55600" indent="-355600">
              <a:tabLst>
                <a:tab pos="355600" algn="l"/>
              </a:tabLst>
            </a:pPr>
            <a:r>
              <a:rPr lang="en-US" b="1" dirty="0"/>
              <a:t>1.	</a:t>
            </a:r>
            <a:r>
              <a:rPr lang="ro-RO" b="1" dirty="0" smtClean="0">
                <a:solidFill>
                  <a:srgbClr val="FF0000"/>
                </a:solidFill>
              </a:rPr>
              <a:t>S</a:t>
            </a:r>
            <a:r>
              <a:rPr lang="ro-RO" b="1" dirty="0" smtClean="0"/>
              <a:t>copul nostru</a:t>
            </a:r>
            <a:r>
              <a:rPr lang="en-US" b="1" dirty="0" smtClean="0"/>
              <a:t> </a:t>
            </a:r>
            <a:r>
              <a:rPr lang="ro-RO" b="1" dirty="0" smtClean="0"/>
              <a:t>este</a:t>
            </a:r>
            <a:r>
              <a:rPr lang="en-US" b="1" dirty="0" smtClean="0"/>
              <a:t>… </a:t>
            </a:r>
            <a:r>
              <a:rPr lang="en-US" dirty="0" smtClean="0"/>
              <a:t>(</a:t>
            </a:r>
            <a:r>
              <a:rPr lang="ro-RO" dirty="0" smtClean="0"/>
              <a:t>de ex. o separare consensuală</a:t>
            </a:r>
            <a:r>
              <a:rPr lang="en-US" dirty="0" smtClean="0"/>
              <a:t>)</a:t>
            </a:r>
            <a:endParaRPr lang="en-US" dirty="0"/>
          </a:p>
          <a:p>
            <a:pPr marL="355600" indent="-355600">
              <a:buFontTx/>
              <a:buAutoNum type="arabicPeriod" startAt="2"/>
              <a:tabLst>
                <a:tab pos="355600" algn="l"/>
              </a:tabLst>
            </a:pPr>
            <a:r>
              <a:rPr lang="ro-RO" b="1" dirty="0" smtClean="0"/>
              <a:t>Ce am </a:t>
            </a:r>
            <a:r>
              <a:rPr lang="ro-RO" b="1" dirty="0" smtClean="0">
                <a:solidFill>
                  <a:srgbClr val="FF0000"/>
                </a:solidFill>
              </a:rPr>
              <a:t>a</a:t>
            </a:r>
            <a:r>
              <a:rPr lang="ro-RO" b="1" dirty="0" smtClean="0"/>
              <a:t>tins este</a:t>
            </a:r>
            <a:r>
              <a:rPr lang="en-US" b="1" dirty="0" smtClean="0"/>
              <a:t>… </a:t>
            </a:r>
            <a:r>
              <a:rPr lang="en-US" dirty="0" smtClean="0"/>
              <a:t>(</a:t>
            </a:r>
            <a:r>
              <a:rPr lang="ro-RO" dirty="0" smtClean="0"/>
              <a:t>de ex. am făcut o listă de contradicţii</a:t>
            </a:r>
            <a:r>
              <a:rPr lang="en-US" dirty="0" smtClean="0"/>
              <a:t> </a:t>
            </a:r>
            <a:r>
              <a:rPr lang="ro-RO" dirty="0" smtClean="0"/>
              <a:t>şi am decis ordinea clarificării lor</a:t>
            </a:r>
            <a:r>
              <a:rPr lang="en-US" dirty="0" smtClean="0"/>
              <a:t>)</a:t>
            </a:r>
            <a:endParaRPr lang="en-US" dirty="0"/>
          </a:p>
          <a:p>
            <a:pPr marL="355600" indent="-355600">
              <a:tabLst>
                <a:tab pos="355600" algn="l"/>
              </a:tabLst>
            </a:pPr>
            <a:r>
              <a:rPr lang="en-US" b="1" dirty="0"/>
              <a:t>3.	</a:t>
            </a:r>
            <a:r>
              <a:rPr lang="ro-RO" b="1" dirty="0" smtClean="0"/>
              <a:t>Pasul nostru </a:t>
            </a:r>
            <a:r>
              <a:rPr lang="ro-RO" b="1" dirty="0" smtClean="0">
                <a:solidFill>
                  <a:srgbClr val="FF0000"/>
                </a:solidFill>
              </a:rPr>
              <a:t>u</a:t>
            </a:r>
            <a:r>
              <a:rPr lang="ro-RO" b="1" dirty="0" smtClean="0"/>
              <a:t>rmător ar putea fi</a:t>
            </a:r>
            <a:r>
              <a:rPr lang="en-US" b="1" dirty="0" smtClean="0"/>
              <a:t>… </a:t>
            </a:r>
            <a:r>
              <a:rPr lang="en-US" dirty="0" smtClean="0"/>
              <a:t>(</a:t>
            </a:r>
            <a:r>
              <a:rPr lang="ro-RO" dirty="0" smtClean="0"/>
              <a:t>de ex. clarificarea problemelor conflictului</a:t>
            </a:r>
            <a:r>
              <a:rPr lang="en-US" dirty="0" smtClean="0"/>
              <a:t>) </a:t>
            </a:r>
            <a:endParaRPr lang="en-US" dirty="0"/>
          </a:p>
          <a:p>
            <a:pPr marL="355600" indent="-355600">
              <a:tabLst>
                <a:tab pos="355600" algn="l"/>
              </a:tabLst>
            </a:pPr>
            <a:r>
              <a:rPr lang="en-US" b="1" dirty="0"/>
              <a:t>4.	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r>
              <a:rPr lang="en-US" b="1" dirty="0"/>
              <a:t>greement: Do all agree?</a:t>
            </a:r>
          </a:p>
        </p:txBody>
      </p:sp>
      <p:pic>
        <p:nvPicPr>
          <p:cNvPr id="26" name="Bild 25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102" y="5849327"/>
            <a:ext cx="1355182" cy="1008673"/>
          </a:xfrm>
          <a:prstGeom prst="rect">
            <a:avLst/>
          </a:prstGeom>
        </p:spPr>
      </p:pic>
      <p:pic>
        <p:nvPicPr>
          <p:cNvPr id="27" name="Bild 26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5500" y="4335106"/>
            <a:ext cx="1488500" cy="1031724"/>
          </a:xfrm>
          <a:prstGeom prst="rect">
            <a:avLst/>
          </a:prstGeom>
        </p:spPr>
      </p:pic>
      <p:pic>
        <p:nvPicPr>
          <p:cNvPr id="28" name="Bild 27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499" y="4140423"/>
            <a:ext cx="1633750" cy="1226407"/>
          </a:xfrm>
          <a:prstGeom prst="rect">
            <a:avLst/>
          </a:prstGeom>
        </p:spPr>
      </p:pic>
      <p:pic>
        <p:nvPicPr>
          <p:cNvPr id="29" name="Bild 28" descr="2013_11_25_explaining person_1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8623" y="4265470"/>
            <a:ext cx="744895" cy="136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9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o-RO" sz="2800" b="1" dirty="0" smtClean="0"/>
              <a:t>Structurarea Dialogurilor Conflictului</a:t>
            </a:r>
            <a:endParaRPr lang="en-US" sz="2800" b="1" dirty="0" smtClean="0"/>
          </a:p>
          <a:p>
            <a:r>
              <a:rPr lang="ro-RO" sz="2800" b="1" dirty="0" smtClean="0"/>
              <a:t>În Cadrul Medierii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30364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el 1"/>
          <p:cNvSpPr txBox="1">
            <a:spLocks/>
          </p:cNvSpPr>
          <p:nvPr/>
        </p:nvSpPr>
        <p:spPr>
          <a:xfrm>
            <a:off x="0" y="511363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err="1"/>
              <a:t>Structurarea</a:t>
            </a:r>
            <a:r>
              <a:rPr lang="en-US" sz="2800" b="1" dirty="0"/>
              <a:t> </a:t>
            </a:r>
            <a:r>
              <a:rPr lang="en-US" sz="2800" b="1" dirty="0" err="1"/>
              <a:t>Dialogurilor</a:t>
            </a:r>
            <a:r>
              <a:rPr lang="en-US" sz="2800" b="1" dirty="0"/>
              <a:t> </a:t>
            </a:r>
            <a:r>
              <a:rPr lang="en-US" sz="2800" b="1" dirty="0" err="1"/>
              <a:t>Conflictului</a:t>
            </a:r>
            <a:endParaRPr lang="en-US" sz="2800" b="1" dirty="0"/>
          </a:p>
          <a:p>
            <a:pPr algn="l"/>
            <a:r>
              <a:rPr lang="en-US" sz="2800" b="1" dirty="0" err="1"/>
              <a:t>În</a:t>
            </a:r>
            <a:r>
              <a:rPr lang="en-US" sz="2800" b="1" dirty="0"/>
              <a:t> </a:t>
            </a:r>
            <a:r>
              <a:rPr lang="en-US" sz="2800" b="1" dirty="0" err="1"/>
              <a:t>Cadrul</a:t>
            </a:r>
            <a:r>
              <a:rPr lang="en-US" sz="2800" b="1" dirty="0"/>
              <a:t> </a:t>
            </a:r>
            <a:r>
              <a:rPr lang="en-US" sz="2800" b="1" dirty="0" err="1"/>
              <a:t>Medierii</a:t>
            </a:r>
            <a:endParaRPr lang="en-US" sz="2800" b="1" dirty="0"/>
          </a:p>
        </p:txBody>
      </p:sp>
      <p:grpSp>
        <p:nvGrpSpPr>
          <p:cNvPr id="3" name="Gruppierung 2"/>
          <p:cNvGrpSpPr/>
          <p:nvPr/>
        </p:nvGrpSpPr>
        <p:grpSpPr>
          <a:xfrm>
            <a:off x="2702661" y="2923736"/>
            <a:ext cx="3738678" cy="1491999"/>
            <a:chOff x="2468673" y="2923736"/>
            <a:chExt cx="3738678" cy="1491999"/>
          </a:xfrm>
        </p:grpSpPr>
        <p:pic>
          <p:nvPicPr>
            <p:cNvPr id="74" name="Bild 73" descr="2014_02_25_questioning.jpg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2468673" y="2962275"/>
              <a:ext cx="545648" cy="1404247"/>
            </a:xfrm>
            <a:prstGeom prst="rect">
              <a:avLst/>
            </a:prstGeom>
          </p:spPr>
        </p:pic>
        <p:pic>
          <p:nvPicPr>
            <p:cNvPr id="75" name="Bild 74" descr="2014_02_25_waiting.jpg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33167" y="2923736"/>
              <a:ext cx="475848" cy="1404247"/>
            </a:xfrm>
            <a:prstGeom prst="rect">
              <a:avLst/>
            </a:prstGeom>
          </p:spPr>
        </p:pic>
        <p:pic>
          <p:nvPicPr>
            <p:cNvPr id="76" name="Bild 75" descr="2014_02_25_yeah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3412679" y="3011148"/>
              <a:ext cx="727927" cy="1404587"/>
            </a:xfrm>
            <a:prstGeom prst="rect">
              <a:avLst/>
            </a:prstGeom>
          </p:spPr>
        </p:pic>
        <p:pic>
          <p:nvPicPr>
            <p:cNvPr id="77" name="Bild 76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2855" y="2923736"/>
              <a:ext cx="474496" cy="14042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260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el 1"/>
          <p:cNvSpPr txBox="1">
            <a:spLocks/>
          </p:cNvSpPr>
          <p:nvPr/>
        </p:nvSpPr>
        <p:spPr>
          <a:xfrm>
            <a:off x="0" y="511363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err="1"/>
              <a:t>Structurarea</a:t>
            </a:r>
            <a:r>
              <a:rPr lang="en-US" sz="2800" b="1" dirty="0"/>
              <a:t> </a:t>
            </a:r>
            <a:r>
              <a:rPr lang="en-US" sz="2800" b="1" dirty="0" err="1"/>
              <a:t>Dialogurilor</a:t>
            </a:r>
            <a:r>
              <a:rPr lang="en-US" sz="2800" b="1" dirty="0"/>
              <a:t> </a:t>
            </a:r>
            <a:r>
              <a:rPr lang="en-US" sz="2800" b="1" dirty="0" err="1"/>
              <a:t>Conflictului</a:t>
            </a:r>
            <a:endParaRPr lang="en-US" sz="2800" b="1" dirty="0"/>
          </a:p>
          <a:p>
            <a:pPr algn="l"/>
            <a:r>
              <a:rPr lang="en-US" sz="2800" b="1" dirty="0" err="1"/>
              <a:t>În</a:t>
            </a:r>
            <a:r>
              <a:rPr lang="en-US" sz="2800" b="1" dirty="0"/>
              <a:t> </a:t>
            </a:r>
            <a:r>
              <a:rPr lang="en-US" sz="2800" b="1" dirty="0" err="1"/>
              <a:t>Cadrul</a:t>
            </a:r>
            <a:r>
              <a:rPr lang="en-US" sz="2800" b="1" dirty="0"/>
              <a:t> </a:t>
            </a:r>
            <a:r>
              <a:rPr lang="en-US" sz="2800" b="1" dirty="0" err="1"/>
              <a:t>Medierii</a:t>
            </a:r>
            <a:endParaRPr lang="en-US" sz="2800" b="1" dirty="0"/>
          </a:p>
        </p:txBody>
      </p:sp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1188818" y="2952234"/>
            <a:ext cx="545648" cy="1404247"/>
          </a:xfrm>
          <a:prstGeom prst="rect">
            <a:avLst/>
          </a:prstGeom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1339" y="2912614"/>
            <a:ext cx="475848" cy="1404247"/>
          </a:xfrm>
          <a:prstGeom prst="rect">
            <a:avLst/>
          </a:prstGeom>
        </p:spPr>
      </p:pic>
      <p:pic>
        <p:nvPicPr>
          <p:cNvPr id="76" name="Bild 75" descr="2014_02_25_yeah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2132824" y="3001107"/>
            <a:ext cx="727927" cy="1404587"/>
          </a:xfrm>
          <a:prstGeom prst="rect">
            <a:avLst/>
          </a:prstGeom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1027" y="2912614"/>
            <a:ext cx="474496" cy="1404247"/>
          </a:xfrm>
          <a:prstGeom prst="rect">
            <a:avLst/>
          </a:prstGeom>
        </p:spPr>
      </p:pic>
      <p:sp>
        <p:nvSpPr>
          <p:cNvPr id="65" name="Text Box 57"/>
          <p:cNvSpPr txBox="1">
            <a:spLocks noChangeArrowheads="1"/>
          </p:cNvSpPr>
          <p:nvPr/>
        </p:nvSpPr>
        <p:spPr bwMode="auto">
          <a:xfrm>
            <a:off x="-17684" y="2133161"/>
            <a:ext cx="548909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81000" indent="-3810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indent="0"/>
            <a:r>
              <a:rPr lang="ro-RO" sz="2400" dirty="0" smtClean="0">
                <a:latin typeface="Arial" charset="0"/>
              </a:rPr>
              <a:t>Fiecare doi participanţi merg în diade</a:t>
            </a:r>
            <a:endParaRPr lang="en-US" sz="2400" dirty="0">
              <a:latin typeface="Arial" charset="0"/>
            </a:endParaRPr>
          </a:p>
        </p:txBody>
      </p:sp>
      <p:sp>
        <p:nvSpPr>
          <p:cNvPr id="72" name="Text Box 32"/>
          <p:cNvSpPr txBox="1">
            <a:spLocks noChangeArrowheads="1"/>
          </p:cNvSpPr>
          <p:nvPr/>
        </p:nvSpPr>
        <p:spPr bwMode="auto">
          <a:xfrm>
            <a:off x="0" y="4594225"/>
            <a:ext cx="398738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D</a:t>
            </a:r>
            <a:r>
              <a:rPr lang="ro-RO" sz="2400" dirty="0" smtClean="0">
                <a:latin typeface="Arial" charset="0"/>
                <a:cs typeface="+mn-cs"/>
              </a:rPr>
              <a:t>iada</a:t>
            </a:r>
            <a:r>
              <a:rPr lang="en-US" sz="2400" dirty="0" smtClean="0">
                <a:latin typeface="Arial" charset="0"/>
                <a:cs typeface="+mn-cs"/>
              </a:rPr>
              <a:t> A-B </a:t>
            </a:r>
            <a:r>
              <a:rPr lang="ro-RO" sz="2400" dirty="0" smtClean="0">
                <a:latin typeface="Arial" charset="0"/>
                <a:cs typeface="+mn-cs"/>
              </a:rPr>
              <a:t>pregăteşte o situaţie de conflict de 2 persoane pentru jocul pe roluri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78" name="Text Box 32"/>
          <p:cNvSpPr txBox="1">
            <a:spLocks noChangeArrowheads="1"/>
          </p:cNvSpPr>
          <p:nvPr/>
        </p:nvSpPr>
        <p:spPr bwMode="auto">
          <a:xfrm>
            <a:off x="5261548" y="4583113"/>
            <a:ext cx="392863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D</a:t>
            </a:r>
            <a:r>
              <a:rPr lang="ro-RO" sz="2400" dirty="0" smtClean="0">
                <a:latin typeface="Arial" charset="0"/>
                <a:cs typeface="+mn-cs"/>
              </a:rPr>
              <a:t>iada</a:t>
            </a:r>
            <a:r>
              <a:rPr lang="en-US" sz="2400" dirty="0" smtClean="0">
                <a:latin typeface="Arial" charset="0"/>
                <a:cs typeface="+mn-cs"/>
              </a:rPr>
              <a:t> C-D </a:t>
            </a:r>
            <a:r>
              <a:rPr lang="pt-BR" sz="2400" dirty="0" err="1">
                <a:latin typeface="Arial" charset="0"/>
              </a:rPr>
              <a:t>pregăteşte</a:t>
            </a:r>
            <a:r>
              <a:rPr lang="pt-BR" sz="2400" dirty="0">
                <a:latin typeface="Arial" charset="0"/>
              </a:rPr>
              <a:t> o </a:t>
            </a:r>
            <a:r>
              <a:rPr lang="pt-BR" sz="2400" dirty="0" err="1">
                <a:latin typeface="Arial" charset="0"/>
              </a:rPr>
              <a:t>situaţie</a:t>
            </a:r>
            <a:r>
              <a:rPr lang="pt-BR" sz="2400" dirty="0">
                <a:latin typeface="Arial" charset="0"/>
              </a:rPr>
              <a:t> de </a:t>
            </a:r>
            <a:r>
              <a:rPr lang="pt-BR" sz="2400" dirty="0" err="1">
                <a:latin typeface="Arial" charset="0"/>
              </a:rPr>
              <a:t>conflict</a:t>
            </a:r>
            <a:r>
              <a:rPr lang="pt-BR" sz="2400" dirty="0">
                <a:latin typeface="Arial" charset="0"/>
              </a:rPr>
              <a:t> de 2 </a:t>
            </a:r>
            <a:r>
              <a:rPr lang="pt-BR" sz="2400" dirty="0" err="1">
                <a:latin typeface="Arial" charset="0"/>
              </a:rPr>
              <a:t>persoane</a:t>
            </a:r>
            <a:r>
              <a:rPr lang="pt-BR" sz="2400" dirty="0">
                <a:latin typeface="Arial" charset="0"/>
              </a:rPr>
              <a:t> </a:t>
            </a:r>
            <a:r>
              <a:rPr lang="pt-BR" sz="2400" dirty="0" err="1">
                <a:latin typeface="Arial" charset="0"/>
              </a:rPr>
              <a:t>pentru</a:t>
            </a:r>
            <a:r>
              <a:rPr lang="pt-BR" sz="2400" dirty="0">
                <a:latin typeface="Arial" charset="0"/>
              </a:rPr>
              <a:t> </a:t>
            </a:r>
            <a:r>
              <a:rPr lang="pt-BR" sz="2400" dirty="0" err="1">
                <a:latin typeface="Arial" charset="0"/>
              </a:rPr>
              <a:t>jocul</a:t>
            </a:r>
            <a:r>
              <a:rPr lang="pt-BR" sz="2400" dirty="0">
                <a:latin typeface="Arial" charset="0"/>
              </a:rPr>
              <a:t> </a:t>
            </a:r>
            <a:r>
              <a:rPr lang="pt-BR" sz="2400" dirty="0" err="1">
                <a:latin typeface="Arial" charset="0"/>
              </a:rPr>
              <a:t>pe</a:t>
            </a:r>
            <a:r>
              <a:rPr lang="pt-BR" sz="2400" dirty="0">
                <a:latin typeface="Arial" charset="0"/>
              </a:rPr>
              <a:t> </a:t>
            </a:r>
            <a:r>
              <a:rPr lang="pt-BR" sz="2400" dirty="0" err="1">
                <a:latin typeface="Arial" charset="0"/>
              </a:rPr>
              <a:t>roluri</a:t>
            </a:r>
            <a:endParaRPr lang="pt-BR" sz="2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3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ild 93" descr="2013_11_25_explaining person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9785" y="4893689"/>
            <a:ext cx="813691" cy="139903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2994700" y="4866875"/>
            <a:ext cx="545648" cy="140424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5811" y="2912614"/>
            <a:ext cx="475848" cy="140424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2668" y="2903607"/>
            <a:ext cx="474496" cy="140424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92" name="Text Box 50"/>
          <p:cNvSpPr txBox="1">
            <a:spLocks noChangeArrowheads="1"/>
          </p:cNvSpPr>
          <p:nvPr/>
        </p:nvSpPr>
        <p:spPr bwMode="auto">
          <a:xfrm>
            <a:off x="5946675" y="5072779"/>
            <a:ext cx="31973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D</a:t>
            </a:r>
            <a:r>
              <a:rPr lang="ro-RO" sz="2400" dirty="0" smtClean="0">
                <a:latin typeface="Arial" charset="0"/>
                <a:cs typeface="+mn-cs"/>
              </a:rPr>
              <a:t>iada</a:t>
            </a:r>
            <a:r>
              <a:rPr lang="en-US" sz="2400" dirty="0" smtClean="0">
                <a:latin typeface="Arial" charset="0"/>
                <a:cs typeface="+mn-cs"/>
              </a:rPr>
              <a:t> A-B </a:t>
            </a:r>
            <a:r>
              <a:rPr lang="ro-RO" sz="2400" dirty="0" smtClean="0">
                <a:latin typeface="Arial" charset="0"/>
                <a:cs typeface="+mn-cs"/>
              </a:rPr>
              <a:t>iau rolul părţilor conflictului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93" name="Text Box 50"/>
          <p:cNvSpPr txBox="1">
            <a:spLocks noChangeArrowheads="1"/>
          </p:cNvSpPr>
          <p:nvPr/>
        </p:nvSpPr>
        <p:spPr bwMode="auto">
          <a:xfrm>
            <a:off x="5019785" y="3374897"/>
            <a:ext cx="317184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D</a:t>
            </a:r>
            <a:r>
              <a:rPr lang="ro-RO" sz="2400" dirty="0" smtClean="0">
                <a:latin typeface="Arial" charset="0"/>
                <a:cs typeface="+mn-cs"/>
              </a:rPr>
              <a:t>iada</a:t>
            </a:r>
            <a:r>
              <a:rPr lang="en-US" sz="2400" dirty="0" smtClean="0">
                <a:latin typeface="Arial" charset="0"/>
                <a:cs typeface="+mn-cs"/>
              </a:rPr>
              <a:t> C-D </a:t>
            </a:r>
            <a:r>
              <a:rPr lang="en-US" sz="2400" dirty="0" err="1" smtClean="0">
                <a:latin typeface="Arial" charset="0"/>
                <a:cs typeface="+mn-cs"/>
              </a:rPr>
              <a:t>moder</a:t>
            </a:r>
            <a:r>
              <a:rPr lang="ro-RO" sz="2400" dirty="0" err="1" smtClean="0">
                <a:latin typeface="Arial" charset="0"/>
                <a:cs typeface="+mn-cs"/>
              </a:rPr>
              <a:t>ează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95" name="Text Box 60"/>
          <p:cNvSpPr txBox="1">
            <a:spLocks noChangeArrowheads="1"/>
          </p:cNvSpPr>
          <p:nvPr/>
        </p:nvSpPr>
        <p:spPr bwMode="auto">
          <a:xfrm>
            <a:off x="-13283" y="2093079"/>
            <a:ext cx="363125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71500"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dirty="0" smtClean="0">
                <a:latin typeface="Arial" charset="0"/>
                <a:cs typeface="+mn-cs"/>
              </a:rPr>
              <a:t>Primul joc pe roluri de mediere</a:t>
            </a:r>
            <a:endParaRPr lang="en-US" sz="2400" dirty="0" smtClean="0">
              <a:latin typeface="Arial" charset="0"/>
              <a:cs typeface="+mn-cs"/>
            </a:endParaRPr>
          </a:p>
        </p:txBody>
      </p:sp>
      <p:sp>
        <p:nvSpPr>
          <p:cNvPr id="6" name="Gewitterblitz 5"/>
          <p:cNvSpPr/>
          <p:nvPr/>
        </p:nvSpPr>
        <p:spPr>
          <a:xfrm>
            <a:off x="3887242" y="5110163"/>
            <a:ext cx="692776" cy="781050"/>
          </a:xfrm>
          <a:prstGeom prst="lightningBol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0" y="511363"/>
            <a:ext cx="91901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pt-BR" sz="2800" b="1" dirty="0" err="1"/>
              <a:t>Structurarea</a:t>
            </a:r>
            <a:r>
              <a:rPr lang="pt-BR" sz="2800" b="1" dirty="0"/>
              <a:t> </a:t>
            </a:r>
            <a:r>
              <a:rPr lang="pt-BR" sz="2800" b="1" dirty="0" err="1"/>
              <a:t>Dialogurilor</a:t>
            </a:r>
            <a:r>
              <a:rPr lang="pt-BR" sz="2800" b="1" dirty="0"/>
              <a:t> </a:t>
            </a:r>
            <a:r>
              <a:rPr lang="pt-BR" sz="2800" b="1" dirty="0" err="1"/>
              <a:t>Conflictului</a:t>
            </a:r>
            <a:endParaRPr lang="pt-BR" sz="2800" b="1" dirty="0"/>
          </a:p>
          <a:p>
            <a:pPr algn="l"/>
            <a:r>
              <a:rPr lang="pt-BR" sz="2800" b="1" dirty="0" err="1"/>
              <a:t>În</a:t>
            </a:r>
            <a:r>
              <a:rPr lang="pt-BR" sz="2800" b="1" dirty="0"/>
              <a:t> </a:t>
            </a:r>
            <a:r>
              <a:rPr lang="pt-BR" sz="2800" b="1" dirty="0" err="1"/>
              <a:t>Cadrul</a:t>
            </a:r>
            <a:r>
              <a:rPr lang="pt-BR" sz="2800" b="1" dirty="0"/>
              <a:t> </a:t>
            </a:r>
            <a:r>
              <a:rPr lang="pt-BR" sz="2800" b="1" dirty="0" err="1"/>
              <a:t>Medierii</a:t>
            </a:r>
            <a:endParaRPr lang="pt-BR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74840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</Words>
  <Application>Microsoft Office PowerPoint</Application>
  <PresentationFormat>Bildschirmpräsentation (4:3)</PresentationFormat>
  <Paragraphs>100</Paragraphs>
  <Slides>18</Slides>
  <Notes>10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19" baseType="lpstr">
      <vt:lpstr>TiMMCO-Design</vt:lpstr>
      <vt:lpstr>PowerPoint-Präsentation</vt:lpstr>
      <vt:lpstr>PowerPoint-Präsentation</vt:lpstr>
      <vt:lpstr>Definirea Problemelor Conflictului: Distingeri Importante</vt:lpstr>
      <vt:lpstr>PowerPoint-Präsentation</vt:lpstr>
      <vt:lpstr>Competenţa Nucleu a Moderării: Structurarea Dialogului După ARNA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Actstorming</vt:lpstr>
      <vt:lpstr>PowerPoint-Präsentation</vt:lpstr>
      <vt:lpstr>PowerPoint-Präsentation</vt:lpstr>
      <vt:lpstr>PowerPoint-Präsentation</vt:lpstr>
      <vt:lpstr>Începutul Liniilor Conflictului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64</cp:revision>
  <dcterms:created xsi:type="dcterms:W3CDTF">2013-12-30T09:27:52Z</dcterms:created>
  <dcterms:modified xsi:type="dcterms:W3CDTF">2014-07-24T21:16:53Z</dcterms:modified>
</cp:coreProperties>
</file>