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8" r:id="rId2"/>
    <p:sldId id="300" r:id="rId3"/>
    <p:sldId id="298" r:id="rId4"/>
    <p:sldId id="299" r:id="rId5"/>
    <p:sldId id="259" r:id="rId6"/>
    <p:sldId id="260" r:id="rId7"/>
    <p:sldId id="262" r:id="rId8"/>
    <p:sldId id="261" r:id="rId9"/>
    <p:sldId id="301" r:id="rId10"/>
    <p:sldId id="263" r:id="rId11"/>
    <p:sldId id="264" r:id="rId12"/>
    <p:sldId id="265" r:id="rId13"/>
    <p:sldId id="266" r:id="rId14"/>
    <p:sldId id="302" r:id="rId15"/>
    <p:sldId id="297" r:id="rId16"/>
    <p:sldId id="267" r:id="rId17"/>
    <p:sldId id="269" r:id="rId18"/>
    <p:sldId id="304" r:id="rId19"/>
    <p:sldId id="272" r:id="rId20"/>
    <p:sldId id="303" r:id="rId21"/>
    <p:sldId id="270" r:id="rId22"/>
    <p:sldId id="271" r:id="rId23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nglisch teilw. deutsch" id="{70A24DF9-A27E-3141-B563-A29358B83DA4}">
          <p14:sldIdLst>
            <p14:sldId id="258"/>
            <p14:sldId id="300"/>
            <p14:sldId id="298"/>
            <p14:sldId id="299"/>
            <p14:sldId id="259"/>
            <p14:sldId id="260"/>
            <p14:sldId id="262"/>
            <p14:sldId id="261"/>
            <p14:sldId id="301"/>
            <p14:sldId id="263"/>
            <p14:sldId id="264"/>
            <p14:sldId id="265"/>
            <p14:sldId id="266"/>
            <p14:sldId id="302"/>
            <p14:sldId id="297"/>
            <p14:sldId id="267"/>
            <p14:sldId id="269"/>
            <p14:sldId id="304"/>
            <p14:sldId id="272"/>
            <p14:sldId id="303"/>
            <p14:sldId id="270"/>
            <p14:sldId id="271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" lastIdx="8" clrIdx="0"/>
  <p:cmAuthor id="1" name="Reviewer" initials="NN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FF00"/>
    <a:srgbClr val="CC9900"/>
    <a:srgbClr val="990033"/>
    <a:srgbClr val="99CCFF"/>
    <a:srgbClr val="FFFF66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63" autoAdjust="0"/>
    <p:restoredTop sz="94660"/>
  </p:normalViewPr>
  <p:slideViewPr>
    <p:cSldViewPr snapToGrid="0" snapToObjects="1">
      <p:cViewPr varScale="1">
        <p:scale>
          <a:sx n="64" d="100"/>
          <a:sy n="64" d="100"/>
        </p:scale>
        <p:origin x="-13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4" d="100"/>
        <a:sy n="184" d="100"/>
      </p:scale>
      <p:origin x="0" y="2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28.04.2014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28.04.2014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8759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560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60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7DC11E79-A3EA-3345-91C9-E4B877861335}" type="slidenum">
              <a:rPr lang="de-DE">
                <a:latin typeface="Arial" charset="0"/>
                <a:cs typeface="Arial" charset="0"/>
              </a:rPr>
              <a:pPr/>
              <a:t>5</a:t>
            </a:fld>
            <a:endParaRPr lang="de-DE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867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662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62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C738437B-8CB1-0F4F-8B4C-4ADD9C6DE84D}" type="slidenum">
              <a:rPr lang="de-DE">
                <a:latin typeface="Arial" charset="0"/>
                <a:cs typeface="Arial" charset="0"/>
              </a:rPr>
              <a:pPr/>
              <a:t>8</a:t>
            </a:fld>
            <a:endParaRPr lang="de-DE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379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379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18C6E097-6606-F647-A052-C8BDF5D22FD9}" type="slidenum">
              <a:rPr lang="de-DE">
                <a:latin typeface="Arial" charset="0"/>
                <a:cs typeface="Arial" charset="0"/>
              </a:rPr>
              <a:pPr/>
              <a:t>13</a:t>
            </a:fld>
            <a:endParaRPr lang="de-DE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 smtClean="0"/>
          </a:p>
          <a:p>
            <a:endParaRPr lang="de-DE" altLang="de-DE" dirty="0" smtClean="0"/>
          </a:p>
        </p:txBody>
      </p:sp>
      <p:sp>
        <p:nvSpPr>
          <p:cNvPr id="1434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05DB6768-7FD2-4FC6-A8E0-1243669BFA28}" type="slidenum">
              <a:rPr lang="de-DE" altLang="de-DE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15</a:t>
            </a:fld>
            <a:endParaRPr lang="de-DE" altLang="de-DE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 smtClean="0"/>
          </a:p>
          <a:p>
            <a:endParaRPr lang="de-DE" altLang="de-DE" dirty="0" smtClean="0"/>
          </a:p>
        </p:txBody>
      </p:sp>
      <p:sp>
        <p:nvSpPr>
          <p:cNvPr id="1434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05DB6768-7FD2-4FC6-A8E0-1243669BFA28}" type="slidenum">
              <a:rPr lang="de-DE" altLang="de-DE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16</a:t>
            </a:fld>
            <a:endParaRPr lang="de-DE" altLang="de-DE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25513" y="4186238"/>
            <a:ext cx="4868862" cy="4760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‹Nr.›</a:t>
            </a:fld>
            <a:endParaRPr lang="de-DE"/>
          </a:p>
        </p:txBody>
      </p:sp>
      <p:sp>
        <p:nvSpPr>
          <p:cNvPr id="3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25"/>
          <p:cNvSpPr>
            <a:spLocks noGrp="1"/>
          </p:cNvSpPr>
          <p:nvPr>
            <p:ph type="sldNum" sz="quarter" idx="4"/>
          </p:nvPr>
        </p:nvSpPr>
        <p:spPr>
          <a:xfrm>
            <a:off x="8725036" y="6448251"/>
            <a:ext cx="385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fld id="{018D8EC8-A857-2146-8D13-1707297C2EB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03774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Gerade Verbindung 11"/>
          <p:cNvCxnSpPr/>
          <p:nvPr userDrawn="1"/>
        </p:nvCxnSpPr>
        <p:spPr>
          <a:xfrm>
            <a:off x="-30882" y="3569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Foliennummernplatzhalter 25"/>
          <p:cNvSpPr>
            <a:spLocks noGrp="1"/>
          </p:cNvSpPr>
          <p:nvPr>
            <p:ph type="sldNum" sz="quarter" idx="4"/>
          </p:nvPr>
        </p:nvSpPr>
        <p:spPr>
          <a:xfrm>
            <a:off x="8725036" y="6448251"/>
            <a:ext cx="385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fld id="{018D8EC8-A857-2146-8D13-1707297C2EB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66732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25"/>
          <p:cNvSpPr>
            <a:spLocks noGrp="1"/>
          </p:cNvSpPr>
          <p:nvPr>
            <p:ph type="sldNum" sz="quarter" idx="4"/>
          </p:nvPr>
        </p:nvSpPr>
        <p:spPr>
          <a:xfrm>
            <a:off x="8725036" y="6426475"/>
            <a:ext cx="385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fld id="{018D8EC8-A857-2146-8D13-1707297C2EB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67554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25"/>
          <p:cNvSpPr>
            <a:spLocks noGrp="1"/>
          </p:cNvSpPr>
          <p:nvPr>
            <p:ph type="sldNum" sz="quarter" idx="4"/>
          </p:nvPr>
        </p:nvSpPr>
        <p:spPr>
          <a:xfrm>
            <a:off x="8725036" y="6426475"/>
            <a:ext cx="385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fld id="{018D8EC8-A857-2146-8D13-1707297C2EB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81733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pierung 11"/>
          <p:cNvGrpSpPr/>
          <p:nvPr userDrawn="1"/>
        </p:nvGrpSpPr>
        <p:grpSpPr>
          <a:xfrm>
            <a:off x="8725037" y="6431098"/>
            <a:ext cx="385763" cy="393702"/>
            <a:chOff x="8716963" y="44449"/>
            <a:chExt cx="385763" cy="393702"/>
          </a:xfrm>
        </p:grpSpPr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14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5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6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7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cxnSp>
        <p:nvCxnSpPr>
          <p:cNvPr id="20" name="Gerade Verbindung 19"/>
          <p:cNvCxnSpPr/>
          <p:nvPr userDrawn="1"/>
        </p:nvCxnSpPr>
        <p:spPr>
          <a:xfrm>
            <a:off x="-30882" y="3569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feld 20"/>
          <p:cNvSpPr txBox="1"/>
          <p:nvPr userDrawn="1"/>
        </p:nvSpPr>
        <p:spPr>
          <a:xfrm>
            <a:off x="1241887" y="1270"/>
            <a:ext cx="6464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TiMMCO – Chapter 5 – Step 4</a:t>
            </a:r>
            <a:r>
              <a:rPr lang="en-US" b="0" i="1" baseline="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Clarifying</a:t>
            </a:r>
            <a:r>
              <a:rPr lang="en-US" b="0" i="1" baseline="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Backgrounds</a:t>
            </a:r>
            <a:endParaRPr lang="en-US" b="0" i="1" noProof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2" name="Foliennummernplatzhalter 25"/>
          <p:cNvSpPr>
            <a:spLocks noGrp="1"/>
          </p:cNvSpPr>
          <p:nvPr>
            <p:ph type="sldNum" sz="quarter" idx="4"/>
          </p:nvPr>
        </p:nvSpPr>
        <p:spPr>
          <a:xfrm>
            <a:off x="8725036" y="6426475"/>
            <a:ext cx="385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fld id="{018D8EC8-A857-2146-8D13-1707297C2EB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27452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5"/>
          <p:cNvSpPr>
            <a:spLocks noGrp="1"/>
          </p:cNvSpPr>
          <p:nvPr>
            <p:ph type="sldNum" sz="quarter" idx="4"/>
          </p:nvPr>
        </p:nvSpPr>
        <p:spPr>
          <a:xfrm>
            <a:off x="8725036" y="6426475"/>
            <a:ext cx="385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fld id="{018D8EC8-A857-2146-8D13-1707297C2EB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0429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25037" y="6431098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37060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729025"/>
            <a:ext cx="8229600" cy="4828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-30882" y="3569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1293725" y="1270"/>
            <a:ext cx="6361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TiMMCO – Chapter 5: Step 4</a:t>
            </a:r>
            <a:r>
              <a:rPr lang="en-US" b="0" i="1" baseline="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 – </a:t>
            </a:r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Clarifying</a:t>
            </a:r>
            <a:r>
              <a:rPr lang="en-US" b="0" i="1" baseline="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 Backgrounds</a:t>
            </a:r>
            <a:endParaRPr lang="en-US" b="0" i="1" noProof="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</a:endParaRPr>
          </a:p>
        </p:txBody>
      </p:sp>
      <p:sp>
        <p:nvSpPr>
          <p:cNvPr id="26" name="Foliennummernplatzhalter 25"/>
          <p:cNvSpPr>
            <a:spLocks noGrp="1"/>
          </p:cNvSpPr>
          <p:nvPr>
            <p:ph type="sldNum" sz="quarter" idx="4"/>
          </p:nvPr>
        </p:nvSpPr>
        <p:spPr>
          <a:xfrm>
            <a:off x="8725036" y="6426475"/>
            <a:ext cx="385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fld id="{018D8EC8-A857-2146-8D13-1707297C2EB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2800" b="1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14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12" Type="http://schemas.microsoft.com/office/2007/relationships/hdphoto" Target="../media/hdphoto7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openxmlformats.org/officeDocument/2006/relationships/image" Target="../media/image13.png"/><Relationship Id="rId5" Type="http://schemas.openxmlformats.org/officeDocument/2006/relationships/image" Target="../media/image18.png"/><Relationship Id="rId15" Type="http://schemas.microsoft.com/office/2007/relationships/hdphoto" Target="../media/hdphoto8.wdp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20.png"/><Relationship Id="rId1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14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12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11" Type="http://schemas.openxmlformats.org/officeDocument/2006/relationships/image" Target="../media/image13.png"/><Relationship Id="rId5" Type="http://schemas.openxmlformats.org/officeDocument/2006/relationships/image" Target="../media/image18.png"/><Relationship Id="rId15" Type="http://schemas.microsoft.com/office/2007/relationships/hdphoto" Target="../media/hdphoto2.wdp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20.pn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hteck 40"/>
          <p:cNvSpPr/>
          <p:nvPr/>
        </p:nvSpPr>
        <p:spPr>
          <a:xfrm>
            <a:off x="0" y="6062015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Financed by </a:t>
            </a:r>
            <a:r>
              <a:rPr lang="en-US" sz="1200" dirty="0" smtClean="0"/>
              <a:t>the German Federal </a:t>
            </a:r>
            <a:r>
              <a:rPr lang="en-US" sz="1200" dirty="0"/>
              <a:t>Foreign Office and DAAD (German Academic Exchange Service) within the program</a:t>
            </a:r>
          </a:p>
          <a:p>
            <a:pPr algn="ctr"/>
            <a:r>
              <a:rPr lang="en-US" sz="1200" dirty="0"/>
              <a:t>"Conflict Prevention in the Region of South Caucasus/Central Asia and Moldova 2009-2013"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-31264" y="846348"/>
            <a:ext cx="917526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Training</a:t>
            </a:r>
          </a:p>
          <a:p>
            <a:pPr algn="ctr"/>
            <a:r>
              <a:rPr lang="en-US" sz="3600" b="1" dirty="0" smtClean="0"/>
              <a:t>of intercultural Multi-party Mediation</a:t>
            </a:r>
          </a:p>
          <a:p>
            <a:pPr algn="ctr"/>
            <a:r>
              <a:rPr lang="en-US" sz="3600" b="1" dirty="0" smtClean="0"/>
              <a:t>in Communities and Organizations</a:t>
            </a:r>
          </a:p>
          <a:p>
            <a:pPr algn="ctr"/>
            <a:endParaRPr lang="en-US" sz="3600" dirty="0"/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Chapter 5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Step 4 – Clarifying Backgrounds</a:t>
            </a:r>
            <a:endParaRPr lang="en-US" sz="2800" b="1" dirty="0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grpSp>
        <p:nvGrpSpPr>
          <p:cNvPr id="6" name="Gruppierung 5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7" name="Bild 6" descr="attachmentdata14692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8" name="Gruppierung 7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0" name="Rechteck 9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1" name="Bild 10" descr="logo_0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9" name="Bild 8" descr="ulim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274638" y="1392238"/>
            <a:ext cx="4495800" cy="4495800"/>
          </a:xfrm>
          <a:prstGeom prst="ellipse">
            <a:avLst/>
          </a:prstGeom>
          <a:solidFill>
            <a:srgbClr val="B8DDFE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1036638" y="2078038"/>
            <a:ext cx="3048000" cy="2971800"/>
          </a:xfrm>
          <a:prstGeom prst="ellipse">
            <a:avLst/>
          </a:prstGeom>
          <a:solidFill>
            <a:srgbClr val="FF99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1646238" y="2763838"/>
            <a:ext cx="1752600" cy="1676400"/>
          </a:xfrm>
          <a:prstGeom prst="ellipse">
            <a:avLst/>
          </a:prstGeom>
          <a:solidFill>
            <a:srgbClr val="66FF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2255838" y="3297238"/>
            <a:ext cx="533400" cy="533400"/>
          </a:xfrm>
          <a:prstGeom prst="ellipse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103780" y="3395383"/>
            <a:ext cx="838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de-DE" sz="1600" b="1">
                <a:cs typeface="Arial Unicode MS" charset="0"/>
              </a:rPr>
              <a:t>Core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532280" y="3906558"/>
            <a:ext cx="1981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de-DE" sz="1600" b="1">
                <a:cs typeface="Arial Unicode MS" charset="0"/>
              </a:rPr>
              <a:t>Pain</a:t>
            </a: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1417980" y="4552670"/>
            <a:ext cx="2209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de-DE" sz="1600" b="1">
                <a:cs typeface="Arial Unicode MS" charset="0"/>
              </a:rPr>
              <a:t>Defense</a:t>
            </a: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1570380" y="5224183"/>
            <a:ext cx="1905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de-DE" sz="1600" b="1" dirty="0">
                <a:cs typeface="Arial Unicode MS" charset="0"/>
              </a:rPr>
              <a:t>Adaptation</a:t>
            </a:r>
          </a:p>
        </p:txBody>
      </p:sp>
      <p:sp>
        <p:nvSpPr>
          <p:cNvPr id="13322" name="Text Box 20"/>
          <p:cNvSpPr txBox="1">
            <a:spLocks noChangeArrowheads="1"/>
          </p:cNvSpPr>
          <p:nvPr/>
        </p:nvSpPr>
        <p:spPr bwMode="auto">
          <a:xfrm>
            <a:off x="-33201" y="440375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 dirty="0" smtClean="0">
                <a:cs typeface="Arial Unicode MS" charset="0"/>
              </a:rPr>
              <a:t>How </a:t>
            </a:r>
            <a:r>
              <a:rPr lang="en-US" sz="2800" b="1" dirty="0">
                <a:cs typeface="Arial Unicode MS" charset="0"/>
              </a:rPr>
              <a:t>Emotions Develop</a:t>
            </a:r>
          </a:p>
        </p:txBody>
      </p:sp>
      <p:grpSp>
        <p:nvGrpSpPr>
          <p:cNvPr id="10" name="Group 28"/>
          <p:cNvGrpSpPr>
            <a:grpSpLocks/>
          </p:cNvGrpSpPr>
          <p:nvPr/>
        </p:nvGrpSpPr>
        <p:grpSpPr bwMode="auto">
          <a:xfrm>
            <a:off x="4859338" y="1196975"/>
            <a:ext cx="4284662" cy="5143500"/>
            <a:chOff x="3555" y="1072"/>
            <a:chExt cx="2063" cy="3240"/>
          </a:xfrm>
        </p:grpSpPr>
        <p:sp>
          <p:nvSpPr>
            <p:cNvPr id="13326" name="Rectangle 29"/>
            <p:cNvSpPr>
              <a:spLocks noChangeArrowheads="1"/>
            </p:cNvSpPr>
            <p:nvPr/>
          </p:nvSpPr>
          <p:spPr bwMode="auto">
            <a:xfrm>
              <a:off x="3555" y="1072"/>
              <a:ext cx="2063" cy="57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190500" indent="-190500"/>
              <a:r>
                <a:rPr lang="en-US" sz="1600" b="1" dirty="0"/>
                <a:t>Core: </a:t>
              </a:r>
              <a:r>
                <a:rPr lang="en-US" sz="1600" b="1" dirty="0" smtClean="0"/>
                <a:t>the </a:t>
              </a:r>
              <a:r>
                <a:rPr lang="en-US" sz="1600" b="1" dirty="0"/>
                <a:t>self</a:t>
              </a:r>
            </a:p>
            <a:p>
              <a:pPr marL="190500" indent="-190500">
                <a:buFont typeface="Wingdings" charset="0"/>
                <a:buChar char="§"/>
              </a:pPr>
              <a:r>
                <a:rPr lang="en-US" sz="1600" dirty="0"/>
                <a:t>trait, personality</a:t>
              </a:r>
            </a:p>
            <a:p>
              <a:pPr marL="190500" indent="-190500">
                <a:buFont typeface="Wingdings" charset="0"/>
                <a:buChar char="§"/>
              </a:pPr>
              <a:r>
                <a:rPr lang="en-US" sz="1600" dirty="0"/>
                <a:t>Life energy, joy</a:t>
              </a:r>
            </a:p>
          </p:txBody>
        </p:sp>
        <p:sp>
          <p:nvSpPr>
            <p:cNvPr id="13327" name="Rectangle 30"/>
            <p:cNvSpPr>
              <a:spLocks noChangeArrowheads="1"/>
            </p:cNvSpPr>
            <p:nvPr/>
          </p:nvSpPr>
          <p:spPr bwMode="auto">
            <a:xfrm>
              <a:off x="3555" y="1693"/>
              <a:ext cx="2063" cy="995"/>
            </a:xfrm>
            <a:prstGeom prst="rect">
              <a:avLst/>
            </a:prstGeom>
            <a:solidFill>
              <a:srgbClr val="66FFCC"/>
            </a:solidFill>
            <a:ln w="9525">
              <a:solidFill>
                <a:srgbClr val="66FF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190500" indent="-190500"/>
              <a:r>
                <a:rPr lang="en-US" sz="1600" b="1" dirty="0" smtClean="0"/>
                <a:t>1</a:t>
              </a:r>
              <a:r>
                <a:rPr lang="en-US" sz="1600" b="1" baseline="30000" dirty="0" smtClean="0"/>
                <a:t>st</a:t>
              </a:r>
              <a:r>
                <a:rPr lang="en-US" sz="1600" b="1" dirty="0" smtClean="0"/>
                <a:t> Layer: </a:t>
              </a:r>
              <a:r>
                <a:rPr lang="en-US" sz="1600" b="1" dirty="0"/>
                <a:t>p</a:t>
              </a:r>
              <a:r>
                <a:rPr lang="en-US" sz="1600" b="1" dirty="0" smtClean="0"/>
                <a:t>ain</a:t>
              </a:r>
              <a:endParaRPr lang="en-US" sz="1600" b="1" dirty="0"/>
            </a:p>
            <a:p>
              <a:pPr marL="190500" indent="-190500">
                <a:buFont typeface="Wingdings" charset="0"/>
                <a:buChar char="§"/>
              </a:pPr>
              <a:r>
                <a:rPr lang="en-US" sz="1600" dirty="0"/>
                <a:t>Primary feelings</a:t>
              </a:r>
            </a:p>
            <a:p>
              <a:pPr marL="190500" indent="-190500">
                <a:buFont typeface="Wingdings" charset="0"/>
                <a:buChar char="§"/>
              </a:pPr>
              <a:r>
                <a:rPr lang="en-US" sz="1600" dirty="0"/>
                <a:t>First reactions on hurts and frustration</a:t>
              </a:r>
            </a:p>
            <a:p>
              <a:pPr marL="190500" indent="-190500">
                <a:buFont typeface="Wingdings" charset="0"/>
                <a:buChar char="§"/>
              </a:pPr>
              <a:r>
                <a:rPr lang="en-US" sz="1600" dirty="0"/>
                <a:t>Painful feelings, “soft”</a:t>
              </a:r>
            </a:p>
            <a:p>
              <a:pPr marL="190500" indent="-190500">
                <a:buFont typeface="Wingdings" charset="0"/>
                <a:buChar char="§"/>
              </a:pPr>
              <a:r>
                <a:rPr lang="en-US" sz="1600" dirty="0"/>
                <a:t>Inner neediness, inner plight</a:t>
              </a:r>
            </a:p>
            <a:p>
              <a:pPr marL="190500" indent="-190500">
                <a:buFont typeface="Wingdings" charset="0"/>
                <a:buChar char="§"/>
              </a:pPr>
              <a:r>
                <a:rPr lang="en-US" sz="1600" dirty="0" smtClean="0"/>
                <a:t>Directed inwards, </a:t>
              </a:r>
              <a:r>
                <a:rPr lang="en-US" sz="1600" dirty="0"/>
                <a:t>vulnerable</a:t>
              </a:r>
            </a:p>
          </p:txBody>
        </p:sp>
        <p:sp>
          <p:nvSpPr>
            <p:cNvPr id="13328" name="Rectangle 31"/>
            <p:cNvSpPr>
              <a:spLocks noChangeArrowheads="1"/>
            </p:cNvSpPr>
            <p:nvPr/>
          </p:nvSpPr>
          <p:spPr bwMode="auto">
            <a:xfrm>
              <a:off x="3555" y="2731"/>
              <a:ext cx="2063" cy="836"/>
            </a:xfrm>
            <a:prstGeom prst="rect">
              <a:avLst/>
            </a:prstGeom>
            <a:solidFill>
              <a:srgbClr val="FF9999"/>
            </a:solidFill>
            <a:ln w="9525">
              <a:solidFill>
                <a:srgbClr val="FF99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190500" indent="-190500"/>
              <a:r>
                <a:rPr lang="en-US" sz="1600" b="1" dirty="0" smtClean="0"/>
                <a:t>2</a:t>
              </a:r>
              <a:r>
                <a:rPr lang="en-US" sz="1600" b="1" baseline="30000" dirty="0" smtClean="0"/>
                <a:t>nd</a:t>
              </a:r>
              <a:r>
                <a:rPr lang="en-US" sz="1600" b="1" dirty="0" smtClean="0"/>
                <a:t> Layer: </a:t>
              </a:r>
              <a:r>
                <a:rPr lang="en-US" sz="1600" b="1" dirty="0"/>
                <a:t>defense</a:t>
              </a:r>
            </a:p>
            <a:p>
              <a:pPr marL="190500" indent="-190500">
                <a:buFont typeface="Wingdings" charset="0"/>
                <a:buChar char="§"/>
              </a:pPr>
              <a:r>
                <a:rPr lang="en-US" sz="1600" dirty="0"/>
                <a:t>Secondary feelings</a:t>
              </a:r>
            </a:p>
            <a:p>
              <a:pPr marL="190500" indent="-190500">
                <a:buFont typeface="Wingdings" charset="0"/>
                <a:buChar char="§"/>
              </a:pPr>
              <a:r>
                <a:rPr lang="en-US" sz="1600" dirty="0"/>
                <a:t>Defense of pain</a:t>
              </a:r>
            </a:p>
            <a:p>
              <a:pPr marL="190500" indent="-190500">
                <a:buFont typeface="Wingdings" charset="0"/>
                <a:buChar char="§"/>
              </a:pPr>
              <a:r>
                <a:rPr lang="en-US" sz="1600" dirty="0" smtClean="0"/>
                <a:t>“Hard</a:t>
              </a:r>
              <a:r>
                <a:rPr lang="en-US" sz="1600" dirty="0"/>
                <a:t>” inner states and feelings</a:t>
              </a:r>
            </a:p>
            <a:p>
              <a:pPr marL="190500" indent="-190500">
                <a:buFont typeface="Wingdings" charset="0"/>
                <a:buChar char="§"/>
              </a:pPr>
              <a:r>
                <a:rPr lang="en-US" sz="1600" dirty="0"/>
                <a:t>Directed outwards, aggressive</a:t>
              </a:r>
            </a:p>
          </p:txBody>
        </p:sp>
        <p:sp>
          <p:nvSpPr>
            <p:cNvPr id="13329" name="Rectangle 32"/>
            <p:cNvSpPr>
              <a:spLocks noChangeArrowheads="1"/>
            </p:cNvSpPr>
            <p:nvPr/>
          </p:nvSpPr>
          <p:spPr bwMode="auto">
            <a:xfrm>
              <a:off x="3555" y="3612"/>
              <a:ext cx="2063" cy="70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99C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190500" indent="-190500"/>
              <a:r>
                <a:rPr lang="en-US" sz="1600" b="1" dirty="0" smtClean="0"/>
                <a:t>3</a:t>
              </a:r>
              <a:r>
                <a:rPr lang="en-US" sz="1600" b="1" baseline="30000" dirty="0" smtClean="0"/>
                <a:t>rd</a:t>
              </a:r>
              <a:r>
                <a:rPr lang="en-US" sz="1600" b="1" dirty="0" smtClean="0"/>
                <a:t> Layer: adaptation</a:t>
              </a:r>
              <a:endParaRPr lang="en-US" sz="1600" b="1" dirty="0"/>
            </a:p>
            <a:p>
              <a:pPr marL="190500" indent="-190500">
                <a:buFont typeface="Wingdings" charset="0"/>
                <a:buChar char="§"/>
              </a:pPr>
              <a:r>
                <a:rPr lang="en-US" sz="1600" dirty="0"/>
                <a:t>Disguise of defense</a:t>
              </a:r>
            </a:p>
            <a:p>
              <a:pPr marL="190500" indent="-190500">
                <a:buFont typeface="Wingdings" charset="0"/>
                <a:buChar char="§"/>
              </a:pPr>
              <a:r>
                <a:rPr lang="en-US" sz="1600" dirty="0"/>
                <a:t>Positive and negative forms</a:t>
              </a:r>
            </a:p>
            <a:p>
              <a:pPr marL="190500" indent="-190500">
                <a:buFont typeface="Wingdings" charset="0"/>
                <a:buChar char="§"/>
              </a:pPr>
              <a:r>
                <a:rPr lang="en-US" sz="1600" dirty="0"/>
                <a:t>Focused on its function</a:t>
              </a:r>
            </a:p>
          </p:txBody>
        </p:sp>
      </p:grpSp>
      <p:sp>
        <p:nvSpPr>
          <p:cNvPr id="13324" name="Text Box 35"/>
          <p:cNvSpPr txBox="1">
            <a:spLocks noChangeArrowheads="1"/>
          </p:cNvSpPr>
          <p:nvPr/>
        </p:nvSpPr>
        <p:spPr bwMode="auto">
          <a:xfrm>
            <a:off x="0" y="6597650"/>
            <a:ext cx="5292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de-DE" sz="1200">
                <a:cs typeface="Arial Unicode MS" charset="0"/>
              </a:rPr>
              <a:t>Reference: C. Thomann (1998). Konflikte im Beruf. Reinbek: Rowohlt</a:t>
            </a: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pPr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3984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utoUpdateAnimBg="0"/>
      <p:bldP spid="7" grpId="0" autoUpdateAnimBg="0"/>
      <p:bldP spid="8" grpId="0" autoUpdateAnimBg="0"/>
      <p:bldP spid="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reeform 2"/>
          <p:cNvSpPr>
            <a:spLocks/>
          </p:cNvSpPr>
          <p:nvPr/>
        </p:nvSpPr>
        <p:spPr bwMode="auto">
          <a:xfrm>
            <a:off x="107504" y="1341438"/>
            <a:ext cx="2595563" cy="1393825"/>
          </a:xfrm>
          <a:custGeom>
            <a:avLst/>
            <a:gdLst>
              <a:gd name="T0" fmla="*/ 0 w 1374"/>
              <a:gd name="T1" fmla="*/ 2147483647 h 752"/>
              <a:gd name="T2" fmla="*/ 2147483647 w 1374"/>
              <a:gd name="T3" fmla="*/ 2147483647 h 752"/>
              <a:gd name="T4" fmla="*/ 2147483647 w 1374"/>
              <a:gd name="T5" fmla="*/ 2147483647 h 752"/>
              <a:gd name="T6" fmla="*/ 2147483647 w 1374"/>
              <a:gd name="T7" fmla="*/ 2147483647 h 752"/>
              <a:gd name="T8" fmla="*/ 2147483647 w 1374"/>
              <a:gd name="T9" fmla="*/ 2147483647 h 752"/>
              <a:gd name="T10" fmla="*/ 2147483647 w 1374"/>
              <a:gd name="T11" fmla="*/ 2147483647 h 752"/>
              <a:gd name="T12" fmla="*/ 2147483647 w 1374"/>
              <a:gd name="T13" fmla="*/ 2147483647 h 752"/>
              <a:gd name="T14" fmla="*/ 2147483647 w 1374"/>
              <a:gd name="T15" fmla="*/ 2147483647 h 752"/>
              <a:gd name="T16" fmla="*/ 2147483647 w 1374"/>
              <a:gd name="T17" fmla="*/ 2147483647 h 752"/>
              <a:gd name="T18" fmla="*/ 2147483647 w 1374"/>
              <a:gd name="T19" fmla="*/ 2147483647 h 752"/>
              <a:gd name="T20" fmla="*/ 2147483647 w 1374"/>
              <a:gd name="T21" fmla="*/ 2147483647 h 752"/>
              <a:gd name="T22" fmla="*/ 2147483647 w 1374"/>
              <a:gd name="T23" fmla="*/ 2147483647 h 752"/>
              <a:gd name="T24" fmla="*/ 2147483647 w 1374"/>
              <a:gd name="T25" fmla="*/ 2147483647 h 752"/>
              <a:gd name="T26" fmla="*/ 2147483647 w 1374"/>
              <a:gd name="T27" fmla="*/ 2147483647 h 752"/>
              <a:gd name="T28" fmla="*/ 2147483647 w 1374"/>
              <a:gd name="T29" fmla="*/ 2147483647 h 752"/>
              <a:gd name="T30" fmla="*/ 2147483647 w 1374"/>
              <a:gd name="T31" fmla="*/ 0 h 752"/>
              <a:gd name="T32" fmla="*/ 2147483647 w 1374"/>
              <a:gd name="T33" fmla="*/ 2147483647 h 752"/>
              <a:gd name="T34" fmla="*/ 2147483647 w 1374"/>
              <a:gd name="T35" fmla="*/ 2147483647 h 752"/>
              <a:gd name="T36" fmla="*/ 2147483647 w 1374"/>
              <a:gd name="T37" fmla="*/ 2147483647 h 752"/>
              <a:gd name="T38" fmla="*/ 2147483647 w 1374"/>
              <a:gd name="T39" fmla="*/ 2147483647 h 752"/>
              <a:gd name="T40" fmla="*/ 2147483647 w 1374"/>
              <a:gd name="T41" fmla="*/ 2147483647 h 752"/>
              <a:gd name="T42" fmla="*/ 0 w 1374"/>
              <a:gd name="T43" fmla="*/ 2147483647 h 75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374" h="752">
                <a:moveTo>
                  <a:pt x="0" y="60"/>
                </a:moveTo>
                <a:lnTo>
                  <a:pt x="185" y="750"/>
                </a:lnTo>
                <a:lnTo>
                  <a:pt x="347" y="717"/>
                </a:lnTo>
                <a:lnTo>
                  <a:pt x="450" y="704"/>
                </a:lnTo>
                <a:lnTo>
                  <a:pt x="559" y="691"/>
                </a:lnTo>
                <a:lnTo>
                  <a:pt x="699" y="691"/>
                </a:lnTo>
                <a:lnTo>
                  <a:pt x="796" y="695"/>
                </a:lnTo>
                <a:lnTo>
                  <a:pt x="894" y="699"/>
                </a:lnTo>
                <a:lnTo>
                  <a:pt x="1021" y="712"/>
                </a:lnTo>
                <a:lnTo>
                  <a:pt x="1193" y="752"/>
                </a:lnTo>
                <a:lnTo>
                  <a:pt x="1374" y="69"/>
                </a:lnTo>
                <a:lnTo>
                  <a:pt x="1246" y="43"/>
                </a:lnTo>
                <a:lnTo>
                  <a:pt x="1143" y="30"/>
                </a:lnTo>
                <a:lnTo>
                  <a:pt x="1021" y="13"/>
                </a:lnTo>
                <a:lnTo>
                  <a:pt x="888" y="4"/>
                </a:lnTo>
                <a:lnTo>
                  <a:pt x="748" y="0"/>
                </a:lnTo>
                <a:lnTo>
                  <a:pt x="596" y="4"/>
                </a:lnTo>
                <a:lnTo>
                  <a:pt x="492" y="4"/>
                </a:lnTo>
                <a:lnTo>
                  <a:pt x="340" y="17"/>
                </a:lnTo>
                <a:lnTo>
                  <a:pt x="207" y="30"/>
                </a:lnTo>
                <a:lnTo>
                  <a:pt x="103" y="43"/>
                </a:lnTo>
                <a:lnTo>
                  <a:pt x="0" y="60"/>
                </a:lnTo>
                <a:close/>
              </a:path>
            </a:pathLst>
          </a:custGeom>
          <a:solidFill>
            <a:srgbClr val="99CCFF"/>
          </a:solidFill>
          <a:ln w="9525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411" name="Freeform 3"/>
          <p:cNvSpPr>
            <a:spLocks/>
          </p:cNvSpPr>
          <p:nvPr/>
        </p:nvSpPr>
        <p:spPr bwMode="auto">
          <a:xfrm>
            <a:off x="469454" y="2781300"/>
            <a:ext cx="1854200" cy="1193800"/>
          </a:xfrm>
          <a:custGeom>
            <a:avLst/>
            <a:gdLst>
              <a:gd name="T0" fmla="*/ 0 w 926"/>
              <a:gd name="T1" fmla="*/ 2147483647 h 604"/>
              <a:gd name="T2" fmla="*/ 2147483647 w 926"/>
              <a:gd name="T3" fmla="*/ 2147483647 h 604"/>
              <a:gd name="T4" fmla="*/ 2147483647 w 926"/>
              <a:gd name="T5" fmla="*/ 2147483647 h 604"/>
              <a:gd name="T6" fmla="*/ 2147483647 w 926"/>
              <a:gd name="T7" fmla="*/ 2147483647 h 604"/>
              <a:gd name="T8" fmla="*/ 2147483647 w 926"/>
              <a:gd name="T9" fmla="*/ 2147483647 h 604"/>
              <a:gd name="T10" fmla="*/ 2147483647 w 926"/>
              <a:gd name="T11" fmla="*/ 2147483647 h 604"/>
              <a:gd name="T12" fmla="*/ 2147483647 w 926"/>
              <a:gd name="T13" fmla="*/ 2147483647 h 604"/>
              <a:gd name="T14" fmla="*/ 2147483647 w 926"/>
              <a:gd name="T15" fmla="*/ 2147483647 h 604"/>
              <a:gd name="T16" fmla="*/ 2147483647 w 926"/>
              <a:gd name="T17" fmla="*/ 2147483647 h 604"/>
              <a:gd name="T18" fmla="*/ 2147483647 w 926"/>
              <a:gd name="T19" fmla="*/ 2147483647 h 604"/>
              <a:gd name="T20" fmla="*/ 2147483647 w 926"/>
              <a:gd name="T21" fmla="*/ 2147483647 h 604"/>
              <a:gd name="T22" fmla="*/ 2147483647 w 926"/>
              <a:gd name="T23" fmla="*/ 2147483647 h 604"/>
              <a:gd name="T24" fmla="*/ 2147483647 w 926"/>
              <a:gd name="T25" fmla="*/ 2147483647 h 604"/>
              <a:gd name="T26" fmla="*/ 2147483647 w 926"/>
              <a:gd name="T27" fmla="*/ 0 h 604"/>
              <a:gd name="T28" fmla="*/ 2147483647 w 926"/>
              <a:gd name="T29" fmla="*/ 2147483647 h 604"/>
              <a:gd name="T30" fmla="*/ 2147483647 w 926"/>
              <a:gd name="T31" fmla="*/ 2147483647 h 604"/>
              <a:gd name="T32" fmla="*/ 0 w 926"/>
              <a:gd name="T33" fmla="*/ 2147483647 h 60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926" h="604">
                <a:moveTo>
                  <a:pt x="0" y="69"/>
                </a:moveTo>
                <a:lnTo>
                  <a:pt x="140" y="597"/>
                </a:lnTo>
                <a:lnTo>
                  <a:pt x="344" y="578"/>
                </a:lnTo>
                <a:lnTo>
                  <a:pt x="411" y="572"/>
                </a:lnTo>
                <a:lnTo>
                  <a:pt x="480" y="571"/>
                </a:lnTo>
                <a:lnTo>
                  <a:pt x="549" y="573"/>
                </a:lnTo>
                <a:lnTo>
                  <a:pt x="620" y="583"/>
                </a:lnTo>
                <a:lnTo>
                  <a:pt x="666" y="588"/>
                </a:lnTo>
                <a:lnTo>
                  <a:pt x="780" y="604"/>
                </a:lnTo>
                <a:lnTo>
                  <a:pt x="926" y="51"/>
                </a:lnTo>
                <a:lnTo>
                  <a:pt x="774" y="24"/>
                </a:lnTo>
                <a:lnTo>
                  <a:pt x="671" y="10"/>
                </a:lnTo>
                <a:lnTo>
                  <a:pt x="579" y="1"/>
                </a:lnTo>
                <a:lnTo>
                  <a:pt x="452" y="0"/>
                </a:lnTo>
                <a:lnTo>
                  <a:pt x="237" y="10"/>
                </a:lnTo>
                <a:lnTo>
                  <a:pt x="105" y="33"/>
                </a:lnTo>
                <a:lnTo>
                  <a:pt x="0" y="69"/>
                </a:lnTo>
                <a:close/>
              </a:path>
            </a:pathLst>
          </a:custGeom>
          <a:solidFill>
            <a:srgbClr val="FF9999"/>
          </a:solidFill>
          <a:ln w="9525">
            <a:solidFill>
              <a:srgbClr val="FF99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412" name="Freeform 4"/>
          <p:cNvSpPr>
            <a:spLocks/>
          </p:cNvSpPr>
          <p:nvPr/>
        </p:nvSpPr>
        <p:spPr bwMode="auto">
          <a:xfrm>
            <a:off x="759967" y="4076700"/>
            <a:ext cx="1223962" cy="1081088"/>
          </a:xfrm>
          <a:custGeom>
            <a:avLst/>
            <a:gdLst>
              <a:gd name="T0" fmla="*/ 0 w 554"/>
              <a:gd name="T1" fmla="*/ 2147483647 h 512"/>
              <a:gd name="T2" fmla="*/ 2147483647 w 554"/>
              <a:gd name="T3" fmla="*/ 2147483647 h 512"/>
              <a:gd name="T4" fmla="*/ 2147483647 w 554"/>
              <a:gd name="T5" fmla="*/ 2147483647 h 512"/>
              <a:gd name="T6" fmla="*/ 2147483647 w 554"/>
              <a:gd name="T7" fmla="*/ 2147483647 h 512"/>
              <a:gd name="T8" fmla="*/ 2147483647 w 554"/>
              <a:gd name="T9" fmla="*/ 2147483647 h 512"/>
              <a:gd name="T10" fmla="*/ 2147483647 w 554"/>
              <a:gd name="T11" fmla="*/ 2147483647 h 512"/>
              <a:gd name="T12" fmla="*/ 2147483647 w 554"/>
              <a:gd name="T13" fmla="*/ 2147483647 h 512"/>
              <a:gd name="T14" fmla="*/ 2147483647 w 554"/>
              <a:gd name="T15" fmla="*/ 2147483647 h 512"/>
              <a:gd name="T16" fmla="*/ 2147483647 w 554"/>
              <a:gd name="T17" fmla="*/ 2147483647 h 512"/>
              <a:gd name="T18" fmla="*/ 2147483647 w 554"/>
              <a:gd name="T19" fmla="*/ 0 h 512"/>
              <a:gd name="T20" fmla="*/ 2147483647 w 554"/>
              <a:gd name="T21" fmla="*/ 2147483647 h 512"/>
              <a:gd name="T22" fmla="*/ 2147483647 w 554"/>
              <a:gd name="T23" fmla="*/ 2147483647 h 512"/>
              <a:gd name="T24" fmla="*/ 0 w 554"/>
              <a:gd name="T25" fmla="*/ 2147483647 h 51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54" h="512">
                <a:moveTo>
                  <a:pt x="0" y="26"/>
                </a:moveTo>
                <a:lnTo>
                  <a:pt x="126" y="504"/>
                </a:lnTo>
                <a:lnTo>
                  <a:pt x="211" y="496"/>
                </a:lnTo>
                <a:lnTo>
                  <a:pt x="280" y="491"/>
                </a:lnTo>
                <a:lnTo>
                  <a:pt x="369" y="501"/>
                </a:lnTo>
                <a:lnTo>
                  <a:pt x="425" y="512"/>
                </a:lnTo>
                <a:lnTo>
                  <a:pt x="554" y="32"/>
                </a:lnTo>
                <a:lnTo>
                  <a:pt x="458" y="15"/>
                </a:lnTo>
                <a:lnTo>
                  <a:pt x="363" y="5"/>
                </a:lnTo>
                <a:lnTo>
                  <a:pt x="287" y="0"/>
                </a:lnTo>
                <a:lnTo>
                  <a:pt x="198" y="5"/>
                </a:lnTo>
                <a:lnTo>
                  <a:pt x="84" y="12"/>
                </a:lnTo>
                <a:lnTo>
                  <a:pt x="0" y="26"/>
                </a:lnTo>
                <a:close/>
              </a:path>
            </a:pathLst>
          </a:custGeom>
          <a:solidFill>
            <a:srgbClr val="66FFCC"/>
          </a:solidFill>
          <a:ln w="9525">
            <a:noFill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413" name="Text Box 11"/>
          <p:cNvSpPr txBox="1">
            <a:spLocks noChangeArrowheads="1"/>
          </p:cNvSpPr>
          <p:nvPr/>
        </p:nvSpPr>
        <p:spPr bwMode="auto">
          <a:xfrm>
            <a:off x="401192" y="1557338"/>
            <a:ext cx="19431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1" dirty="0" smtClean="0">
                <a:cs typeface="Arial Unicode MS" charset="0"/>
              </a:rPr>
              <a:t>Adaption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800" b="1" dirty="0">
                <a:cs typeface="Arial Unicode MS" charset="0"/>
              </a:rPr>
              <a:t/>
            </a:r>
            <a:br>
              <a:rPr lang="en-US" sz="800" b="1" dirty="0">
                <a:cs typeface="Arial Unicode MS" charset="0"/>
              </a:rPr>
            </a:br>
            <a:r>
              <a:rPr lang="en-US" sz="1600" b="1" dirty="0" err="1">
                <a:cs typeface="Arial Unicode MS" charset="0"/>
              </a:rPr>
              <a:t>positiv</a:t>
            </a:r>
            <a:r>
              <a:rPr lang="en-US" sz="1600" b="1" dirty="0">
                <a:cs typeface="Arial Unicode MS" charset="0"/>
              </a:rPr>
              <a:t> and </a:t>
            </a:r>
            <a:r>
              <a:rPr lang="en-US" sz="1600" b="1" dirty="0" err="1">
                <a:cs typeface="Arial Unicode MS" charset="0"/>
              </a:rPr>
              <a:t>negativ</a:t>
            </a:r>
            <a:r>
              <a:rPr lang="en-US" sz="1600" b="1" dirty="0">
                <a:cs typeface="Arial Unicode MS" charset="0"/>
              </a:rPr>
              <a:t> aspects</a:t>
            </a:r>
            <a:r>
              <a:rPr lang="en-US" dirty="0">
                <a:cs typeface="Arial Unicode MS" charset="0"/>
              </a:rPr>
              <a:t/>
            </a:r>
            <a:br>
              <a:rPr lang="en-US" dirty="0">
                <a:cs typeface="Arial Unicode MS" charset="0"/>
              </a:rPr>
            </a:br>
            <a:endParaRPr lang="en-US" dirty="0">
              <a:cs typeface="Arial Unicode MS" charset="0"/>
            </a:endParaRPr>
          </a:p>
        </p:txBody>
      </p:sp>
      <p:sp>
        <p:nvSpPr>
          <p:cNvPr id="17414" name="Freeform 5"/>
          <p:cNvSpPr>
            <a:spLocks/>
          </p:cNvSpPr>
          <p:nvPr/>
        </p:nvSpPr>
        <p:spPr bwMode="auto">
          <a:xfrm>
            <a:off x="1047176" y="5234623"/>
            <a:ext cx="649544" cy="1365884"/>
          </a:xfrm>
          <a:custGeom>
            <a:avLst/>
            <a:gdLst>
              <a:gd name="T0" fmla="*/ 0 w 124"/>
              <a:gd name="T1" fmla="*/ 2147483647 h 246"/>
              <a:gd name="T2" fmla="*/ 2147483647 w 124"/>
              <a:gd name="T3" fmla="*/ 2147483647 h 246"/>
              <a:gd name="T4" fmla="*/ 2147483647 w 124"/>
              <a:gd name="T5" fmla="*/ 2147483647 h 246"/>
              <a:gd name="T6" fmla="*/ 2147483647 w 124"/>
              <a:gd name="T7" fmla="*/ 2147483647 h 246"/>
              <a:gd name="T8" fmla="*/ 2147483647 w 124"/>
              <a:gd name="T9" fmla="*/ 2147483647 h 246"/>
              <a:gd name="T10" fmla="*/ 2147483647 w 124"/>
              <a:gd name="T11" fmla="*/ 0 h 246"/>
              <a:gd name="T12" fmla="*/ 2147483647 w 124"/>
              <a:gd name="T13" fmla="*/ 2147483647 h 246"/>
              <a:gd name="T14" fmla="*/ 0 w 124"/>
              <a:gd name="T15" fmla="*/ 2147483647 h 24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24" h="246">
                <a:moveTo>
                  <a:pt x="0" y="8"/>
                </a:moveTo>
                <a:lnTo>
                  <a:pt x="62" y="246"/>
                </a:lnTo>
                <a:lnTo>
                  <a:pt x="124" y="8"/>
                </a:lnTo>
                <a:lnTo>
                  <a:pt x="106" y="4"/>
                </a:lnTo>
                <a:lnTo>
                  <a:pt x="86" y="2"/>
                </a:lnTo>
                <a:lnTo>
                  <a:pt x="60" y="0"/>
                </a:lnTo>
                <a:lnTo>
                  <a:pt x="36" y="2"/>
                </a:lnTo>
                <a:lnTo>
                  <a:pt x="0" y="8"/>
                </a:lnTo>
                <a:close/>
              </a:path>
            </a:pathLst>
          </a:custGeom>
          <a:solidFill>
            <a:srgbClr val="FFFF99"/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de-DE"/>
          </a:p>
        </p:txBody>
      </p:sp>
      <p:sp>
        <p:nvSpPr>
          <p:cNvPr id="17415" name="Text Box 15"/>
          <p:cNvSpPr txBox="1">
            <a:spLocks noChangeArrowheads="1"/>
          </p:cNvSpPr>
          <p:nvPr/>
        </p:nvSpPr>
        <p:spPr bwMode="auto">
          <a:xfrm>
            <a:off x="598042" y="2852738"/>
            <a:ext cx="1617662" cy="98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1" dirty="0">
                <a:cs typeface="Arial Unicode MS" charset="0"/>
              </a:rPr>
              <a:t>Defense (hard)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1600" b="1" dirty="0" smtClean="0">
                <a:cs typeface="Arial Unicode MS" charset="0"/>
              </a:rPr>
              <a:t>secondary </a:t>
            </a:r>
            <a:r>
              <a:rPr lang="en-US" sz="1600" b="1" dirty="0">
                <a:cs typeface="Arial Unicode MS" charset="0"/>
              </a:rPr>
              <a:t>feelings</a:t>
            </a:r>
            <a:endParaRPr lang="en-US" sz="1600" dirty="0">
              <a:cs typeface="Arial Unicode MS" charset="0"/>
            </a:endParaRPr>
          </a:p>
        </p:txBody>
      </p:sp>
      <p:sp>
        <p:nvSpPr>
          <p:cNvPr id="17416" name="Text Box 16"/>
          <p:cNvSpPr txBox="1">
            <a:spLocks noChangeArrowheads="1"/>
          </p:cNvSpPr>
          <p:nvPr/>
        </p:nvSpPr>
        <p:spPr bwMode="auto">
          <a:xfrm>
            <a:off x="399604" y="3789363"/>
            <a:ext cx="1939925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1" dirty="0">
                <a:cs typeface="Arial Unicode MS" charset="0"/>
              </a:rPr>
              <a:t/>
            </a:r>
            <a:br>
              <a:rPr lang="en-US" b="1" dirty="0">
                <a:cs typeface="Arial Unicode MS" charset="0"/>
              </a:rPr>
            </a:br>
            <a:r>
              <a:rPr lang="en-US" b="1" dirty="0">
                <a:cs typeface="Arial Unicode MS" charset="0"/>
              </a:rPr>
              <a:t>pain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1600" b="1" dirty="0">
                <a:cs typeface="Arial Unicode MS" charset="0"/>
              </a:rPr>
              <a:t> (soft) </a:t>
            </a:r>
            <a:br>
              <a:rPr lang="en-US" sz="1600" b="1" dirty="0">
                <a:cs typeface="Arial Unicode MS" charset="0"/>
              </a:rPr>
            </a:br>
            <a:r>
              <a:rPr lang="en-US" sz="1600" b="1" dirty="0">
                <a:cs typeface="Arial Unicode MS" charset="0"/>
              </a:rPr>
              <a:t>primary feelings</a:t>
            </a:r>
          </a:p>
        </p:txBody>
      </p:sp>
      <p:sp>
        <p:nvSpPr>
          <p:cNvPr id="17417" name="Text Box 17"/>
          <p:cNvSpPr txBox="1">
            <a:spLocks noChangeArrowheads="1"/>
          </p:cNvSpPr>
          <p:nvPr/>
        </p:nvSpPr>
        <p:spPr bwMode="auto">
          <a:xfrm>
            <a:off x="1102867" y="5234623"/>
            <a:ext cx="5207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1" dirty="0">
                <a:cs typeface="Arial Unicode MS" charset="0"/>
              </a:rPr>
              <a:t>core</a:t>
            </a:r>
            <a:endParaRPr lang="en-US" dirty="0">
              <a:cs typeface="Arial Unicode MS" charset="0"/>
            </a:endParaRPr>
          </a:p>
        </p:txBody>
      </p:sp>
      <p:sp>
        <p:nvSpPr>
          <p:cNvPr id="17418" name="Text Box 18"/>
          <p:cNvSpPr txBox="1">
            <a:spLocks noChangeArrowheads="1"/>
          </p:cNvSpPr>
          <p:nvPr/>
        </p:nvSpPr>
        <p:spPr bwMode="auto">
          <a:xfrm>
            <a:off x="2699792" y="1282898"/>
            <a:ext cx="2743200" cy="1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54000" rIns="18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  <a:t>Positive </a:t>
            </a:r>
            <a:r>
              <a:rPr lang="en-US" sz="1600" b="1" dirty="0">
                <a:solidFill>
                  <a:srgbClr val="3366FF"/>
                </a:solidFill>
                <a:cs typeface="Arial Unicode MS" charset="0"/>
              </a:rPr>
              <a:t>(+)</a:t>
            </a:r>
            <a:br>
              <a:rPr lang="en-US" sz="1600" b="1" dirty="0">
                <a:solidFill>
                  <a:srgbClr val="3366FF"/>
                </a:solidFill>
                <a:cs typeface="Arial Unicode MS" charset="0"/>
              </a:rPr>
            </a:br>
            <a:r>
              <a:rPr lang="en-US" sz="1600" b="1" dirty="0">
                <a:solidFill>
                  <a:srgbClr val="3366FF"/>
                </a:solidFill>
                <a:cs typeface="Arial Unicode MS" charset="0"/>
              </a:rPr>
              <a:t>contact ability, reliability, team ability, creativity, loyalty, respect, politeness, flexibility, resilience, ability to deal with conflicts</a:t>
            </a:r>
          </a:p>
        </p:txBody>
      </p:sp>
      <p:sp>
        <p:nvSpPr>
          <p:cNvPr id="17419" name="Text Box 19"/>
          <p:cNvSpPr txBox="1">
            <a:spLocks noChangeArrowheads="1"/>
          </p:cNvSpPr>
          <p:nvPr/>
        </p:nvSpPr>
        <p:spPr bwMode="auto">
          <a:xfrm>
            <a:off x="5548313" y="1282899"/>
            <a:ext cx="3632200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Ins="18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  <a:t>Negative (-)</a:t>
            </a:r>
            <a:b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</a:br>
            <a: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  <a:t>associated </a:t>
            </a:r>
            <a:r>
              <a:rPr lang="en-US" sz="1600" b="1" dirty="0">
                <a:solidFill>
                  <a:srgbClr val="3366FF"/>
                </a:solidFill>
                <a:cs typeface="Arial Unicode MS" charset="0"/>
              </a:rPr>
              <a:t>with untruth, spurious, </a:t>
            </a:r>
            <a:br>
              <a:rPr lang="en-US" sz="1600" b="1" dirty="0">
                <a:solidFill>
                  <a:srgbClr val="3366FF"/>
                </a:solidFill>
                <a:cs typeface="Arial Unicode MS" charset="0"/>
              </a:rPr>
            </a:br>
            <a:r>
              <a:rPr lang="en-US" sz="1600" b="1" dirty="0">
                <a:solidFill>
                  <a:srgbClr val="3366FF"/>
                </a:solidFill>
                <a:cs typeface="Arial Unicode MS" charset="0"/>
              </a:rPr>
              <a:t>nice on the surface, opportunism, facade, be functioning, following, condoning, conformity of expectations</a:t>
            </a:r>
          </a:p>
        </p:txBody>
      </p:sp>
      <p:sp>
        <p:nvSpPr>
          <p:cNvPr id="17420" name="Text Box 20"/>
          <p:cNvSpPr txBox="1">
            <a:spLocks noChangeArrowheads="1"/>
          </p:cNvSpPr>
          <p:nvPr/>
        </p:nvSpPr>
        <p:spPr bwMode="auto">
          <a:xfrm>
            <a:off x="2699792" y="2852936"/>
            <a:ext cx="6413500" cy="107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54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b="1" dirty="0">
                <a:solidFill>
                  <a:srgbClr val="FF0000"/>
                </a:solidFill>
                <a:cs typeface="Arial Unicode MS" charset="0"/>
              </a:rPr>
              <a:t>M</a:t>
            </a:r>
            <a:r>
              <a:rPr lang="en-US" sz="1600" b="1" dirty="0" smtClean="0">
                <a:solidFill>
                  <a:srgbClr val="FF0000"/>
                </a:solidFill>
                <a:cs typeface="Arial Unicode MS" charset="0"/>
              </a:rPr>
              <a:t>istrust</a:t>
            </a:r>
            <a:r>
              <a:rPr lang="en-US" sz="1600" b="1" dirty="0">
                <a:solidFill>
                  <a:srgbClr val="FF0000"/>
                </a:solidFill>
                <a:cs typeface="Arial Unicode MS" charset="0"/>
              </a:rPr>
              <a:t>, aggression, sarcasm, anger, rage, pride, hate, jealousness, malice, underhandedness, desire for revenge, falsehood, calculating, imperiousness, arrogance</a:t>
            </a:r>
            <a:br>
              <a:rPr lang="en-US" sz="1600" b="1" dirty="0">
                <a:solidFill>
                  <a:srgbClr val="FF0000"/>
                </a:solidFill>
                <a:cs typeface="Arial Unicode MS" charset="0"/>
              </a:rPr>
            </a:br>
            <a:r>
              <a:rPr lang="en-US" sz="1600" b="1" dirty="0">
                <a:solidFill>
                  <a:srgbClr val="FF0000"/>
                </a:solidFill>
                <a:cs typeface="Arial Unicode MS" charset="0"/>
              </a:rPr>
              <a:t>“disguised”: cowardice, weepiness, self-pity, currying </a:t>
            </a:r>
            <a:r>
              <a:rPr lang="en-US" sz="1600" b="1" dirty="0" smtClean="0">
                <a:solidFill>
                  <a:srgbClr val="FF0000"/>
                </a:solidFill>
                <a:cs typeface="Arial Unicode MS" charset="0"/>
              </a:rPr>
              <a:t>favor</a:t>
            </a:r>
            <a:endParaRPr lang="en-US" sz="1600" b="1" dirty="0">
              <a:solidFill>
                <a:srgbClr val="FF0000"/>
              </a:solidFill>
              <a:cs typeface="Arial Unicode MS" charset="0"/>
            </a:endParaRPr>
          </a:p>
        </p:txBody>
      </p:sp>
      <p:sp>
        <p:nvSpPr>
          <p:cNvPr id="17421" name="Text Box 21"/>
          <p:cNvSpPr txBox="1">
            <a:spLocks noChangeArrowheads="1"/>
          </p:cNvSpPr>
          <p:nvPr/>
        </p:nvSpPr>
        <p:spPr bwMode="auto">
          <a:xfrm>
            <a:off x="2699792" y="4005064"/>
            <a:ext cx="64135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54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b="1" dirty="0">
                <a:solidFill>
                  <a:srgbClr val="008000"/>
                </a:solidFill>
                <a:cs typeface="Arial Unicode MS" charset="0"/>
              </a:rPr>
              <a:t>Being hurt (on an </a:t>
            </a:r>
            <a:r>
              <a:rPr lang="en-US" sz="1600" b="1" dirty="0" smtClean="0">
                <a:solidFill>
                  <a:srgbClr val="008000"/>
                </a:solidFill>
                <a:cs typeface="Arial Unicode MS" charset="0"/>
              </a:rPr>
              <a:t>basic level</a:t>
            </a:r>
            <a:r>
              <a:rPr lang="en-US" sz="1600" b="1" dirty="0">
                <a:solidFill>
                  <a:srgbClr val="008000"/>
                </a:solidFill>
                <a:cs typeface="Arial Unicode MS" charset="0"/>
              </a:rPr>
              <a:t>), helplessness, feeling misunderstood, abandoned, homeless, grief, pain, insulted, rejected, laughed down, uncertain, missed out, surrendered, needy, lonesome, hopeless, deep shame, torn, desperation, cheated</a:t>
            </a:r>
          </a:p>
        </p:txBody>
      </p:sp>
      <p:sp>
        <p:nvSpPr>
          <p:cNvPr id="17422" name="Text Box 22"/>
          <p:cNvSpPr txBox="1">
            <a:spLocks noChangeArrowheads="1"/>
          </p:cNvSpPr>
          <p:nvPr/>
        </p:nvSpPr>
        <p:spPr bwMode="auto">
          <a:xfrm>
            <a:off x="2699792" y="5445224"/>
            <a:ext cx="64135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54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b="1" dirty="0">
                <a:solidFill>
                  <a:srgbClr val="ED8F11"/>
                </a:solidFill>
                <a:cs typeface="Arial Unicode MS" charset="0"/>
              </a:rPr>
              <a:t>Energy, wholeness, </a:t>
            </a:r>
            <a:r>
              <a:rPr lang="en-US" sz="1600" b="1" dirty="0" smtClean="0">
                <a:solidFill>
                  <a:srgbClr val="ED8F11"/>
                </a:solidFill>
                <a:cs typeface="Arial Unicode MS" charset="0"/>
              </a:rPr>
              <a:t>strength, </a:t>
            </a:r>
            <a:r>
              <a:rPr lang="en-US" sz="1600" b="1" dirty="0">
                <a:solidFill>
                  <a:srgbClr val="ED8F11"/>
                </a:solidFill>
                <a:cs typeface="Arial Unicode MS" charset="0"/>
              </a:rPr>
              <a:t>freedom, joy of life,  clearness, trust, love, </a:t>
            </a:r>
            <a:r>
              <a:rPr lang="en-US" sz="1600" b="1" dirty="0" smtClean="0">
                <a:solidFill>
                  <a:srgbClr val="ED8F11"/>
                </a:solidFill>
                <a:cs typeface="Arial Unicode MS" charset="0"/>
              </a:rPr>
              <a:t>gratitude, </a:t>
            </a:r>
            <a:r>
              <a:rPr lang="en-US" sz="1600" b="1" dirty="0">
                <a:solidFill>
                  <a:srgbClr val="ED8F11"/>
                </a:solidFill>
                <a:cs typeface="Arial Unicode MS" charset="0"/>
              </a:rPr>
              <a:t>confidence, feeling </a:t>
            </a:r>
            <a:r>
              <a:rPr lang="en-US" sz="1600" b="1" dirty="0" smtClean="0">
                <a:solidFill>
                  <a:srgbClr val="ED8F11"/>
                </a:solidFill>
                <a:cs typeface="Arial Unicode MS" charset="0"/>
              </a:rPr>
              <a:t>secure and </a:t>
            </a:r>
            <a:r>
              <a:rPr lang="en-US" sz="1600" b="1" dirty="0">
                <a:solidFill>
                  <a:srgbClr val="ED8F11"/>
                </a:solidFill>
                <a:cs typeface="Arial Unicode MS" charset="0"/>
              </a:rPr>
              <a:t>in good hands</a:t>
            </a:r>
          </a:p>
        </p:txBody>
      </p:sp>
      <p:sp>
        <p:nvSpPr>
          <p:cNvPr id="17423" name="Text Box 24"/>
          <p:cNvSpPr txBox="1">
            <a:spLocks noChangeArrowheads="1"/>
          </p:cNvSpPr>
          <p:nvPr/>
        </p:nvSpPr>
        <p:spPr bwMode="auto">
          <a:xfrm>
            <a:off x="0" y="491232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107763" dir="189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 dirty="0">
                <a:cs typeface="Arial Unicode MS" charset="0"/>
              </a:rPr>
              <a:t>Overview: </a:t>
            </a:r>
            <a:r>
              <a:rPr lang="en-US" sz="2800" b="1" dirty="0" smtClean="0">
                <a:cs typeface="Arial Unicode MS" charset="0"/>
              </a:rPr>
              <a:t>Feelings</a:t>
            </a:r>
            <a:r>
              <a:rPr lang="en-US" sz="2800" b="1" dirty="0">
                <a:cs typeface="Arial Unicode MS" charset="0"/>
              </a:rPr>
              <a:t>, </a:t>
            </a:r>
            <a:r>
              <a:rPr lang="en-US" sz="2800" b="1" dirty="0" smtClean="0">
                <a:cs typeface="Arial Unicode MS" charset="0"/>
              </a:rPr>
              <a:t>Inner </a:t>
            </a:r>
            <a:r>
              <a:rPr lang="en-US" sz="2800" b="1" dirty="0">
                <a:cs typeface="Arial Unicode MS" charset="0"/>
              </a:rPr>
              <a:t>S</a:t>
            </a:r>
            <a:r>
              <a:rPr lang="en-US" sz="2800" b="1" dirty="0" smtClean="0">
                <a:cs typeface="Arial Unicode MS" charset="0"/>
              </a:rPr>
              <a:t>tates </a:t>
            </a:r>
            <a:r>
              <a:rPr lang="en-US" sz="2800" b="1" dirty="0">
                <a:cs typeface="Arial Unicode MS" charset="0"/>
              </a:rPr>
              <a:t>and </a:t>
            </a:r>
            <a:r>
              <a:rPr lang="en-US" sz="2800" b="1" dirty="0" smtClean="0">
                <a:cs typeface="Arial Unicode MS" charset="0"/>
              </a:rPr>
              <a:t>Behavior</a:t>
            </a:r>
            <a:endParaRPr lang="en-US" sz="2800" b="1" dirty="0">
              <a:cs typeface="Arial Unicode MS" charset="0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pPr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4524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Oval 3"/>
          <p:cNvSpPr>
            <a:spLocks noChangeArrowheads="1"/>
          </p:cNvSpPr>
          <p:nvPr/>
        </p:nvSpPr>
        <p:spPr bwMode="auto">
          <a:xfrm>
            <a:off x="1238250" y="2271713"/>
            <a:ext cx="4267200" cy="4267200"/>
          </a:xfrm>
          <a:prstGeom prst="ellipse">
            <a:avLst/>
          </a:prstGeom>
          <a:solidFill>
            <a:srgbClr val="99CCFF"/>
          </a:solidFill>
          <a:ln w="9360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9459" name="Oval 4"/>
          <p:cNvSpPr>
            <a:spLocks noChangeArrowheads="1"/>
          </p:cNvSpPr>
          <p:nvPr/>
        </p:nvSpPr>
        <p:spPr bwMode="auto">
          <a:xfrm>
            <a:off x="1987550" y="3046413"/>
            <a:ext cx="2743200" cy="2743200"/>
          </a:xfrm>
          <a:prstGeom prst="ellipse">
            <a:avLst/>
          </a:prstGeom>
          <a:solidFill>
            <a:srgbClr val="FF9999"/>
          </a:solidFill>
          <a:ln w="9360">
            <a:solidFill>
              <a:srgbClr val="FF99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9460" name="Oval 5"/>
          <p:cNvSpPr>
            <a:spLocks noChangeArrowheads="1"/>
          </p:cNvSpPr>
          <p:nvPr/>
        </p:nvSpPr>
        <p:spPr bwMode="auto">
          <a:xfrm>
            <a:off x="2533650" y="3567113"/>
            <a:ext cx="1676400" cy="1676400"/>
          </a:xfrm>
          <a:prstGeom prst="ellipse">
            <a:avLst/>
          </a:prstGeom>
          <a:solidFill>
            <a:srgbClr val="66FFCC"/>
          </a:solidFill>
          <a:ln w="9360">
            <a:solidFill>
              <a:srgbClr val="66FF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grpSp>
        <p:nvGrpSpPr>
          <p:cNvPr id="19461" name="Group 6"/>
          <p:cNvGrpSpPr>
            <a:grpSpLocks/>
          </p:cNvGrpSpPr>
          <p:nvPr/>
        </p:nvGrpSpPr>
        <p:grpSpPr bwMode="auto">
          <a:xfrm>
            <a:off x="2952750" y="4024313"/>
            <a:ext cx="895350" cy="762000"/>
            <a:chOff x="1421" y="2187"/>
            <a:chExt cx="480" cy="480"/>
          </a:xfrm>
        </p:grpSpPr>
        <p:sp>
          <p:nvSpPr>
            <p:cNvPr id="19474" name="Oval 7"/>
            <p:cNvSpPr>
              <a:spLocks noChangeArrowheads="1"/>
            </p:cNvSpPr>
            <p:nvPr/>
          </p:nvSpPr>
          <p:spPr bwMode="auto">
            <a:xfrm>
              <a:off x="1421" y="2187"/>
              <a:ext cx="480" cy="480"/>
            </a:xfrm>
            <a:prstGeom prst="ellipse">
              <a:avLst/>
            </a:prstGeom>
            <a:solidFill>
              <a:srgbClr val="FFFF99"/>
            </a:solidFill>
            <a:ln w="9360">
              <a:solidFill>
                <a:srgbClr val="FFFF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9475" name="AutoShape 8"/>
            <p:cNvSpPr>
              <a:spLocks noChangeArrowheads="1"/>
            </p:cNvSpPr>
            <p:nvPr/>
          </p:nvSpPr>
          <p:spPr bwMode="auto">
            <a:xfrm>
              <a:off x="1421" y="2258"/>
              <a:ext cx="480" cy="338"/>
            </a:xfrm>
            <a:prstGeom prst="roundRect">
              <a:avLst>
                <a:gd name="adj" fmla="val 292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 anchor="ctr" anchorCtr="1"/>
            <a:lstStyle/>
            <a:p>
              <a:pPr algn="ctr">
                <a:lnSpc>
                  <a:spcPct val="93000"/>
                </a:lnSpc>
                <a:buClr>
                  <a:srgbClr val="000000"/>
                </a:buClr>
                <a:buSzPct val="100000"/>
                <a:buFont typeface="Arial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b="1"/>
                <a:t>Core</a:t>
              </a:r>
            </a:p>
          </p:txBody>
        </p:sp>
      </p:grpSp>
      <p:sp>
        <p:nvSpPr>
          <p:cNvPr id="19462" name="Text Box 9"/>
          <p:cNvSpPr txBox="1">
            <a:spLocks noChangeArrowheads="1"/>
          </p:cNvSpPr>
          <p:nvPr/>
        </p:nvSpPr>
        <p:spPr bwMode="auto">
          <a:xfrm>
            <a:off x="2790825" y="4786313"/>
            <a:ext cx="12192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46800" rIns="18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ts val="875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GB" b="1">
                <a:cs typeface="Arial Unicode MS" charset="0"/>
              </a:rPr>
              <a:t>Pain</a:t>
            </a:r>
          </a:p>
        </p:txBody>
      </p:sp>
      <p:sp>
        <p:nvSpPr>
          <p:cNvPr id="19463" name="Text Box 10"/>
          <p:cNvSpPr txBox="1">
            <a:spLocks noChangeArrowheads="1"/>
          </p:cNvSpPr>
          <p:nvPr/>
        </p:nvSpPr>
        <p:spPr bwMode="auto">
          <a:xfrm>
            <a:off x="2790825" y="5319713"/>
            <a:ext cx="12192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46800" rIns="18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ts val="875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b="1">
                <a:cs typeface="Arial Unicode MS" charset="0"/>
              </a:rPr>
              <a:t>Defense</a:t>
            </a:r>
          </a:p>
        </p:txBody>
      </p:sp>
      <p:sp>
        <p:nvSpPr>
          <p:cNvPr id="19464" name="Text Box 11"/>
          <p:cNvSpPr txBox="1">
            <a:spLocks noChangeArrowheads="1"/>
          </p:cNvSpPr>
          <p:nvPr/>
        </p:nvSpPr>
        <p:spPr bwMode="auto">
          <a:xfrm>
            <a:off x="2724150" y="5949950"/>
            <a:ext cx="13525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46800" rIns="18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ts val="875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GB" b="1">
                <a:cs typeface="Arial Unicode MS" charset="0"/>
              </a:rPr>
              <a:t>Adaptation</a:t>
            </a:r>
          </a:p>
        </p:txBody>
      </p:sp>
      <p:sp>
        <p:nvSpPr>
          <p:cNvPr id="11" name="AutoShape 35"/>
          <p:cNvSpPr>
            <a:spLocks noChangeArrowheads="1"/>
          </p:cNvSpPr>
          <p:nvPr/>
        </p:nvSpPr>
        <p:spPr bwMode="auto">
          <a:xfrm>
            <a:off x="3933825" y="4052888"/>
            <a:ext cx="360363" cy="433387"/>
          </a:xfrm>
          <a:prstGeom prst="can">
            <a:avLst>
              <a:gd name="adj" fmla="val 60132"/>
            </a:avLst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9467" name="AutoShape 44"/>
          <p:cNvSpPr>
            <a:spLocks noChangeArrowheads="1"/>
          </p:cNvSpPr>
          <p:nvPr/>
        </p:nvSpPr>
        <p:spPr bwMode="auto">
          <a:xfrm>
            <a:off x="4859338" y="1125538"/>
            <a:ext cx="3213100" cy="1077912"/>
          </a:xfrm>
          <a:prstGeom prst="wedgeRoundRectCallout">
            <a:avLst>
              <a:gd name="adj1" fmla="val -58324"/>
              <a:gd name="adj2" fmla="val 127116"/>
              <a:gd name="adj3" fmla="val 16667"/>
            </a:avLst>
          </a:prstGeom>
          <a:solidFill>
            <a:srgbClr val="FFFFFF"/>
          </a:solidFill>
          <a:ln w="19050" cmpd="sng">
            <a:solidFill>
              <a:srgbClr val="3366FF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3366FF"/>
                </a:solidFill>
                <a:cs typeface="Arial Unicode MS" charset="0"/>
              </a:rPr>
              <a:t>I beg you, we are all adults and can handle this in a mature kind. </a:t>
            </a:r>
          </a:p>
        </p:txBody>
      </p:sp>
      <p:sp>
        <p:nvSpPr>
          <p:cNvPr id="19468" name="Rectangle 48"/>
          <p:cNvSpPr txBox="1">
            <a:spLocks noChangeArrowheads="1"/>
          </p:cNvSpPr>
          <p:nvPr/>
        </p:nvSpPr>
        <p:spPr bwMode="auto">
          <a:xfrm>
            <a:off x="0" y="476672"/>
            <a:ext cx="9144000" cy="527669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sz="2800" b="1" dirty="0"/>
              <a:t>Attitude, feelings, and typical sentences</a:t>
            </a:r>
          </a:p>
        </p:txBody>
      </p:sp>
      <p:sp>
        <p:nvSpPr>
          <p:cNvPr id="19" name="AutoShape 56"/>
          <p:cNvSpPr>
            <a:spLocks noChangeArrowheads="1"/>
          </p:cNvSpPr>
          <p:nvPr/>
        </p:nvSpPr>
        <p:spPr bwMode="auto">
          <a:xfrm>
            <a:off x="250825" y="1484313"/>
            <a:ext cx="3825875" cy="719137"/>
          </a:xfrm>
          <a:prstGeom prst="wedgeRectCallout">
            <a:avLst>
              <a:gd name="adj1" fmla="val 36131"/>
              <a:gd name="adj2" fmla="val 195575"/>
            </a:avLst>
          </a:prstGeom>
          <a:solidFill>
            <a:srgbClr val="FFFFFF"/>
          </a:solidFill>
          <a:ln w="19050" cmpd="sng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It's your </a:t>
            </a:r>
            <a:r>
              <a:rPr lang="de-DE" sz="2000" b="1" dirty="0" smtClean="0">
                <a:solidFill>
                  <a:srgbClr val="FF0000"/>
                </a:solidFill>
              </a:rPr>
              <a:t>fault</a:t>
            </a:r>
            <a:r>
              <a:rPr lang="de-DE" sz="2000" b="1" dirty="0">
                <a:solidFill>
                  <a:srgbClr val="FF0000"/>
                </a:solidFill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</a:rPr>
              <a:t>you ...!</a:t>
            </a:r>
          </a:p>
          <a:p>
            <a:pPr algn="ctr"/>
            <a:r>
              <a:rPr lang="de-DE" sz="2000" b="1" dirty="0" smtClean="0">
                <a:solidFill>
                  <a:srgbClr val="FF0000"/>
                </a:solidFill>
              </a:rPr>
              <a:t>(</a:t>
            </a:r>
            <a:r>
              <a:rPr lang="de-DE" sz="2000" b="1" dirty="0">
                <a:solidFill>
                  <a:srgbClr val="FF0000"/>
                </a:solidFill>
              </a:rPr>
              <a:t>I</a:t>
            </a:r>
            <a:r>
              <a:rPr lang="ja-JP" altLang="de-DE" sz="2000" b="1" dirty="0">
                <a:solidFill>
                  <a:srgbClr val="FF0000"/>
                </a:solidFill>
              </a:rPr>
              <a:t>‘</a:t>
            </a:r>
            <a:r>
              <a:rPr lang="de-DE" sz="2000" b="1" dirty="0">
                <a:solidFill>
                  <a:srgbClr val="FF0000"/>
                </a:solidFill>
              </a:rPr>
              <a:t>m </a:t>
            </a:r>
            <a:r>
              <a:rPr lang="en-US" sz="2000" b="1" dirty="0" smtClean="0">
                <a:solidFill>
                  <a:srgbClr val="FF0000"/>
                </a:solidFill>
              </a:rPr>
              <a:t>angry</a:t>
            </a:r>
            <a:r>
              <a:rPr lang="de-DE" sz="2000" b="1" dirty="0" smtClean="0">
                <a:solidFill>
                  <a:srgbClr val="FF0000"/>
                </a:solidFill>
              </a:rPr>
              <a:t> </a:t>
            </a:r>
            <a:r>
              <a:rPr lang="de-DE" sz="2000" b="1" dirty="0">
                <a:solidFill>
                  <a:srgbClr val="FF0000"/>
                </a:solidFill>
              </a:rPr>
              <a:t>and </a:t>
            </a:r>
            <a:r>
              <a:rPr lang="en-US" sz="2000" b="1" dirty="0" smtClean="0">
                <a:solidFill>
                  <a:srgbClr val="FF0000"/>
                </a:solidFill>
              </a:rPr>
              <a:t>despise you</a:t>
            </a:r>
            <a:r>
              <a:rPr lang="de-DE" sz="2000" b="1" dirty="0" smtClean="0">
                <a:solidFill>
                  <a:srgbClr val="FF0000"/>
                </a:solidFill>
              </a:rPr>
              <a:t>!)</a:t>
            </a:r>
            <a:endParaRPr lang="de-DE" sz="2000" b="1" dirty="0">
              <a:solidFill>
                <a:srgbClr val="FF0000"/>
              </a:solidFill>
            </a:endParaRPr>
          </a:p>
        </p:txBody>
      </p:sp>
      <p:grpSp>
        <p:nvGrpSpPr>
          <p:cNvPr id="20" name="Group 58"/>
          <p:cNvGrpSpPr>
            <a:grpSpLocks/>
          </p:cNvGrpSpPr>
          <p:nvPr/>
        </p:nvGrpSpPr>
        <p:grpSpPr bwMode="auto">
          <a:xfrm>
            <a:off x="4870282" y="4509120"/>
            <a:ext cx="4022198" cy="2093932"/>
            <a:chOff x="3515" y="2647"/>
            <a:chExt cx="2177" cy="1169"/>
          </a:xfrm>
          <a:solidFill>
            <a:schemeClr val="bg1"/>
          </a:solidFill>
        </p:grpSpPr>
        <p:sp>
          <p:nvSpPr>
            <p:cNvPr id="17423" name="Text Box 36"/>
            <p:cNvSpPr txBox="1">
              <a:spLocks noChangeArrowheads="1"/>
            </p:cNvSpPr>
            <p:nvPr/>
          </p:nvSpPr>
          <p:spPr bwMode="auto">
            <a:xfrm>
              <a:off x="4601" y="3418"/>
              <a:ext cx="1043" cy="36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kumimoji="1" lang="en-US" b="1" dirty="0" smtClean="0">
                  <a:solidFill>
                    <a:srgbClr val="008000"/>
                  </a:solidFill>
                  <a:latin typeface="+mn-lt"/>
                  <a:ea typeface="Arial Unicode MS" pitchFamily="34" charset="-128"/>
                  <a:cs typeface="Arial Unicode MS" pitchFamily="34" charset="-128"/>
                </a:rPr>
                <a:t>vulnerable emotions</a:t>
              </a:r>
              <a:endParaRPr kumimoji="1" lang="en-US" b="1" dirty="0">
                <a:solidFill>
                  <a:srgbClr val="008000"/>
                </a:solidFill>
                <a:latin typeface="+mn-lt"/>
                <a:ea typeface="Arial Unicode MS" pitchFamily="34" charset="-128"/>
                <a:cs typeface="Arial Unicode MS" pitchFamily="34" charset="-128"/>
              </a:endParaRPr>
            </a:p>
          </p:txBody>
        </p:sp>
        <p:pic>
          <p:nvPicPr>
            <p:cNvPr id="17425" name="Picture 57" descr="baby weint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5" y="2768"/>
              <a:ext cx="1014" cy="104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4" name="AutoShape 46"/>
            <p:cNvSpPr>
              <a:spLocks noChangeArrowheads="1"/>
            </p:cNvSpPr>
            <p:nvPr/>
          </p:nvSpPr>
          <p:spPr bwMode="auto">
            <a:xfrm>
              <a:off x="4539" y="2647"/>
              <a:ext cx="1153" cy="681"/>
            </a:xfrm>
            <a:prstGeom prst="cloudCallout">
              <a:avLst>
                <a:gd name="adj1" fmla="val -67639"/>
                <a:gd name="adj2" fmla="val 24462"/>
              </a:avLst>
            </a:prstGeom>
            <a:grpFill/>
            <a:ln w="19050" cmpd="sng">
              <a:solidFill>
                <a:srgbClr val="008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r>
                <a:rPr lang="en-US" b="1" dirty="0" smtClean="0">
                  <a:solidFill>
                    <a:srgbClr val="008000"/>
                  </a:solidFill>
                  <a:latin typeface="+mn-lt"/>
                  <a:ea typeface="+mn-ea"/>
                </a:rPr>
                <a:t>…left alone and hungry</a:t>
              </a:r>
              <a:endParaRPr lang="en-US" b="1" dirty="0">
                <a:solidFill>
                  <a:srgbClr val="008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pPr/>
              <a:t>12</a:t>
            </a:fld>
            <a:endParaRPr lang="de-DE" dirty="0"/>
          </a:p>
        </p:txBody>
      </p:sp>
      <p:grpSp>
        <p:nvGrpSpPr>
          <p:cNvPr id="4" name="Gruppierung 3"/>
          <p:cNvGrpSpPr/>
          <p:nvPr/>
        </p:nvGrpSpPr>
        <p:grpSpPr>
          <a:xfrm>
            <a:off x="4333848" y="2420888"/>
            <a:ext cx="4140547" cy="2251682"/>
            <a:chOff x="4333848" y="2420888"/>
            <a:chExt cx="4140547" cy="2251682"/>
          </a:xfrm>
        </p:grpSpPr>
        <p:sp>
          <p:nvSpPr>
            <p:cNvPr id="19472" name="AutoShape 34"/>
            <p:cNvSpPr>
              <a:spLocks noChangeArrowheads="1"/>
            </p:cNvSpPr>
            <p:nvPr/>
          </p:nvSpPr>
          <p:spPr bwMode="auto">
            <a:xfrm rot="6402528">
              <a:off x="4485721" y="3098159"/>
              <a:ext cx="1422538" cy="1726283"/>
            </a:xfrm>
            <a:prstGeom prst="lightningBolt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de-DE" dirty="0" smtClean="0"/>
                <a:t> </a:t>
              </a:r>
              <a:endParaRPr lang="de-DE" dirty="0"/>
            </a:p>
          </p:txBody>
        </p:sp>
        <p:pic>
          <p:nvPicPr>
            <p:cNvPr id="24" name="Bild 23" descr="Abgr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68144" y="2420888"/>
              <a:ext cx="2606251" cy="20162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12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467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897757" y="4655146"/>
            <a:ext cx="1219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rIns="18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400" b="1">
                <a:cs typeface="Arial Unicode MS" charset="0"/>
              </a:rPr>
              <a:t>Weh-Gefühle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897757" y="5188546"/>
            <a:ext cx="1219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rIns="18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400" b="1">
                <a:cs typeface="Arial Unicode MS" charset="0"/>
              </a:rPr>
              <a:t>Abwehr</a:t>
            </a:r>
          </a:p>
        </p:txBody>
      </p:sp>
      <p:sp>
        <p:nvSpPr>
          <p:cNvPr id="21508" name="Line 5"/>
          <p:cNvSpPr>
            <a:spLocks noChangeShapeType="1"/>
          </p:cNvSpPr>
          <p:nvPr/>
        </p:nvSpPr>
        <p:spPr bwMode="auto">
          <a:xfrm flipH="1">
            <a:off x="3018532" y="4115396"/>
            <a:ext cx="63500" cy="10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1509" name="Oval 7"/>
          <p:cNvSpPr>
            <a:spLocks noChangeArrowheads="1"/>
          </p:cNvSpPr>
          <p:nvPr/>
        </p:nvSpPr>
        <p:spPr bwMode="auto">
          <a:xfrm>
            <a:off x="251520" y="1719858"/>
            <a:ext cx="4267200" cy="4267200"/>
          </a:xfrm>
          <a:prstGeom prst="ellipse">
            <a:avLst/>
          </a:prstGeom>
          <a:solidFill>
            <a:srgbClr val="99CCFF"/>
          </a:solidFill>
          <a:ln w="9525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1510" name="Oval 8"/>
          <p:cNvSpPr>
            <a:spLocks noChangeArrowheads="1"/>
          </p:cNvSpPr>
          <p:nvPr/>
        </p:nvSpPr>
        <p:spPr bwMode="auto">
          <a:xfrm>
            <a:off x="1013520" y="2481858"/>
            <a:ext cx="2743200" cy="2743200"/>
          </a:xfrm>
          <a:prstGeom prst="ellipse">
            <a:avLst/>
          </a:prstGeom>
          <a:solidFill>
            <a:srgbClr val="FF9999"/>
          </a:solidFill>
          <a:ln w="9525">
            <a:solidFill>
              <a:srgbClr val="FF99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1511" name="Oval 9"/>
          <p:cNvSpPr>
            <a:spLocks noChangeArrowheads="1"/>
          </p:cNvSpPr>
          <p:nvPr/>
        </p:nvSpPr>
        <p:spPr bwMode="auto">
          <a:xfrm>
            <a:off x="1546920" y="3015258"/>
            <a:ext cx="1676400" cy="1676400"/>
          </a:xfrm>
          <a:prstGeom prst="ellipse">
            <a:avLst/>
          </a:prstGeom>
          <a:solidFill>
            <a:srgbClr val="66FFCC"/>
          </a:solidFill>
          <a:ln w="9525">
            <a:solidFill>
              <a:srgbClr val="66FFCC"/>
            </a:solidFill>
            <a:round/>
            <a:headEnd/>
            <a:tailEnd/>
          </a:ln>
        </p:spPr>
        <p:txBody>
          <a:bodyPr wrap="none" bIns="0" anchor="b" anchorCtr="1"/>
          <a:lstStyle/>
          <a:p>
            <a:pPr algn="ctr"/>
            <a:endParaRPr lang="de-DE" sz="1400" b="1"/>
          </a:p>
        </p:txBody>
      </p:sp>
      <p:sp>
        <p:nvSpPr>
          <p:cNvPr id="21512" name="Oval 10"/>
          <p:cNvSpPr>
            <a:spLocks noChangeArrowheads="1"/>
          </p:cNvSpPr>
          <p:nvPr/>
        </p:nvSpPr>
        <p:spPr bwMode="auto">
          <a:xfrm>
            <a:off x="2004120" y="3472458"/>
            <a:ext cx="762000" cy="762000"/>
          </a:xfrm>
          <a:prstGeom prst="ellipse">
            <a:avLst/>
          </a:prstGeom>
          <a:solidFill>
            <a:srgbClr val="FFFF99"/>
          </a:solidFill>
          <a:ln w="9525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400" b="1"/>
              <a:t>Core</a:t>
            </a:r>
          </a:p>
        </p:txBody>
      </p:sp>
      <p:sp>
        <p:nvSpPr>
          <p:cNvPr id="21513" name="Text Box 11"/>
          <p:cNvSpPr txBox="1">
            <a:spLocks noChangeArrowheads="1"/>
          </p:cNvSpPr>
          <p:nvPr/>
        </p:nvSpPr>
        <p:spPr bwMode="auto">
          <a:xfrm>
            <a:off x="1775520" y="5342533"/>
            <a:ext cx="1219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rIns="18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de-DE" sz="1400" b="1">
              <a:cs typeface="Arial Unicode MS" charset="0"/>
            </a:endParaRPr>
          </a:p>
        </p:txBody>
      </p:sp>
      <p:sp>
        <p:nvSpPr>
          <p:cNvPr id="21514" name="Text Box 36"/>
          <p:cNvSpPr txBox="1">
            <a:spLocks noChangeArrowheads="1"/>
          </p:cNvSpPr>
          <p:nvPr/>
        </p:nvSpPr>
        <p:spPr bwMode="auto">
          <a:xfrm>
            <a:off x="0" y="413770"/>
            <a:ext cx="9144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 dirty="0">
                <a:cs typeface="Arial Unicode MS" charset="0"/>
              </a:rPr>
              <a:t>Cracks in the p</a:t>
            </a:r>
            <a:r>
              <a:rPr lang="en-US" sz="2800" b="1" dirty="0" smtClean="0">
                <a:cs typeface="Arial Unicode MS" charset="0"/>
              </a:rPr>
              <a:t>rotective layers: painful feelings: Insults and traumas from the past</a:t>
            </a:r>
            <a:endParaRPr lang="en-US" sz="2800" b="1" dirty="0">
              <a:cs typeface="Arial Unicode MS" charset="0"/>
            </a:endParaRPr>
          </a:p>
        </p:txBody>
      </p:sp>
      <p:sp>
        <p:nvSpPr>
          <p:cNvPr id="21524" name="Text Box 4"/>
          <p:cNvSpPr txBox="1">
            <a:spLocks noChangeArrowheads="1"/>
          </p:cNvSpPr>
          <p:nvPr/>
        </p:nvSpPr>
        <p:spPr bwMode="auto">
          <a:xfrm>
            <a:off x="4629126" y="2996209"/>
            <a:ext cx="3995738" cy="3170099"/>
          </a:xfrm>
          <a:prstGeom prst="rect">
            <a:avLst/>
          </a:prstGeom>
          <a:solidFill>
            <a:srgbClr val="99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">
            <a:spAutoFit/>
          </a:bodyPr>
          <a:lstStyle>
            <a:lvl1pPr marL="288925" indent="-288925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charset="0"/>
              <a:buChar char="§"/>
            </a:pPr>
            <a:r>
              <a:rPr lang="en-US" sz="2000" b="1" dirty="0">
                <a:cs typeface="Arial Unicode MS" charset="0"/>
              </a:rPr>
              <a:t>Conflicts or individual </a:t>
            </a:r>
            <a:r>
              <a:rPr lang="en-US" sz="2000" b="1" dirty="0" smtClean="0">
                <a:cs typeface="Arial Unicode MS" charset="0"/>
              </a:rPr>
              <a:t>stressful situations </a:t>
            </a:r>
            <a:r>
              <a:rPr lang="en-US" sz="2000" b="1" dirty="0">
                <a:cs typeface="Arial Unicode MS" charset="0"/>
              </a:rPr>
              <a:t>activate those feelings from the past</a:t>
            </a:r>
          </a:p>
          <a:p>
            <a:pPr eaLnBrk="1" hangingPunct="1">
              <a:spcBef>
                <a:spcPct val="50000"/>
              </a:spcBef>
              <a:buFont typeface="Wingdings" charset="0"/>
              <a:buChar char="§"/>
            </a:pPr>
            <a:r>
              <a:rPr lang="en-US" sz="2000" b="1" dirty="0">
                <a:cs typeface="Arial Unicode MS" charset="0"/>
              </a:rPr>
              <a:t>The resulting cracks are either perceived consciously and are communicable or…</a:t>
            </a:r>
          </a:p>
          <a:p>
            <a:pPr eaLnBrk="1" hangingPunct="1">
              <a:spcBef>
                <a:spcPct val="50000"/>
              </a:spcBef>
              <a:buFont typeface="Wingdings" charset="0"/>
              <a:buChar char="§"/>
            </a:pPr>
            <a:r>
              <a:rPr lang="en-US" sz="2000" b="1" dirty="0">
                <a:cs typeface="Arial Unicode MS" charset="0"/>
              </a:rPr>
              <a:t>… they remain </a:t>
            </a:r>
            <a:r>
              <a:rPr lang="en-US" sz="2000" b="1" dirty="0" smtClean="0">
                <a:cs typeface="Arial Unicode MS" charset="0"/>
              </a:rPr>
              <a:t>unconscious </a:t>
            </a:r>
            <a:r>
              <a:rPr lang="en-US" sz="2000" b="1" dirty="0">
                <a:cs typeface="Arial Unicode MS" charset="0"/>
              </a:rPr>
              <a:t>to keep up the protection (therefore not perceived)</a:t>
            </a:r>
          </a:p>
        </p:txBody>
      </p:sp>
      <p:grpSp>
        <p:nvGrpSpPr>
          <p:cNvPr id="3" name="Gruppierung 2"/>
          <p:cNvGrpSpPr/>
          <p:nvPr/>
        </p:nvGrpSpPr>
        <p:grpSpPr>
          <a:xfrm>
            <a:off x="1011213" y="1740496"/>
            <a:ext cx="3363913" cy="4241800"/>
            <a:chOff x="1011213" y="1740496"/>
            <a:chExt cx="3363913" cy="4241800"/>
          </a:xfrm>
        </p:grpSpPr>
        <p:grpSp>
          <p:nvGrpSpPr>
            <p:cNvPr id="21525" name="Group 52"/>
            <p:cNvGrpSpPr>
              <a:grpSpLocks/>
            </p:cNvGrpSpPr>
            <p:nvPr/>
          </p:nvGrpSpPr>
          <p:grpSpPr bwMode="auto">
            <a:xfrm>
              <a:off x="1011213" y="2223096"/>
              <a:ext cx="598488" cy="790575"/>
              <a:chOff x="919" y="1492"/>
              <a:chExt cx="377" cy="498"/>
            </a:xfrm>
          </p:grpSpPr>
          <p:sp>
            <p:nvSpPr>
              <p:cNvPr id="21551" name="Line 12"/>
              <p:cNvSpPr>
                <a:spLocks noChangeShapeType="1"/>
              </p:cNvSpPr>
              <p:nvPr/>
            </p:nvSpPr>
            <p:spPr bwMode="auto">
              <a:xfrm>
                <a:off x="919" y="1492"/>
                <a:ext cx="137" cy="14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52" name="Line 13"/>
              <p:cNvSpPr>
                <a:spLocks noChangeShapeType="1"/>
              </p:cNvSpPr>
              <p:nvPr/>
            </p:nvSpPr>
            <p:spPr bwMode="auto">
              <a:xfrm>
                <a:off x="1056" y="1622"/>
                <a:ext cx="33" cy="17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53" name="Line 14"/>
              <p:cNvSpPr>
                <a:spLocks noChangeShapeType="1"/>
              </p:cNvSpPr>
              <p:nvPr/>
            </p:nvSpPr>
            <p:spPr bwMode="auto">
              <a:xfrm>
                <a:off x="1089" y="1797"/>
                <a:ext cx="1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54" name="Line 15"/>
              <p:cNvSpPr>
                <a:spLocks noChangeShapeType="1"/>
              </p:cNvSpPr>
              <p:nvPr/>
            </p:nvSpPr>
            <p:spPr bwMode="auto">
              <a:xfrm>
                <a:off x="1270" y="1822"/>
                <a:ext cx="26" cy="1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</p:grpSp>
        <p:grpSp>
          <p:nvGrpSpPr>
            <p:cNvPr id="21526" name="Group 49"/>
            <p:cNvGrpSpPr>
              <a:grpSpLocks/>
            </p:cNvGrpSpPr>
            <p:nvPr/>
          </p:nvGrpSpPr>
          <p:grpSpPr bwMode="auto">
            <a:xfrm>
              <a:off x="2478063" y="1740496"/>
              <a:ext cx="311150" cy="1635125"/>
              <a:chOff x="1843" y="1188"/>
              <a:chExt cx="196" cy="1030"/>
            </a:xfrm>
          </p:grpSpPr>
          <p:sp>
            <p:nvSpPr>
              <p:cNvPr id="21547" name="Line 16"/>
              <p:cNvSpPr>
                <a:spLocks noChangeShapeType="1"/>
              </p:cNvSpPr>
              <p:nvPr/>
            </p:nvSpPr>
            <p:spPr bwMode="auto">
              <a:xfrm flipH="1">
                <a:off x="1853" y="1188"/>
                <a:ext cx="186" cy="43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8" name="Line 17"/>
              <p:cNvSpPr>
                <a:spLocks noChangeShapeType="1"/>
              </p:cNvSpPr>
              <p:nvPr/>
            </p:nvSpPr>
            <p:spPr bwMode="auto">
              <a:xfrm>
                <a:off x="1843" y="1606"/>
                <a:ext cx="158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9" name="Line 18"/>
              <p:cNvSpPr>
                <a:spLocks noChangeShapeType="1"/>
              </p:cNvSpPr>
              <p:nvPr/>
            </p:nvSpPr>
            <p:spPr bwMode="auto">
              <a:xfrm flipH="1">
                <a:off x="1845" y="1844"/>
                <a:ext cx="158" cy="18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50" name="Line 19"/>
              <p:cNvSpPr>
                <a:spLocks noChangeShapeType="1"/>
              </p:cNvSpPr>
              <p:nvPr/>
            </p:nvSpPr>
            <p:spPr bwMode="auto">
              <a:xfrm>
                <a:off x="1845" y="2030"/>
                <a:ext cx="114" cy="1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</p:grpSp>
        <p:grpSp>
          <p:nvGrpSpPr>
            <p:cNvPr id="21527" name="Group 40"/>
            <p:cNvGrpSpPr>
              <a:grpSpLocks/>
            </p:cNvGrpSpPr>
            <p:nvPr/>
          </p:nvGrpSpPr>
          <p:grpSpPr bwMode="auto">
            <a:xfrm rot="19583708">
              <a:off x="2828901" y="2778721"/>
              <a:ext cx="1546225" cy="361950"/>
              <a:chOff x="2159" y="2186"/>
              <a:chExt cx="974" cy="228"/>
            </a:xfrm>
          </p:grpSpPr>
          <p:sp>
            <p:nvSpPr>
              <p:cNvPr id="21544" name="Line 20"/>
              <p:cNvSpPr>
                <a:spLocks noChangeShapeType="1"/>
              </p:cNvSpPr>
              <p:nvPr/>
            </p:nvSpPr>
            <p:spPr bwMode="auto">
              <a:xfrm flipH="1" flipV="1">
                <a:off x="2769" y="2196"/>
                <a:ext cx="364" cy="17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5" name="Line 21"/>
              <p:cNvSpPr>
                <a:spLocks noChangeShapeType="1"/>
              </p:cNvSpPr>
              <p:nvPr/>
            </p:nvSpPr>
            <p:spPr bwMode="auto">
              <a:xfrm flipH="1">
                <a:off x="2725" y="2184"/>
                <a:ext cx="50" cy="1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6" name="Line 22"/>
              <p:cNvSpPr>
                <a:spLocks noChangeShapeType="1"/>
              </p:cNvSpPr>
              <p:nvPr/>
            </p:nvSpPr>
            <p:spPr bwMode="auto">
              <a:xfrm flipH="1">
                <a:off x="2159" y="2371"/>
                <a:ext cx="566" cy="4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</p:grpSp>
        <p:grpSp>
          <p:nvGrpSpPr>
            <p:cNvPr id="21528" name="Group 50"/>
            <p:cNvGrpSpPr>
              <a:grpSpLocks/>
            </p:cNvGrpSpPr>
            <p:nvPr/>
          </p:nvGrpSpPr>
          <p:grpSpPr bwMode="auto">
            <a:xfrm>
              <a:off x="2935263" y="3920134"/>
              <a:ext cx="1066800" cy="1597025"/>
              <a:chOff x="2131" y="2561"/>
              <a:chExt cx="672" cy="1006"/>
            </a:xfrm>
          </p:grpSpPr>
          <p:sp>
            <p:nvSpPr>
              <p:cNvPr id="21538" name="Line 23"/>
              <p:cNvSpPr>
                <a:spLocks noChangeShapeType="1"/>
              </p:cNvSpPr>
              <p:nvPr/>
            </p:nvSpPr>
            <p:spPr bwMode="auto">
              <a:xfrm flipV="1">
                <a:off x="2609" y="3223"/>
                <a:ext cx="194" cy="34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39" name="Line 24"/>
              <p:cNvSpPr>
                <a:spLocks noChangeShapeType="1"/>
              </p:cNvSpPr>
              <p:nvPr/>
            </p:nvSpPr>
            <p:spPr bwMode="auto">
              <a:xfrm flipH="1" flipV="1">
                <a:off x="2673" y="2933"/>
                <a:ext cx="130" cy="3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0" name="Line 25"/>
              <p:cNvSpPr>
                <a:spLocks noChangeShapeType="1"/>
              </p:cNvSpPr>
              <p:nvPr/>
            </p:nvSpPr>
            <p:spPr bwMode="auto">
              <a:xfrm flipH="1">
                <a:off x="2485" y="2935"/>
                <a:ext cx="198" cy="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1" name="Line 26"/>
              <p:cNvSpPr>
                <a:spLocks noChangeShapeType="1"/>
              </p:cNvSpPr>
              <p:nvPr/>
            </p:nvSpPr>
            <p:spPr bwMode="auto">
              <a:xfrm flipH="1" flipV="1">
                <a:off x="2357" y="2675"/>
                <a:ext cx="126" cy="2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2" name="Line 27"/>
              <p:cNvSpPr>
                <a:spLocks noChangeShapeType="1"/>
              </p:cNvSpPr>
              <p:nvPr/>
            </p:nvSpPr>
            <p:spPr bwMode="auto">
              <a:xfrm flipH="1" flipV="1">
                <a:off x="2189" y="2659"/>
                <a:ext cx="166" cy="1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3" name="Line 28"/>
              <p:cNvSpPr>
                <a:spLocks noChangeShapeType="1"/>
              </p:cNvSpPr>
              <p:nvPr/>
            </p:nvSpPr>
            <p:spPr bwMode="auto">
              <a:xfrm flipH="1" flipV="1">
                <a:off x="2131" y="2561"/>
                <a:ext cx="52" cy="11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</p:grpSp>
        <p:grpSp>
          <p:nvGrpSpPr>
            <p:cNvPr id="21529" name="Group 51"/>
            <p:cNvGrpSpPr>
              <a:grpSpLocks/>
            </p:cNvGrpSpPr>
            <p:nvPr/>
          </p:nvGrpSpPr>
          <p:grpSpPr bwMode="auto">
            <a:xfrm>
              <a:off x="1444601" y="3694709"/>
              <a:ext cx="376238" cy="2100263"/>
              <a:chOff x="1192" y="2419"/>
              <a:chExt cx="237" cy="1323"/>
            </a:xfrm>
          </p:grpSpPr>
          <p:sp>
            <p:nvSpPr>
              <p:cNvPr id="21534" name="Line 31"/>
              <p:cNvSpPr>
                <a:spLocks noChangeShapeType="1"/>
              </p:cNvSpPr>
              <p:nvPr/>
            </p:nvSpPr>
            <p:spPr bwMode="auto">
              <a:xfrm flipH="1" flipV="1">
                <a:off x="1198" y="3334"/>
                <a:ext cx="90" cy="40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35" name="Line 32"/>
              <p:cNvSpPr>
                <a:spLocks noChangeShapeType="1"/>
              </p:cNvSpPr>
              <p:nvPr/>
            </p:nvSpPr>
            <p:spPr bwMode="auto">
              <a:xfrm flipV="1">
                <a:off x="1192" y="3049"/>
                <a:ext cx="237" cy="29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36" name="Line 33"/>
              <p:cNvSpPr>
                <a:spLocks noChangeShapeType="1"/>
              </p:cNvSpPr>
              <p:nvPr/>
            </p:nvSpPr>
            <p:spPr bwMode="auto">
              <a:xfrm flipH="1" flipV="1">
                <a:off x="1249" y="2680"/>
                <a:ext cx="180" cy="38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37" name="Line 34"/>
              <p:cNvSpPr>
                <a:spLocks noChangeShapeType="1"/>
              </p:cNvSpPr>
              <p:nvPr/>
            </p:nvSpPr>
            <p:spPr bwMode="auto">
              <a:xfrm flipV="1">
                <a:off x="1249" y="2419"/>
                <a:ext cx="75" cy="26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</p:grpSp>
        <p:grpSp>
          <p:nvGrpSpPr>
            <p:cNvPr id="21530" name="Group 41"/>
            <p:cNvGrpSpPr>
              <a:grpSpLocks/>
            </p:cNvGrpSpPr>
            <p:nvPr/>
          </p:nvGrpSpPr>
          <p:grpSpPr bwMode="auto">
            <a:xfrm rot="3553478">
              <a:off x="2163738" y="5028209"/>
              <a:ext cx="1546225" cy="361950"/>
              <a:chOff x="2159" y="2186"/>
              <a:chExt cx="974" cy="228"/>
            </a:xfrm>
          </p:grpSpPr>
          <p:sp>
            <p:nvSpPr>
              <p:cNvPr id="21531" name="Line 42"/>
              <p:cNvSpPr>
                <a:spLocks noChangeShapeType="1"/>
              </p:cNvSpPr>
              <p:nvPr/>
            </p:nvSpPr>
            <p:spPr bwMode="auto">
              <a:xfrm flipH="1" flipV="1">
                <a:off x="2764" y="2196"/>
                <a:ext cx="364" cy="17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32" name="Line 43"/>
              <p:cNvSpPr>
                <a:spLocks noChangeShapeType="1"/>
              </p:cNvSpPr>
              <p:nvPr/>
            </p:nvSpPr>
            <p:spPr bwMode="auto">
              <a:xfrm flipH="1">
                <a:off x="2725" y="2186"/>
                <a:ext cx="50" cy="1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33" name="Line 44"/>
              <p:cNvSpPr>
                <a:spLocks noChangeShapeType="1"/>
              </p:cNvSpPr>
              <p:nvPr/>
            </p:nvSpPr>
            <p:spPr bwMode="auto">
              <a:xfrm flipH="1">
                <a:off x="2158" y="2372"/>
                <a:ext cx="566" cy="4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</p:grpSp>
      </p:grpSp>
      <p:grpSp>
        <p:nvGrpSpPr>
          <p:cNvPr id="21516" name="Group 60"/>
          <p:cNvGrpSpPr>
            <a:grpSpLocks/>
          </p:cNvGrpSpPr>
          <p:nvPr/>
        </p:nvGrpSpPr>
        <p:grpSpPr bwMode="auto">
          <a:xfrm>
            <a:off x="1586607" y="1986558"/>
            <a:ext cx="7021513" cy="2449513"/>
            <a:chOff x="1292" y="1433"/>
            <a:chExt cx="4423" cy="1543"/>
          </a:xfrm>
        </p:grpSpPr>
        <p:sp>
          <p:nvSpPr>
            <p:cNvPr id="21518" name="AutoShape 53"/>
            <p:cNvSpPr>
              <a:spLocks noChangeArrowheads="1"/>
            </p:cNvSpPr>
            <p:nvPr/>
          </p:nvSpPr>
          <p:spPr bwMode="auto">
            <a:xfrm>
              <a:off x="1928" y="2160"/>
              <a:ext cx="136" cy="136"/>
            </a:xfrm>
            <a:prstGeom prst="can">
              <a:avLst>
                <a:gd name="adj" fmla="val 3897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 sz="2000"/>
            </a:p>
          </p:txBody>
        </p:sp>
        <p:sp>
          <p:nvSpPr>
            <p:cNvPr id="21519" name="AutoShape 54"/>
            <p:cNvSpPr>
              <a:spLocks noChangeArrowheads="1"/>
            </p:cNvSpPr>
            <p:nvPr/>
          </p:nvSpPr>
          <p:spPr bwMode="auto">
            <a:xfrm>
              <a:off x="2064" y="2296"/>
              <a:ext cx="136" cy="136"/>
            </a:xfrm>
            <a:prstGeom prst="can">
              <a:avLst>
                <a:gd name="adj" fmla="val 3897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 sz="2000"/>
            </a:p>
          </p:txBody>
        </p:sp>
        <p:sp>
          <p:nvSpPr>
            <p:cNvPr id="21520" name="AutoShape 55"/>
            <p:cNvSpPr>
              <a:spLocks noChangeArrowheads="1"/>
            </p:cNvSpPr>
            <p:nvPr/>
          </p:nvSpPr>
          <p:spPr bwMode="auto">
            <a:xfrm>
              <a:off x="2064" y="2523"/>
              <a:ext cx="136" cy="136"/>
            </a:xfrm>
            <a:prstGeom prst="can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 sz="2000"/>
            </a:p>
          </p:txBody>
        </p:sp>
        <p:sp>
          <p:nvSpPr>
            <p:cNvPr id="21521" name="AutoShape 56"/>
            <p:cNvSpPr>
              <a:spLocks noChangeArrowheads="1"/>
            </p:cNvSpPr>
            <p:nvPr/>
          </p:nvSpPr>
          <p:spPr bwMode="auto">
            <a:xfrm>
              <a:off x="1701" y="2840"/>
              <a:ext cx="136" cy="136"/>
            </a:xfrm>
            <a:prstGeom prst="can">
              <a:avLst>
                <a:gd name="adj" fmla="val 3897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 sz="2000"/>
            </a:p>
          </p:txBody>
        </p:sp>
        <p:sp>
          <p:nvSpPr>
            <p:cNvPr id="21522" name="AutoShape 57"/>
            <p:cNvSpPr>
              <a:spLocks noChangeArrowheads="1"/>
            </p:cNvSpPr>
            <p:nvPr/>
          </p:nvSpPr>
          <p:spPr bwMode="auto">
            <a:xfrm>
              <a:off x="1292" y="2387"/>
              <a:ext cx="136" cy="136"/>
            </a:xfrm>
            <a:prstGeom prst="can">
              <a:avLst>
                <a:gd name="adj" fmla="val 3897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 sz="2000"/>
            </a:p>
          </p:txBody>
        </p:sp>
        <p:sp>
          <p:nvSpPr>
            <p:cNvPr id="21523" name="Text Box 59"/>
            <p:cNvSpPr txBox="1">
              <a:spLocks noChangeArrowheads="1"/>
            </p:cNvSpPr>
            <p:nvPr/>
          </p:nvSpPr>
          <p:spPr bwMode="auto">
            <a:xfrm>
              <a:off x="3198" y="1433"/>
              <a:ext cx="2517" cy="640"/>
            </a:xfrm>
            <a:prstGeom prst="rect">
              <a:avLst/>
            </a:prstGeom>
            <a:solidFill>
              <a:srgbClr val="99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73038" indent="-17303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charset="0"/>
                <a:buChar char="§"/>
              </a:pPr>
              <a:r>
                <a:rPr lang="en-US" sz="2000" b="1" dirty="0">
                  <a:cs typeface="Arial Unicode MS" charset="0"/>
                </a:rPr>
                <a:t>Everybody has a handful  of individual painful feelings </a:t>
              </a:r>
              <a:r>
                <a:rPr lang="en-US" sz="2000" b="1" i="1" dirty="0" smtClean="0">
                  <a:cs typeface="Arial Unicode MS" charset="0"/>
                </a:rPr>
                <a:t>(“</a:t>
              </a:r>
              <a:r>
                <a:rPr lang="en-US" sz="2000" b="1" i="1" dirty="0">
                  <a:cs typeface="Arial Unicode MS" charset="0"/>
                </a:rPr>
                <a:t>mental </a:t>
              </a:r>
              <a:r>
                <a:rPr lang="en-US" sz="2000" b="1" i="1" dirty="0" smtClean="0">
                  <a:cs typeface="Arial Unicode MS" charset="0"/>
                </a:rPr>
                <a:t>landmines”)</a:t>
              </a:r>
              <a:endParaRPr lang="de-DE" sz="2000" i="1" dirty="0">
                <a:cs typeface="Arial Unicode MS" charset="0"/>
              </a:endParaRPr>
            </a:p>
          </p:txBody>
        </p:sp>
      </p:grp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pPr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8963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0" y="3271037"/>
            <a:ext cx="9147175" cy="538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dirty="0" smtClean="0">
                <a:cs typeface="Arial Unicode MS" charset="0"/>
              </a:rPr>
              <a:t>Doubling</a:t>
            </a:r>
            <a:endParaRPr lang="de-DE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pPr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729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9"/>
          <p:cNvSpPr>
            <a:spLocks noChangeArrowheads="1"/>
          </p:cNvSpPr>
          <p:nvPr/>
        </p:nvSpPr>
        <p:spPr bwMode="auto">
          <a:xfrm>
            <a:off x="5561351" y="394064"/>
            <a:ext cx="3582649" cy="1953147"/>
          </a:xfrm>
          <a:prstGeom prst="wedgeEllipseCallout">
            <a:avLst>
              <a:gd name="adj1" fmla="val -61975"/>
              <a:gd name="adj2" fmla="val 3009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defRPr/>
            </a:pPr>
            <a:r>
              <a:rPr lang="en-US" sz="2000" dirty="0" smtClean="0">
                <a:cs typeface="Arial" charset="0"/>
              </a:rPr>
              <a:t>Please, may I come to your side to say something for you?  Then, after that, you tell me if I´m right.</a:t>
            </a:r>
            <a:endParaRPr lang="en-US" sz="2000" dirty="0">
              <a:cs typeface="Arial" charset="0"/>
            </a:endParaRPr>
          </a:p>
        </p:txBody>
      </p:sp>
      <p:sp>
        <p:nvSpPr>
          <p:cNvPr id="31" name="Text Box 38"/>
          <p:cNvSpPr txBox="1">
            <a:spLocks noChangeArrowheads="1"/>
          </p:cNvSpPr>
          <p:nvPr/>
        </p:nvSpPr>
        <p:spPr bwMode="auto">
          <a:xfrm>
            <a:off x="2484438" y="1865323"/>
            <a:ext cx="5845175" cy="3939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82563" indent="-182563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990033"/>
              </a:buClr>
              <a:buFont typeface="Wingdings" pitchFamily="2" charset="2"/>
              <a:buChar char="§"/>
              <a:defRPr/>
            </a:pPr>
            <a:r>
              <a:rPr lang="en-US" sz="2000" dirty="0" smtClean="0">
                <a:latin typeface="+mn-lt"/>
                <a:cs typeface="Arial" charset="0"/>
              </a:rPr>
              <a:t>Ask A for permission</a:t>
            </a:r>
          </a:p>
          <a:p>
            <a:pPr eaLnBrk="1" hangingPunct="1">
              <a:spcBef>
                <a:spcPct val="50000"/>
              </a:spcBef>
              <a:buClr>
                <a:srgbClr val="990033"/>
              </a:buClr>
              <a:buFont typeface="Wingdings" pitchFamily="2" charset="2"/>
              <a:buChar char="§"/>
              <a:defRPr/>
            </a:pPr>
            <a:r>
              <a:rPr lang="en-US" sz="2000" dirty="0" smtClean="0">
                <a:latin typeface="+mn-lt"/>
                <a:cs typeface="Arial" charset="0"/>
              </a:rPr>
              <a:t>Get </a:t>
            </a:r>
            <a:r>
              <a:rPr lang="en-US" sz="2000" dirty="0">
                <a:latin typeface="+mn-lt"/>
                <a:cs typeface="Arial" charset="0"/>
              </a:rPr>
              <a:t>up, get next to A and speak in the first person form for him while looking </a:t>
            </a:r>
            <a:r>
              <a:rPr lang="en-US" sz="2000" dirty="0" smtClean="0">
                <a:latin typeface="+mn-lt"/>
                <a:cs typeface="Arial" charset="0"/>
              </a:rPr>
              <a:t>toward B</a:t>
            </a:r>
          </a:p>
          <a:p>
            <a:pPr eaLnBrk="1" hangingPunct="1">
              <a:spcBef>
                <a:spcPct val="50000"/>
              </a:spcBef>
              <a:buClr>
                <a:srgbClr val="990033"/>
              </a:buClr>
              <a:buFont typeface="Wingdings" pitchFamily="2" charset="2"/>
              <a:buChar char="§"/>
              <a:defRPr/>
            </a:pPr>
            <a:r>
              <a:rPr lang="en-US" sz="2000" dirty="0">
                <a:latin typeface="+mn-lt"/>
                <a:cs typeface="Arial" charset="0"/>
              </a:rPr>
              <a:t>Require </a:t>
            </a:r>
            <a:r>
              <a:rPr lang="en-US" sz="2000" dirty="0" smtClean="0">
                <a:latin typeface="+mn-lt"/>
                <a:cs typeface="Arial" charset="0"/>
              </a:rPr>
              <a:t>confirmation (“May I ask you to confirm…”Am I right?”…)</a:t>
            </a:r>
          </a:p>
          <a:p>
            <a:pPr eaLnBrk="1" hangingPunct="1">
              <a:spcBef>
                <a:spcPct val="50000"/>
              </a:spcBef>
              <a:buClr>
                <a:srgbClr val="990033"/>
              </a:buClr>
              <a:buFont typeface="Wingdings" pitchFamily="2" charset="2"/>
              <a:buChar char="§"/>
              <a:defRPr/>
            </a:pPr>
            <a:r>
              <a:rPr lang="en-US" sz="2000" dirty="0" smtClean="0">
                <a:latin typeface="+mn-lt"/>
                <a:cs typeface="Arial" charset="0"/>
              </a:rPr>
              <a:t>If necessary: “Magic sentence </a:t>
            </a:r>
            <a:r>
              <a:rPr lang="en-US" sz="2000" dirty="0">
                <a:latin typeface="+mn-lt"/>
                <a:cs typeface="Arial" charset="0"/>
              </a:rPr>
              <a:t>"</a:t>
            </a:r>
            <a:r>
              <a:rPr lang="en-US" sz="2000" dirty="0" smtClean="0">
                <a:latin typeface="+mn-lt"/>
                <a:cs typeface="Arial" charset="0"/>
              </a:rPr>
              <a:t>But? ...But rather…? Say </a:t>
            </a:r>
            <a:r>
              <a:rPr lang="en-US" sz="2000" dirty="0">
                <a:latin typeface="+mn-lt"/>
                <a:cs typeface="Arial" charset="0"/>
              </a:rPr>
              <a:t>it in your own </a:t>
            </a:r>
            <a:r>
              <a:rPr lang="en-US" sz="2000" dirty="0" smtClean="0">
                <a:latin typeface="+mn-lt"/>
                <a:cs typeface="Arial" charset="0"/>
              </a:rPr>
              <a:t>words…“</a:t>
            </a:r>
          </a:p>
          <a:p>
            <a:pPr eaLnBrk="1" hangingPunct="1">
              <a:spcBef>
                <a:spcPct val="50000"/>
              </a:spcBef>
              <a:buClr>
                <a:srgbClr val="990033"/>
              </a:buClr>
              <a:buFont typeface="Wingdings" pitchFamily="2" charset="2"/>
              <a:buChar char="§"/>
              <a:defRPr/>
            </a:pPr>
            <a:r>
              <a:rPr lang="en-US" sz="2000" dirty="0">
                <a:latin typeface="+mn-lt"/>
                <a:cs typeface="Arial" charset="0"/>
              </a:rPr>
              <a:t>Go back to </a:t>
            </a:r>
            <a:r>
              <a:rPr lang="en-US" sz="2000" dirty="0" smtClean="0">
                <a:latin typeface="+mn-lt"/>
                <a:cs typeface="Arial" charset="0"/>
              </a:rPr>
              <a:t>your place and from </a:t>
            </a:r>
            <a:r>
              <a:rPr lang="en-US" sz="2000" dirty="0">
                <a:latin typeface="+mn-lt"/>
                <a:cs typeface="Arial" charset="0"/>
              </a:rPr>
              <a:t>there</a:t>
            </a:r>
            <a:r>
              <a:rPr lang="en-US" sz="2000" dirty="0" smtClean="0">
                <a:latin typeface="+mn-lt"/>
                <a:cs typeface="Arial" charset="0"/>
              </a:rPr>
              <a:t>: ask B for reaction</a:t>
            </a:r>
          </a:p>
          <a:p>
            <a:pPr eaLnBrk="1" hangingPunct="1">
              <a:spcBef>
                <a:spcPct val="50000"/>
              </a:spcBef>
              <a:buClr>
                <a:srgbClr val="990033"/>
              </a:buClr>
              <a:buFont typeface="Wingdings" pitchFamily="2" charset="2"/>
              <a:buChar char="§"/>
              <a:defRPr/>
            </a:pPr>
            <a:r>
              <a:rPr lang="en-US" sz="2000" dirty="0" smtClean="0">
                <a:latin typeface="+mn-lt"/>
                <a:cs typeface="Arial" charset="0"/>
              </a:rPr>
              <a:t>If  necessary: also double the reaction of </a:t>
            </a:r>
            <a:r>
              <a:rPr lang="de-DE" sz="2000" dirty="0" smtClean="0">
                <a:latin typeface="+mn-lt"/>
                <a:cs typeface="Arial" charset="0"/>
              </a:rPr>
              <a:t>B</a:t>
            </a:r>
          </a:p>
        </p:txBody>
      </p:sp>
      <p:sp>
        <p:nvSpPr>
          <p:cNvPr id="32" name="Text Box 41"/>
          <p:cNvSpPr txBox="1">
            <a:spLocks noChangeArrowheads="1"/>
          </p:cNvSpPr>
          <p:nvPr/>
        </p:nvSpPr>
        <p:spPr bwMode="auto">
          <a:xfrm>
            <a:off x="166053" y="5822928"/>
            <a:ext cx="8470900" cy="830262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  <a:effectLst/>
          <a:extLst/>
        </p:spPr>
        <p:txBody>
          <a:bodyPr>
            <a:spAutoFit/>
          </a:bodyPr>
          <a:lstStyle>
            <a:lvl1pPr marL="182563" indent="-182563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en-US" b="1" dirty="0" smtClean="0">
                <a:latin typeface="+mn-lt"/>
                <a:cs typeface="Arial" charset="0"/>
              </a:rPr>
              <a:t>Double evenly distributed to both parties</a:t>
            </a:r>
            <a:endParaRPr lang="de-DE" b="1" dirty="0" smtClean="0">
              <a:latin typeface="+mn-lt"/>
              <a:cs typeface="Arial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Ø"/>
              <a:defRPr/>
            </a:pPr>
            <a:r>
              <a:rPr lang="en-US" b="1" dirty="0" smtClean="0">
                <a:latin typeface="+mn-lt"/>
                <a:cs typeface="Arial" charset="0"/>
              </a:rPr>
              <a:t>“Bit by bit” instead of all at once</a:t>
            </a:r>
            <a:endParaRPr lang="en-US" b="1" dirty="0">
              <a:latin typeface="+mn-lt"/>
              <a:cs typeface="Arial" charset="0"/>
            </a:endParaRP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-52387" y="394064"/>
            <a:ext cx="8382000" cy="5588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The method of Doubling - procedure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pPr/>
              <a:t>15</a:t>
            </a:fld>
            <a:endParaRPr lang="de-DE" dirty="0"/>
          </a:p>
        </p:txBody>
      </p:sp>
      <p:grpSp>
        <p:nvGrpSpPr>
          <p:cNvPr id="76" name="Gruppierung 75"/>
          <p:cNvGrpSpPr/>
          <p:nvPr/>
        </p:nvGrpSpPr>
        <p:grpSpPr>
          <a:xfrm>
            <a:off x="77788" y="1924598"/>
            <a:ext cx="2280676" cy="2889888"/>
            <a:chOff x="-2440282" y="2702198"/>
            <a:chExt cx="2280676" cy="2889888"/>
          </a:xfrm>
        </p:grpSpPr>
        <p:pic>
          <p:nvPicPr>
            <p:cNvPr id="42" name="Bild 41" descr="2013_12_04_angry person_2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92" b="98595" l="0" r="99478">
                          <a14:foregroundMark x1="70665" y1="88335" x2="70665" y2="88335"/>
                          <a14:foregroundMark x1="67014" y1="88897" x2="67014" y2="88897"/>
                          <a14:foregroundMark x1="67405" y1="87140" x2="67405" y2="87140"/>
                          <a14:foregroundMark x1="71186" y1="86437" x2="71186" y2="86437"/>
                          <a14:backgroundMark x1="89179" y1="19044" x2="89179" y2="1904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440282" y="2702198"/>
              <a:ext cx="760117" cy="1409868"/>
            </a:xfrm>
            <a:prstGeom prst="rect">
              <a:avLst/>
            </a:prstGeom>
          </p:spPr>
        </p:pic>
        <p:pic>
          <p:nvPicPr>
            <p:cNvPr id="43" name="Bild 42" descr="2013_12_04_angry person_1.png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640082" y="2702198"/>
              <a:ext cx="480476" cy="1404247"/>
            </a:xfrm>
            <a:prstGeom prst="rect">
              <a:avLst/>
            </a:prstGeom>
          </p:spPr>
        </p:pic>
        <p:pic>
          <p:nvPicPr>
            <p:cNvPr id="45" name="Bild 44" descr="2014_02_25_idea.jpg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435592" y="4187839"/>
              <a:ext cx="474496" cy="1404247"/>
            </a:xfrm>
            <a:prstGeom prst="rect">
              <a:avLst/>
            </a:prstGeom>
          </p:spPr>
        </p:pic>
        <p:cxnSp>
          <p:nvCxnSpPr>
            <p:cNvPr id="47" name="Gerade Verbindung 46"/>
            <p:cNvCxnSpPr/>
            <p:nvPr/>
          </p:nvCxnSpPr>
          <p:spPr>
            <a:xfrm>
              <a:off x="-1559075" y="3134246"/>
              <a:ext cx="91748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Gerade Verbindung 47"/>
            <p:cNvCxnSpPr/>
            <p:nvPr/>
          </p:nvCxnSpPr>
          <p:spPr>
            <a:xfrm>
              <a:off x="-1559075" y="3279761"/>
              <a:ext cx="91748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75" name="Gruppierung 74"/>
            <p:cNvGrpSpPr/>
            <p:nvPr/>
          </p:nvGrpSpPr>
          <p:grpSpPr>
            <a:xfrm>
              <a:off x="-1853951" y="3557919"/>
              <a:ext cx="1300865" cy="629920"/>
              <a:chOff x="-1892051" y="3557919"/>
              <a:chExt cx="1300865" cy="629920"/>
            </a:xfrm>
          </p:grpSpPr>
          <p:grpSp>
            <p:nvGrpSpPr>
              <p:cNvPr id="54" name="Gruppierung 53"/>
              <p:cNvGrpSpPr/>
              <p:nvPr/>
            </p:nvGrpSpPr>
            <p:grpSpPr>
              <a:xfrm>
                <a:off x="-1892051" y="3557919"/>
                <a:ext cx="1043690" cy="629920"/>
                <a:chOff x="-2685429" y="3596794"/>
                <a:chExt cx="1043690" cy="629920"/>
              </a:xfrm>
            </p:grpSpPr>
            <p:cxnSp>
              <p:nvCxnSpPr>
                <p:cNvPr id="36" name="Gerade Verbindung 35"/>
                <p:cNvCxnSpPr/>
                <p:nvPr/>
              </p:nvCxnSpPr>
              <p:spPr>
                <a:xfrm flipH="1" flipV="1">
                  <a:off x="-2685429" y="3596794"/>
                  <a:ext cx="521845" cy="629920"/>
                </a:xfrm>
                <a:prstGeom prst="line">
                  <a:avLst/>
                </a:prstGeom>
                <a:ln>
                  <a:headEnd type="none"/>
                  <a:tailEnd type="triangle"/>
                </a:ln>
                <a:effec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Gerade Verbindung 36"/>
                <p:cNvCxnSpPr/>
                <p:nvPr/>
              </p:nvCxnSpPr>
              <p:spPr>
                <a:xfrm flipH="1">
                  <a:off x="-2163584" y="3596794"/>
                  <a:ext cx="521845" cy="629920"/>
                </a:xfrm>
                <a:prstGeom prst="line">
                  <a:avLst/>
                </a:prstGeom>
                <a:effec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" name="Gruppierung 71"/>
              <p:cNvGrpSpPr/>
              <p:nvPr/>
            </p:nvGrpSpPr>
            <p:grpSpPr>
              <a:xfrm>
                <a:off x="-1634876" y="3557919"/>
                <a:ext cx="1043690" cy="629920"/>
                <a:chOff x="-2685429" y="3596794"/>
                <a:chExt cx="1043690" cy="629920"/>
              </a:xfrm>
            </p:grpSpPr>
            <p:cxnSp>
              <p:nvCxnSpPr>
                <p:cNvPr id="73" name="Gerade Verbindung 72"/>
                <p:cNvCxnSpPr/>
                <p:nvPr/>
              </p:nvCxnSpPr>
              <p:spPr>
                <a:xfrm flipH="1" flipV="1">
                  <a:off x="-2685429" y="3596794"/>
                  <a:ext cx="521845" cy="629920"/>
                </a:xfrm>
                <a:prstGeom prst="line">
                  <a:avLst/>
                </a:prstGeom>
                <a:effec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Gerade Verbindung 73"/>
                <p:cNvCxnSpPr/>
                <p:nvPr/>
              </p:nvCxnSpPr>
              <p:spPr>
                <a:xfrm flipH="1">
                  <a:off x="-2163584" y="3596794"/>
                  <a:ext cx="521845" cy="629920"/>
                </a:xfrm>
                <a:prstGeom prst="line">
                  <a:avLst/>
                </a:prstGeom>
                <a:ln>
                  <a:headEnd type="triangle"/>
                  <a:tailEnd type="none"/>
                </a:ln>
                <a:effec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265713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1" grpId="0" build="p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feld 1"/>
          <p:cNvSpPr txBox="1">
            <a:spLocks noChangeArrowheads="1"/>
          </p:cNvSpPr>
          <p:nvPr/>
        </p:nvSpPr>
        <p:spPr bwMode="auto">
          <a:xfrm>
            <a:off x="0" y="5622925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de-DE" sz="2400" dirty="0"/>
              <a:t>Doubling is particularly suitable for </a:t>
            </a:r>
            <a:r>
              <a:rPr lang="en-US" altLang="de-DE" sz="2400" dirty="0" smtClean="0"/>
              <a:t>2-person conflicts</a:t>
            </a:r>
            <a:r>
              <a:rPr lang="en-US" altLang="de-DE" sz="2400" dirty="0"/>
              <a:t>, but is also applied in the context of multi-party-mediation with groups.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436606"/>
            <a:ext cx="9144000" cy="55131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 eaLnBrk="1" hangingPunct="1">
              <a:defRPr/>
            </a:pPr>
            <a:r>
              <a:rPr lang="en-US" sz="2800" b="1" kern="0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The method of Doubling – </a:t>
            </a:r>
            <a:r>
              <a:rPr lang="en-US" sz="2800" b="1" kern="0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i</a:t>
            </a:r>
            <a:r>
              <a:rPr lang="en-US" sz="2800" b="1" kern="0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ndications</a:t>
            </a:r>
          </a:p>
        </p:txBody>
      </p:sp>
      <p:sp>
        <p:nvSpPr>
          <p:cNvPr id="5" name="Text Box 38"/>
          <p:cNvSpPr txBox="1">
            <a:spLocks noChangeArrowheads="1"/>
          </p:cNvSpPr>
          <p:nvPr/>
        </p:nvSpPr>
        <p:spPr bwMode="auto">
          <a:xfrm>
            <a:off x="0" y="1290638"/>
            <a:ext cx="9144000" cy="3822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82563" indent="-182563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9pPr>
          </a:lstStyle>
          <a:p>
            <a:pPr marL="0" indent="0"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defRPr/>
            </a:pPr>
            <a:r>
              <a:rPr lang="en-US" b="1" dirty="0" smtClean="0">
                <a:latin typeface="Arial" pitchFamily="34" charset="0"/>
                <a:cs typeface="Arial" charset="0"/>
              </a:rPr>
              <a:t>1. Unclear or confused statements </a:t>
            </a:r>
          </a:p>
          <a:p>
            <a:pPr marL="0" indent="0"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defRPr/>
            </a:pPr>
            <a:r>
              <a:rPr lang="en-US" dirty="0" smtClean="0">
                <a:latin typeface="Arial" pitchFamily="34" charset="0"/>
                <a:cs typeface="Arial" charset="0"/>
              </a:rPr>
              <a:t>One of the conflict-parties is communicating indirect or incomprehensible about an important aspect of his inner experience (values, accusations, wishes, needs, emotions…)</a:t>
            </a:r>
          </a:p>
          <a:p>
            <a:pPr marL="0" indent="0"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defRPr/>
            </a:pPr>
            <a:endParaRPr lang="en-US" b="1" dirty="0" smtClean="0">
              <a:solidFill>
                <a:srgbClr val="990033"/>
              </a:solidFill>
              <a:latin typeface="Arial" pitchFamily="34" charset="0"/>
              <a:cs typeface="Arial" charset="0"/>
            </a:endParaRPr>
          </a:p>
          <a:p>
            <a:pPr marL="0" indent="0"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defRPr/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cs typeface="Arial" charset="0"/>
              </a:rPr>
              <a:t>2. Hearing „between the lines“ </a:t>
            </a:r>
          </a:p>
          <a:p>
            <a:pPr marL="0" lvl="1" indent="0"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defRPr/>
            </a:pPr>
            <a:r>
              <a:rPr lang="en-US" dirty="0" smtClean="0">
                <a:latin typeface="Arial" pitchFamily="34" charset="0"/>
                <a:cs typeface="Arial" charset="0"/>
              </a:rPr>
              <a:t>The mediator has an assumption of important inner experiences of the conflict-party and the idea, that the expression could support mutual understanding and change of perspective</a:t>
            </a:r>
            <a:endParaRPr lang="en-US" dirty="0">
              <a:latin typeface="Arial" pitchFamily="34" charset="0"/>
              <a:cs typeface="Arial" charset="0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pPr/>
              <a:t>16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5839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5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29714"/>
            <a:ext cx="9144000" cy="1019402"/>
          </a:xfr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en-US" dirty="0" smtClean="0">
                <a:solidFill>
                  <a:schemeClr val="tx1"/>
                </a:solidFill>
              </a:rPr>
              <a:t>The Method of doubling - interventions: </a:t>
            </a:r>
            <a:r>
              <a:rPr lang="en-US" dirty="0" smtClean="0"/>
              <a:t>b</a:t>
            </a:r>
            <a:r>
              <a:rPr lang="en-US" dirty="0" smtClean="0">
                <a:solidFill>
                  <a:schemeClr val="tx1"/>
                </a:solidFill>
              </a:rPr>
              <a:t>ringing the </a:t>
            </a:r>
            <a:r>
              <a:rPr lang="en-US" dirty="0" smtClean="0"/>
              <a:t>c</a:t>
            </a:r>
            <a:r>
              <a:rPr lang="en-US" dirty="0" smtClean="0">
                <a:solidFill>
                  <a:schemeClr val="tx1"/>
                </a:solidFill>
              </a:rPr>
              <a:t>onflict-parties </a:t>
            </a:r>
            <a:r>
              <a:rPr lang="en-US" dirty="0"/>
              <a:t>i</a:t>
            </a:r>
            <a:r>
              <a:rPr lang="en-US" dirty="0" smtClean="0">
                <a:solidFill>
                  <a:schemeClr val="tx1"/>
                </a:solidFill>
              </a:rPr>
              <a:t>nto </a:t>
            </a:r>
            <a:r>
              <a:rPr lang="en-US" dirty="0"/>
              <a:t>d</a:t>
            </a:r>
            <a:r>
              <a:rPr lang="en-US" dirty="0" smtClean="0">
                <a:solidFill>
                  <a:schemeClr val="tx1"/>
                </a:solidFill>
              </a:rPr>
              <a:t>irect </a:t>
            </a:r>
            <a:r>
              <a:rPr lang="en-US" dirty="0"/>
              <a:t>d</a:t>
            </a:r>
            <a:r>
              <a:rPr lang="en-US" dirty="0" smtClean="0">
                <a:solidFill>
                  <a:schemeClr val="tx1"/>
                </a:solidFill>
              </a:rPr>
              <a:t>ialogue </a:t>
            </a:r>
          </a:p>
        </p:txBody>
      </p:sp>
      <p:sp>
        <p:nvSpPr>
          <p:cNvPr id="159782" name="Text Box 38"/>
          <p:cNvSpPr txBox="1">
            <a:spLocks noChangeArrowheads="1"/>
          </p:cNvSpPr>
          <p:nvPr/>
        </p:nvSpPr>
        <p:spPr bwMode="auto">
          <a:xfrm>
            <a:off x="0" y="1452408"/>
            <a:ext cx="9144000" cy="5375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82563" indent="-182563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0" eaLnBrk="1" hangingPunct="1">
              <a:spcBef>
                <a:spcPts val="400"/>
              </a:spcBef>
              <a:buClr>
                <a:srgbClr val="990033"/>
              </a:buClr>
              <a:buFont typeface="Wingdings" charset="0"/>
              <a:buChar char="§"/>
            </a:pPr>
            <a:r>
              <a:rPr lang="en-US" sz="2000" b="1" dirty="0" smtClean="0">
                <a:cs typeface="ＭＳ Ｐゴシック" charset="0"/>
              </a:rPr>
              <a:t>Naming clearly the conflict / the contrast: </a:t>
            </a:r>
            <a:r>
              <a:rPr lang="en-US" sz="2000" i="1" dirty="0" smtClean="0">
                <a:cs typeface="ＭＳ Ｐゴシック" charset="0"/>
              </a:rPr>
              <a:t>Now it’ s about the following accusation against you…</a:t>
            </a:r>
          </a:p>
          <a:p>
            <a:pPr marL="0" eaLnBrk="1" hangingPunct="1">
              <a:spcBef>
                <a:spcPts val="400"/>
              </a:spcBef>
              <a:buClr>
                <a:srgbClr val="990033"/>
              </a:buClr>
              <a:buFont typeface="Wingdings" charset="0"/>
              <a:buChar char="§"/>
            </a:pPr>
            <a:r>
              <a:rPr lang="en-US" sz="2000" b="1" dirty="0" smtClean="0">
                <a:cs typeface="ＭＳ Ｐゴシック" charset="0"/>
              </a:rPr>
              <a:t>Asking in the sense of inquiring, deepening, understanding: </a:t>
            </a:r>
            <a:r>
              <a:rPr lang="en-US" sz="2000" dirty="0" smtClean="0">
                <a:cs typeface="ＭＳ Ｐゴシック" charset="0"/>
              </a:rPr>
              <a:t>„Why is this so important to you?“</a:t>
            </a:r>
          </a:p>
          <a:p>
            <a:pPr marL="0" eaLnBrk="1" hangingPunct="1">
              <a:spcBef>
                <a:spcPts val="400"/>
              </a:spcBef>
              <a:buClr>
                <a:srgbClr val="990033"/>
              </a:buClr>
              <a:buFont typeface="Wingdings" charset="0"/>
              <a:buChar char="§"/>
            </a:pPr>
            <a:r>
              <a:rPr lang="en-US" sz="2000" b="1" dirty="0" smtClean="0">
                <a:cs typeface="ＭＳ Ｐゴシック" charset="0"/>
              </a:rPr>
              <a:t>Asking for concrete terms or examples: </a:t>
            </a:r>
            <a:r>
              <a:rPr lang="en-US" sz="2000" i="1" dirty="0" smtClean="0">
                <a:cs typeface="ＭＳ Ｐゴシック" charset="0"/>
              </a:rPr>
              <a:t>Could you explain… Could you give me an example for</a:t>
            </a:r>
            <a:r>
              <a:rPr lang="de-DE" sz="2000" i="1" dirty="0" smtClean="0">
                <a:cs typeface="ＭＳ Ｐゴシック" charset="0"/>
              </a:rPr>
              <a:t>…</a:t>
            </a:r>
            <a:endParaRPr lang="de-DE" sz="2000" i="1" dirty="0">
              <a:cs typeface="ＭＳ Ｐゴシック" charset="0"/>
            </a:endParaRPr>
          </a:p>
          <a:p>
            <a:pPr marL="0" eaLnBrk="1" hangingPunct="1">
              <a:spcBef>
                <a:spcPts val="400"/>
              </a:spcBef>
              <a:buClr>
                <a:srgbClr val="990033"/>
              </a:buClr>
              <a:buFont typeface="Wingdings" charset="0"/>
              <a:buChar char="§"/>
            </a:pPr>
            <a:r>
              <a:rPr lang="en-US" sz="2000" b="1" dirty="0" smtClean="0">
                <a:cs typeface="ＭＳ Ｐゴシック" charset="0"/>
              </a:rPr>
              <a:t>Active listening in both directions: </a:t>
            </a:r>
            <a:r>
              <a:rPr lang="en-US" sz="2000" i="1" dirty="0" smtClean="0">
                <a:cs typeface="ＭＳ Ｐゴシック" charset="0"/>
              </a:rPr>
              <a:t>For you (person A) it is particularly hard… Could it be that you </a:t>
            </a:r>
            <a:r>
              <a:rPr lang="de-DE" sz="2000" i="1" dirty="0" smtClean="0">
                <a:cs typeface="ＭＳ Ｐゴシック" charset="0"/>
              </a:rPr>
              <a:t>(</a:t>
            </a:r>
            <a:r>
              <a:rPr lang="en-US" sz="2000" i="1" dirty="0" smtClean="0">
                <a:cs typeface="ＭＳ Ｐゴシック" charset="0"/>
              </a:rPr>
              <a:t>person</a:t>
            </a:r>
            <a:r>
              <a:rPr lang="de-DE" sz="2000" i="1" dirty="0" smtClean="0">
                <a:cs typeface="ＭＳ Ｐゴシック" charset="0"/>
              </a:rPr>
              <a:t>  </a:t>
            </a:r>
            <a:r>
              <a:rPr lang="de-DE" sz="2000" i="1" dirty="0">
                <a:cs typeface="ＭＳ Ｐゴシック" charset="0"/>
              </a:rPr>
              <a:t>B) </a:t>
            </a:r>
            <a:r>
              <a:rPr lang="en-US" sz="2000" i="1" dirty="0" smtClean="0">
                <a:cs typeface="ＭＳ Ｐゴシック" charset="0"/>
              </a:rPr>
              <a:t>feel</a:t>
            </a:r>
            <a:r>
              <a:rPr lang="de-DE" sz="2000" i="1" dirty="0" smtClean="0">
                <a:cs typeface="ＭＳ Ｐゴシック" charset="0"/>
              </a:rPr>
              <a:t> </a:t>
            </a:r>
            <a:r>
              <a:rPr lang="en-US" sz="2000" i="1" dirty="0">
                <a:cs typeface="ＭＳ Ｐゴシック" charset="0"/>
              </a:rPr>
              <a:t>disappointed</a:t>
            </a:r>
            <a:r>
              <a:rPr lang="de-DE" sz="2000" i="1" dirty="0">
                <a:cs typeface="ＭＳ Ｐゴシック" charset="0"/>
              </a:rPr>
              <a:t>…?</a:t>
            </a:r>
          </a:p>
          <a:p>
            <a:pPr marL="0" eaLnBrk="1" hangingPunct="1">
              <a:spcBef>
                <a:spcPts val="400"/>
              </a:spcBef>
              <a:buClr>
                <a:srgbClr val="990033"/>
              </a:buClr>
              <a:buFont typeface="Wingdings" charset="0"/>
              <a:buChar char="§"/>
            </a:pPr>
            <a:r>
              <a:rPr lang="en-US" sz="2000" b="1" dirty="0" smtClean="0">
                <a:cs typeface="ＭＳ Ｐゴシック" charset="0"/>
              </a:rPr>
              <a:t>Inviting the conflict parties to dialogue: </a:t>
            </a:r>
            <a:r>
              <a:rPr lang="en-US" sz="2000" i="1" dirty="0" smtClean="0">
                <a:cs typeface="ＭＳ Ｐゴシック" charset="0"/>
              </a:rPr>
              <a:t>Please tell your (inner) reaction to the other party…</a:t>
            </a:r>
          </a:p>
          <a:p>
            <a:pPr marL="0" eaLnBrk="1" hangingPunct="1">
              <a:spcBef>
                <a:spcPts val="400"/>
              </a:spcBef>
              <a:buClr>
                <a:srgbClr val="990033"/>
              </a:buClr>
              <a:buFont typeface="Wingdings" charset="0"/>
              <a:buChar char="§"/>
            </a:pPr>
            <a:r>
              <a:rPr lang="en-US" sz="2000" b="1" dirty="0" smtClean="0">
                <a:cs typeface="ＭＳ Ｐゴシック" charset="0"/>
              </a:rPr>
              <a:t>„Well-organized Dialog“: </a:t>
            </a:r>
            <a:r>
              <a:rPr lang="en-US" sz="2000" i="1" dirty="0" smtClean="0">
                <a:cs typeface="ＭＳ Ｐゴシック" charset="0"/>
              </a:rPr>
              <a:t>Please repeat in your own words what you have heard from X…</a:t>
            </a:r>
          </a:p>
          <a:p>
            <a:pPr marL="0" eaLnBrk="1" hangingPunct="1">
              <a:spcBef>
                <a:spcPts val="400"/>
              </a:spcBef>
              <a:buClr>
                <a:srgbClr val="990033"/>
              </a:buClr>
              <a:buFont typeface="Wingdings" charset="0"/>
              <a:buChar char="§"/>
            </a:pPr>
            <a:r>
              <a:rPr lang="en-US" sz="2000" b="1" dirty="0" smtClean="0">
                <a:cs typeface="ＭＳ Ｐゴシック" charset="0"/>
              </a:rPr>
              <a:t>Naming unclear or disturbed communication: </a:t>
            </a:r>
            <a:r>
              <a:rPr lang="en-US" sz="2000" i="1" dirty="0" smtClean="0">
                <a:cs typeface="ＭＳ Ｐゴシック" charset="0"/>
              </a:rPr>
              <a:t>I have noticed that you have not answered directly…</a:t>
            </a:r>
          </a:p>
          <a:p>
            <a:pPr marL="0" eaLnBrk="1" hangingPunct="1">
              <a:spcBef>
                <a:spcPts val="400"/>
              </a:spcBef>
              <a:buClr>
                <a:srgbClr val="990033"/>
              </a:buClr>
              <a:buFont typeface="Wingdings" charset="0"/>
              <a:buChar char="§"/>
            </a:pPr>
            <a:r>
              <a:rPr lang="en-US" sz="2000" b="1" dirty="0" smtClean="0">
                <a:cs typeface="ＭＳ Ｐゴシック" charset="0"/>
              </a:rPr>
              <a:t>Doubling: </a:t>
            </a:r>
            <a:r>
              <a:rPr lang="en-US" sz="2000" i="1" dirty="0" smtClean="0">
                <a:cs typeface="ＭＳ Ｐゴシック" charset="0"/>
              </a:rPr>
              <a:t>May I come to your side to say something for you?  Then, after that,  you tell me if I’m right.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pPr/>
              <a:t>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657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9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97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97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97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97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97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97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97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8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0" y="3271037"/>
            <a:ext cx="9147175" cy="538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dirty="0" smtClean="0">
                <a:cs typeface="Arial Unicode MS" charset="0"/>
              </a:rPr>
              <a:t>Fishbowl</a:t>
            </a:r>
            <a:endParaRPr lang="de-DE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pPr/>
              <a:t>18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0954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Oval 56"/>
          <p:cNvSpPr/>
          <p:nvPr/>
        </p:nvSpPr>
        <p:spPr>
          <a:xfrm>
            <a:off x="3399124" y="3416958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Oval 57"/>
          <p:cNvSpPr/>
          <p:nvPr/>
        </p:nvSpPr>
        <p:spPr>
          <a:xfrm>
            <a:off x="5196321" y="338732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8" name="Textfeld 1"/>
          <p:cNvSpPr txBox="1">
            <a:spLocks noChangeArrowheads="1"/>
          </p:cNvSpPr>
          <p:nvPr/>
        </p:nvSpPr>
        <p:spPr bwMode="auto">
          <a:xfrm>
            <a:off x="-33201" y="451151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 dirty="0" smtClean="0"/>
              <a:t>Fishbowl with Representatives and Empty </a:t>
            </a:r>
            <a:r>
              <a:rPr lang="en-US" sz="2800" b="1" dirty="0"/>
              <a:t>C</a:t>
            </a:r>
            <a:r>
              <a:rPr lang="en-US" sz="2800" b="1" dirty="0" smtClean="0"/>
              <a:t>hairs</a:t>
            </a:r>
          </a:p>
        </p:txBody>
      </p:sp>
      <p:sp>
        <p:nvSpPr>
          <p:cNvPr id="9" name="Oval 8"/>
          <p:cNvSpPr/>
          <p:nvPr/>
        </p:nvSpPr>
        <p:spPr>
          <a:xfrm>
            <a:off x="3868389" y="1730195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Oval 9"/>
          <p:cNvSpPr/>
          <p:nvPr/>
        </p:nvSpPr>
        <p:spPr>
          <a:xfrm>
            <a:off x="4634496" y="172131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Oval 10"/>
          <p:cNvSpPr/>
          <p:nvPr/>
        </p:nvSpPr>
        <p:spPr>
          <a:xfrm>
            <a:off x="5319497" y="2160050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Oval 11"/>
          <p:cNvSpPr/>
          <p:nvPr/>
        </p:nvSpPr>
        <p:spPr>
          <a:xfrm>
            <a:off x="5397379" y="279679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Oval 12"/>
          <p:cNvSpPr/>
          <p:nvPr/>
        </p:nvSpPr>
        <p:spPr>
          <a:xfrm>
            <a:off x="3212977" y="2220299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Oval 13"/>
          <p:cNvSpPr/>
          <p:nvPr/>
        </p:nvSpPr>
        <p:spPr>
          <a:xfrm>
            <a:off x="3166325" y="2839700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Oval 14"/>
          <p:cNvSpPr/>
          <p:nvPr/>
        </p:nvSpPr>
        <p:spPr>
          <a:xfrm>
            <a:off x="3957219" y="3732439"/>
            <a:ext cx="577258" cy="577258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FF8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Oval 15"/>
          <p:cNvSpPr/>
          <p:nvPr/>
        </p:nvSpPr>
        <p:spPr>
          <a:xfrm>
            <a:off x="4661139" y="3732787"/>
            <a:ext cx="577258" cy="577258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0080FF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Oval 17"/>
          <p:cNvSpPr/>
          <p:nvPr/>
        </p:nvSpPr>
        <p:spPr>
          <a:xfrm>
            <a:off x="6360334" y="4016331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Oval 18"/>
          <p:cNvSpPr/>
          <p:nvPr/>
        </p:nvSpPr>
        <p:spPr>
          <a:xfrm>
            <a:off x="6719408" y="3558948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Oval 19"/>
          <p:cNvSpPr/>
          <p:nvPr/>
        </p:nvSpPr>
        <p:spPr>
          <a:xfrm>
            <a:off x="6894121" y="3008618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Oval 20"/>
          <p:cNvSpPr/>
          <p:nvPr/>
        </p:nvSpPr>
        <p:spPr>
          <a:xfrm>
            <a:off x="5992036" y="4424835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Oval 21"/>
          <p:cNvSpPr/>
          <p:nvPr/>
        </p:nvSpPr>
        <p:spPr>
          <a:xfrm>
            <a:off x="5614597" y="4836290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Oval 22"/>
          <p:cNvSpPr/>
          <p:nvPr/>
        </p:nvSpPr>
        <p:spPr>
          <a:xfrm>
            <a:off x="7008037" y="2420888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Oval 23"/>
          <p:cNvSpPr/>
          <p:nvPr/>
        </p:nvSpPr>
        <p:spPr>
          <a:xfrm>
            <a:off x="6588611" y="4547661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Oval 24"/>
          <p:cNvSpPr/>
          <p:nvPr/>
        </p:nvSpPr>
        <p:spPr>
          <a:xfrm>
            <a:off x="6877240" y="403553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Oval 25"/>
          <p:cNvSpPr/>
          <p:nvPr/>
        </p:nvSpPr>
        <p:spPr>
          <a:xfrm>
            <a:off x="7215201" y="3542605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Oval 26"/>
          <p:cNvSpPr/>
          <p:nvPr/>
        </p:nvSpPr>
        <p:spPr>
          <a:xfrm>
            <a:off x="6163584" y="4926582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Oval 27"/>
          <p:cNvSpPr/>
          <p:nvPr/>
        </p:nvSpPr>
        <p:spPr>
          <a:xfrm>
            <a:off x="5754296" y="5348457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Oval 28"/>
          <p:cNvSpPr/>
          <p:nvPr/>
        </p:nvSpPr>
        <p:spPr>
          <a:xfrm>
            <a:off x="7391451" y="2998146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Oval 29"/>
          <p:cNvSpPr/>
          <p:nvPr/>
        </p:nvSpPr>
        <p:spPr>
          <a:xfrm>
            <a:off x="7503830" y="2431360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Oval 30"/>
          <p:cNvSpPr/>
          <p:nvPr/>
        </p:nvSpPr>
        <p:spPr>
          <a:xfrm>
            <a:off x="7897662" y="2777483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Oval 31"/>
          <p:cNvSpPr/>
          <p:nvPr/>
        </p:nvSpPr>
        <p:spPr>
          <a:xfrm>
            <a:off x="7756166" y="3439073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Oval 32"/>
          <p:cNvSpPr/>
          <p:nvPr/>
        </p:nvSpPr>
        <p:spPr>
          <a:xfrm>
            <a:off x="7469669" y="403553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Oval 33"/>
          <p:cNvSpPr/>
          <p:nvPr/>
        </p:nvSpPr>
        <p:spPr>
          <a:xfrm>
            <a:off x="7110164" y="4547661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Oval 34"/>
          <p:cNvSpPr/>
          <p:nvPr/>
        </p:nvSpPr>
        <p:spPr>
          <a:xfrm>
            <a:off x="6700878" y="5059828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Oval 35"/>
          <p:cNvSpPr/>
          <p:nvPr/>
        </p:nvSpPr>
        <p:spPr>
          <a:xfrm>
            <a:off x="6191855" y="5459437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Oval 37"/>
          <p:cNvSpPr/>
          <p:nvPr/>
        </p:nvSpPr>
        <p:spPr>
          <a:xfrm rot="6790903">
            <a:off x="2034709" y="3543897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Oval 38"/>
          <p:cNvSpPr/>
          <p:nvPr/>
        </p:nvSpPr>
        <p:spPr>
          <a:xfrm rot="6790903">
            <a:off x="2313814" y="4054027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Oval 39"/>
          <p:cNvSpPr/>
          <p:nvPr/>
        </p:nvSpPr>
        <p:spPr>
          <a:xfrm rot="6790903">
            <a:off x="2750936" y="4431271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Oval 40"/>
          <p:cNvSpPr/>
          <p:nvPr/>
        </p:nvSpPr>
        <p:spPr>
          <a:xfrm rot="6790903">
            <a:off x="1804167" y="3044527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Oval 41"/>
          <p:cNvSpPr/>
          <p:nvPr/>
        </p:nvSpPr>
        <p:spPr>
          <a:xfrm rot="6790903">
            <a:off x="1574511" y="253559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Oval 42"/>
          <p:cNvSpPr/>
          <p:nvPr/>
        </p:nvSpPr>
        <p:spPr>
          <a:xfrm rot="6790903">
            <a:off x="3246370" y="4767349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Oval 43"/>
          <p:cNvSpPr/>
          <p:nvPr/>
        </p:nvSpPr>
        <p:spPr>
          <a:xfrm rot="6790903">
            <a:off x="1456417" y="3544585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Oval 44"/>
          <p:cNvSpPr/>
          <p:nvPr/>
        </p:nvSpPr>
        <p:spPr>
          <a:xfrm rot="6790903">
            <a:off x="1813577" y="4011509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Oval 45"/>
          <p:cNvSpPr/>
          <p:nvPr/>
        </p:nvSpPr>
        <p:spPr>
          <a:xfrm rot="6790903">
            <a:off x="2133670" y="451622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Oval 46"/>
          <p:cNvSpPr/>
          <p:nvPr/>
        </p:nvSpPr>
        <p:spPr>
          <a:xfrm rot="6790903">
            <a:off x="1275401" y="3004713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Oval 47"/>
          <p:cNvSpPr/>
          <p:nvPr/>
        </p:nvSpPr>
        <p:spPr>
          <a:xfrm rot="6790903">
            <a:off x="1048704" y="2462400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Oval 48"/>
          <p:cNvSpPr/>
          <p:nvPr/>
        </p:nvSpPr>
        <p:spPr>
          <a:xfrm rot="6790903">
            <a:off x="2564789" y="4892569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Oval 49"/>
          <p:cNvSpPr/>
          <p:nvPr/>
        </p:nvSpPr>
        <p:spPr>
          <a:xfrm rot="6790903">
            <a:off x="3041576" y="5218989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Oval 50"/>
          <p:cNvSpPr/>
          <p:nvPr/>
        </p:nvSpPr>
        <p:spPr>
          <a:xfrm rot="6790903">
            <a:off x="2568367" y="5444773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Oval 51"/>
          <p:cNvSpPr/>
          <p:nvPr/>
        </p:nvSpPr>
        <p:spPr>
          <a:xfrm rot="6790903">
            <a:off x="2015893" y="5054267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Oval 52"/>
          <p:cNvSpPr/>
          <p:nvPr/>
        </p:nvSpPr>
        <p:spPr>
          <a:xfrm rot="6790903">
            <a:off x="1580368" y="4556106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Oval 53"/>
          <p:cNvSpPr/>
          <p:nvPr/>
        </p:nvSpPr>
        <p:spPr>
          <a:xfrm rot="6790903">
            <a:off x="1251109" y="4024029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Oval 54"/>
          <p:cNvSpPr/>
          <p:nvPr/>
        </p:nvSpPr>
        <p:spPr>
          <a:xfrm rot="6790903">
            <a:off x="941408" y="344617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Oval 55"/>
          <p:cNvSpPr/>
          <p:nvPr/>
        </p:nvSpPr>
        <p:spPr>
          <a:xfrm rot="6790903">
            <a:off x="774440" y="282094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814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2352E-6 -3.76677E-6 L -0.24422 -0.04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20" y="-23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20299E-7 -4.63177E-9 L 0.07397 -0.142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9" y="-7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432 -0.04655 L -0.00018 -0.0046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7" y="208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397 -0.14289 L 0.00312 -0.0062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68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6169E-6 -4.96063E-6 L 0.28963 0.1144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82" y="57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963 0.11441 L -0.00174 -0.0011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69" y="-579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9015E-6 -1.44048E-6 L -0.31273 0.1875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45" y="93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273 0.18759 L 0.00226 -0.0016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9" y="-9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0" grpId="0" animBg="1"/>
      <p:bldP spid="30" grpId="1" animBg="1"/>
      <p:bldP spid="43" grpId="0" animBg="1"/>
      <p:bldP spid="43" grpId="1" animBg="1"/>
      <p:bldP spid="47" grpId="0" animBg="1"/>
      <p:bldP spid="4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0" y="3271037"/>
            <a:ext cx="9147175" cy="538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dirty="0" smtClean="0"/>
              <a:t>Values</a:t>
            </a:r>
            <a:r>
              <a:rPr lang="en-US" dirty="0"/>
              <a:t> </a:t>
            </a:r>
            <a:r>
              <a:rPr lang="en-US" dirty="0" smtClean="0"/>
              <a:t>- Claims</a:t>
            </a:r>
            <a:r>
              <a:rPr lang="en-US" dirty="0"/>
              <a:t> </a:t>
            </a:r>
            <a:r>
              <a:rPr lang="en-US" dirty="0" smtClean="0"/>
              <a:t>- Emotions - Needs</a:t>
            </a:r>
            <a:endParaRPr lang="de-DE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5298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0" y="3196087"/>
            <a:ext cx="9147175" cy="538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dirty="0" smtClean="0">
                <a:cs typeface="Arial Unicode MS" charset="0"/>
              </a:rPr>
              <a:t>Scenarios of Clarification</a:t>
            </a:r>
            <a:endParaRPr lang="de-DE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pPr/>
              <a:t>20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5752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Gerade Verbindung 51"/>
          <p:cNvCxnSpPr/>
          <p:nvPr/>
        </p:nvCxnSpPr>
        <p:spPr>
          <a:xfrm>
            <a:off x="3779912" y="4459686"/>
            <a:ext cx="172819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67" name="Gruppierung 66"/>
          <p:cNvGrpSpPr/>
          <p:nvPr/>
        </p:nvGrpSpPr>
        <p:grpSpPr>
          <a:xfrm>
            <a:off x="3779912" y="4459686"/>
            <a:ext cx="1728192" cy="1080120"/>
            <a:chOff x="3779912" y="4797152"/>
            <a:chExt cx="1728192" cy="1080120"/>
          </a:xfrm>
        </p:grpSpPr>
        <p:cxnSp>
          <p:nvCxnSpPr>
            <p:cNvPr id="60" name="Gerade Verbindung 59"/>
            <p:cNvCxnSpPr/>
            <p:nvPr/>
          </p:nvCxnSpPr>
          <p:spPr>
            <a:xfrm flipH="1" flipV="1">
              <a:off x="3779912" y="4797152"/>
              <a:ext cx="792088" cy="108012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Gerade Verbindung 62"/>
            <p:cNvCxnSpPr/>
            <p:nvPr/>
          </p:nvCxnSpPr>
          <p:spPr>
            <a:xfrm flipH="1">
              <a:off x="4572000" y="4797152"/>
              <a:ext cx="936104" cy="108012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3" name="Textfeld 1"/>
          <p:cNvSpPr txBox="1">
            <a:spLocks noChangeArrowheads="1"/>
          </p:cNvSpPr>
          <p:nvPr/>
        </p:nvSpPr>
        <p:spPr bwMode="auto">
          <a:xfrm>
            <a:off x="-33201" y="374950"/>
            <a:ext cx="9144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 dirty="0"/>
              <a:t>Dialogue of </a:t>
            </a:r>
            <a:r>
              <a:rPr lang="en-US" sz="2800" b="1" dirty="0" smtClean="0"/>
              <a:t>Mediation between </a:t>
            </a:r>
            <a:r>
              <a:rPr lang="en-US" sz="2800" b="1" dirty="0"/>
              <a:t>two p</a:t>
            </a:r>
            <a:r>
              <a:rPr lang="en-US" sz="2800" b="1" dirty="0" smtClean="0"/>
              <a:t>ersons </a:t>
            </a:r>
            <a:r>
              <a:rPr lang="en-US" sz="2800" b="1" dirty="0"/>
              <a:t>of a t</a:t>
            </a:r>
            <a:r>
              <a:rPr lang="en-US" sz="2800" b="1" dirty="0" smtClean="0"/>
              <a:t>eam: separated scenario</a:t>
            </a:r>
            <a:r>
              <a:rPr lang="de-DE" sz="2800" b="1" dirty="0" smtClean="0"/>
              <a:t> </a:t>
            </a:r>
            <a:endParaRPr lang="en-US" sz="2800" b="1" dirty="0">
              <a:solidFill>
                <a:srgbClr val="FF0000"/>
              </a:solidFill>
            </a:endParaRPr>
          </a:p>
        </p:txBody>
      </p:sp>
      <p:grpSp>
        <p:nvGrpSpPr>
          <p:cNvPr id="50" name="Gruppierung 49"/>
          <p:cNvGrpSpPr/>
          <p:nvPr/>
        </p:nvGrpSpPr>
        <p:grpSpPr>
          <a:xfrm>
            <a:off x="3792188" y="3269932"/>
            <a:ext cx="1559627" cy="576064"/>
            <a:chOff x="3792188" y="3607398"/>
            <a:chExt cx="1559627" cy="576064"/>
          </a:xfrm>
        </p:grpSpPr>
        <p:sp>
          <p:nvSpPr>
            <p:cNvPr id="33" name="Freihandform 32"/>
            <p:cNvSpPr/>
            <p:nvPr/>
          </p:nvSpPr>
          <p:spPr>
            <a:xfrm flipV="1">
              <a:off x="3792188" y="3607398"/>
              <a:ext cx="45719" cy="576064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 flipV="1">
              <a:off x="4294507" y="3607398"/>
              <a:ext cx="48036" cy="576064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Freihandform 36"/>
            <p:cNvSpPr/>
            <p:nvPr/>
          </p:nvSpPr>
          <p:spPr>
            <a:xfrm flipV="1">
              <a:off x="4799143" y="3607398"/>
              <a:ext cx="48036" cy="576064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Freihandform 38"/>
            <p:cNvSpPr/>
            <p:nvPr/>
          </p:nvSpPr>
          <p:spPr>
            <a:xfrm flipV="1">
              <a:off x="5303779" y="3607398"/>
              <a:ext cx="48036" cy="576064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9" name="Gruppierung 48"/>
          <p:cNvGrpSpPr/>
          <p:nvPr/>
        </p:nvGrpSpPr>
        <p:grpSpPr>
          <a:xfrm>
            <a:off x="3539870" y="3128404"/>
            <a:ext cx="2064260" cy="619280"/>
            <a:chOff x="3539870" y="3585790"/>
            <a:chExt cx="2064260" cy="619280"/>
          </a:xfrm>
        </p:grpSpPr>
        <p:sp>
          <p:nvSpPr>
            <p:cNvPr id="32" name="Freihandform 31"/>
            <p:cNvSpPr/>
            <p:nvPr/>
          </p:nvSpPr>
          <p:spPr>
            <a:xfrm>
              <a:off x="3539870" y="3585790"/>
              <a:ext cx="48036" cy="619280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Freihandform 33"/>
            <p:cNvSpPr/>
            <p:nvPr/>
          </p:nvSpPr>
          <p:spPr>
            <a:xfrm>
              <a:off x="4042189" y="3585790"/>
              <a:ext cx="48036" cy="619280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4546825" y="3585790"/>
              <a:ext cx="48036" cy="619280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Freihandform 37"/>
            <p:cNvSpPr/>
            <p:nvPr/>
          </p:nvSpPr>
          <p:spPr>
            <a:xfrm>
              <a:off x="5051461" y="3585790"/>
              <a:ext cx="48036" cy="619280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Freihandform 39"/>
            <p:cNvSpPr/>
            <p:nvPr/>
          </p:nvSpPr>
          <p:spPr>
            <a:xfrm>
              <a:off x="5556094" y="3585790"/>
              <a:ext cx="48036" cy="619280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5" name="Gruppierung 14"/>
          <p:cNvGrpSpPr/>
          <p:nvPr/>
        </p:nvGrpSpPr>
        <p:grpSpPr>
          <a:xfrm>
            <a:off x="2267744" y="1328204"/>
            <a:ext cx="4608512" cy="1728192"/>
            <a:chOff x="2195736" y="1556792"/>
            <a:chExt cx="4608512" cy="1728192"/>
          </a:xfrm>
        </p:grpSpPr>
        <p:grpSp>
          <p:nvGrpSpPr>
            <p:cNvPr id="12" name="Gruppierung 11"/>
            <p:cNvGrpSpPr/>
            <p:nvPr/>
          </p:nvGrpSpPr>
          <p:grpSpPr>
            <a:xfrm>
              <a:off x="2411760" y="1556792"/>
              <a:ext cx="4168374" cy="1638273"/>
              <a:chOff x="1835696" y="1556792"/>
              <a:chExt cx="4168374" cy="1638273"/>
            </a:xfrm>
          </p:grpSpPr>
          <p:pic>
            <p:nvPicPr>
              <p:cNvPr id="7" name="Bild 6" descr="2013_12_04_bored person.png"/>
              <p:cNvPicPr>
                <a:picLocks noChangeAspect="1"/>
              </p:cNvPicPr>
              <p:nvPr/>
            </p:nvPicPr>
            <p:blipFill rotWithShape="1">
              <a:blip r:embed="rId2" cstate="print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580112" y="1790818"/>
                <a:ext cx="423958" cy="1404247"/>
              </a:xfrm>
              <a:prstGeom prst="rect">
                <a:avLst/>
              </a:prstGeom>
            </p:spPr>
          </p:pic>
          <p:pic>
            <p:nvPicPr>
              <p:cNvPr id="8" name="Bild 7" descr="2014_02_25_questioning.jpg"/>
              <p:cNvPicPr>
                <a:picLocks noChangeAspect="1"/>
              </p:cNvPicPr>
              <p:nvPr/>
            </p:nvPicPr>
            <p:blipFill rotWithShape="1">
              <a:blip r:embed="rId3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9881" b="95652" l="9827" r="8988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9067" t="15383" r="22663" b="4524"/>
              <a:stretch/>
            </p:blipFill>
            <p:spPr>
              <a:xfrm>
                <a:off x="1835696" y="1790818"/>
                <a:ext cx="545648" cy="1404247"/>
              </a:xfrm>
              <a:prstGeom prst="rect">
                <a:avLst/>
              </a:prstGeom>
            </p:spPr>
          </p:pic>
          <p:pic>
            <p:nvPicPr>
              <p:cNvPr id="9" name="Bild 8" descr="2014_02_25_waiting.jpg"/>
              <p:cNvPicPr>
                <a:picLocks noChangeAspect="1"/>
              </p:cNvPicPr>
              <p:nvPr/>
            </p:nvPicPr>
            <p:blipFill rotWithShape="1">
              <a:blip r:embed="rId5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567" b="99433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699921" y="1556792"/>
                <a:ext cx="475848" cy="1404247"/>
              </a:xfrm>
              <a:prstGeom prst="rect">
                <a:avLst/>
              </a:prstGeom>
            </p:spPr>
          </p:pic>
          <p:pic>
            <p:nvPicPr>
              <p:cNvPr id="10" name="Bild 9" descr="2013_11_25_explaining person_1.jpg"/>
              <p:cNvPicPr>
                <a:picLocks noChangeAspect="1"/>
              </p:cNvPicPr>
              <p:nvPr/>
            </p:nvPicPr>
            <p:blipFill rotWithShape="1">
              <a:blip r:embed="rId7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100000" l="1125" r="100000">
                            <a14:foregroundMark x1="63854" y1="95098" x2="63854" y2="95098"/>
                            <a14:foregroundMark x1="62166" y1="97631" x2="62166" y2="97631"/>
                            <a14:foregroundMark x1="65823" y1="97631" x2="65823" y2="97631"/>
                            <a14:foregroundMark x1="59775" y1="95507" x2="59775" y2="9550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471094" y="1667578"/>
                <a:ext cx="813691" cy="1399039"/>
              </a:xfrm>
              <a:prstGeom prst="rect">
                <a:avLst/>
              </a:prstGeom>
            </p:spPr>
          </p:pic>
          <p:pic>
            <p:nvPicPr>
              <p:cNvPr id="11" name="Bild 10" descr="2014_02_25_yeah.jpg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3737" b="96712" l="4580" r="89822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4466" t="4891" r="13030" b="1588"/>
              <a:stretch/>
            </p:blipFill>
            <p:spPr>
              <a:xfrm>
                <a:off x="2676669" y="1664804"/>
                <a:ext cx="727927" cy="1404587"/>
              </a:xfrm>
              <a:prstGeom prst="rect">
                <a:avLst/>
              </a:prstGeom>
            </p:spPr>
          </p:pic>
        </p:grpSp>
        <p:sp>
          <p:nvSpPr>
            <p:cNvPr id="14" name="Abgerundetes Rechteck 13"/>
            <p:cNvSpPr/>
            <p:nvPr/>
          </p:nvSpPr>
          <p:spPr>
            <a:xfrm>
              <a:off x="2195736" y="1556792"/>
              <a:ext cx="4608512" cy="1728192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sz="2400" dirty="0" smtClean="0">
                  <a:solidFill>
                    <a:srgbClr val="000000"/>
                  </a:solidFill>
                </a:rPr>
                <a:t>Resonance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6" name="Gruppierung 45"/>
          <p:cNvGrpSpPr/>
          <p:nvPr/>
        </p:nvGrpSpPr>
        <p:grpSpPr>
          <a:xfrm>
            <a:off x="2031711" y="3776476"/>
            <a:ext cx="5209844" cy="1409868"/>
            <a:chOff x="2031711" y="4233862"/>
            <a:chExt cx="5209844" cy="1409868"/>
          </a:xfrm>
        </p:grpSpPr>
        <p:grpSp>
          <p:nvGrpSpPr>
            <p:cNvPr id="13" name="Gruppierung 12"/>
            <p:cNvGrpSpPr/>
            <p:nvPr/>
          </p:nvGrpSpPr>
          <p:grpSpPr>
            <a:xfrm>
              <a:off x="3431662" y="4233862"/>
              <a:ext cx="2280676" cy="1409868"/>
              <a:chOff x="3059832" y="4149080"/>
              <a:chExt cx="2280676" cy="1409868"/>
            </a:xfrm>
          </p:grpSpPr>
          <p:pic>
            <p:nvPicPr>
              <p:cNvPr id="5" name="Bild 4" descr="2013_12_04_angry person_2.png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492" b="98595" l="0" r="99478">
                            <a14:foregroundMark x1="70665" y1="88335" x2="70665" y2="88335"/>
                            <a14:foregroundMark x1="67014" y1="88897" x2="67014" y2="88897"/>
                            <a14:foregroundMark x1="67405" y1="87140" x2="67405" y2="87140"/>
                            <a14:foregroundMark x1="71186" y1="86437" x2="71186" y2="86437"/>
                            <a14:backgroundMark x1="89179" y1="19044" x2="89179" y2="1904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059832" y="4149080"/>
                <a:ext cx="760117" cy="1409868"/>
              </a:xfrm>
              <a:prstGeom prst="rect">
                <a:avLst/>
              </a:prstGeom>
            </p:spPr>
          </p:pic>
          <p:pic>
            <p:nvPicPr>
              <p:cNvPr id="6" name="Bild 5" descr="2013_12_04_angry person_1.png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4860032" y="4149080"/>
                <a:ext cx="480476" cy="1404247"/>
              </a:xfrm>
              <a:prstGeom prst="rect">
                <a:avLst/>
              </a:prstGeom>
            </p:spPr>
          </p:pic>
        </p:grpSp>
        <p:sp>
          <p:nvSpPr>
            <p:cNvPr id="43" name="Textfeld 42"/>
            <p:cNvSpPr txBox="1"/>
            <p:nvPr/>
          </p:nvSpPr>
          <p:spPr>
            <a:xfrm>
              <a:off x="2031711" y="4635930"/>
              <a:ext cx="15598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000000"/>
                  </a:solidFill>
                </a:rPr>
                <a:t>Conflict</a:t>
              </a:r>
            </a:p>
            <a:p>
              <a:pPr algn="ctr"/>
              <a:r>
                <a:rPr lang="en-US" sz="2400" b="1" dirty="0" smtClean="0">
                  <a:solidFill>
                    <a:srgbClr val="000000"/>
                  </a:solidFill>
                </a:rPr>
                <a:t>Partner A</a:t>
              </a:r>
              <a:endParaRPr lang="en-US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5670291" y="4635930"/>
              <a:ext cx="157126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000000"/>
                  </a:solidFill>
                </a:rPr>
                <a:t>Conflict</a:t>
              </a:r>
            </a:p>
            <a:p>
              <a:pPr algn="ctr"/>
              <a:r>
                <a:rPr lang="en-US" sz="2400" b="1" dirty="0" smtClean="0">
                  <a:solidFill>
                    <a:srgbClr val="000000"/>
                  </a:solidFill>
                </a:rPr>
                <a:t>Partner B</a:t>
              </a:r>
            </a:p>
          </p:txBody>
        </p:sp>
      </p:grpSp>
      <p:grpSp>
        <p:nvGrpSpPr>
          <p:cNvPr id="47" name="Gruppierung 46"/>
          <p:cNvGrpSpPr/>
          <p:nvPr/>
        </p:nvGrpSpPr>
        <p:grpSpPr>
          <a:xfrm>
            <a:off x="4334752" y="4928604"/>
            <a:ext cx="2382074" cy="1901821"/>
            <a:chOff x="4334752" y="5385990"/>
            <a:chExt cx="2382074" cy="1901821"/>
          </a:xfrm>
        </p:grpSpPr>
        <p:pic>
          <p:nvPicPr>
            <p:cNvPr id="4" name="Bild 3" descr="2014_02_25_idea.jpg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4752" y="5385990"/>
              <a:ext cx="474496" cy="1404247"/>
            </a:xfrm>
            <a:prstGeom prst="rect">
              <a:avLst/>
            </a:prstGeom>
          </p:spPr>
        </p:pic>
        <p:sp>
          <p:nvSpPr>
            <p:cNvPr id="45" name="Textfeld 44"/>
            <p:cNvSpPr txBox="1"/>
            <p:nvPr/>
          </p:nvSpPr>
          <p:spPr>
            <a:xfrm>
              <a:off x="4712751" y="5718151"/>
              <a:ext cx="200407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000000"/>
                  </a:solidFill>
                </a:rPr>
                <a:t>Mediator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 smtClean="0">
                  <a:solidFill>
                    <a:srgbClr val="000000"/>
                  </a:solidFill>
                </a:rPr>
                <a:t>Facilitator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 smtClean="0">
                  <a:solidFill>
                    <a:srgbClr val="000000"/>
                  </a:solidFill>
                </a:rPr>
                <a:t>Addressee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 smtClean="0">
                  <a:solidFill>
                    <a:srgbClr val="000000"/>
                  </a:solidFill>
                </a:rPr>
                <a:t>Interpreter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578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6" descr="2013_12_04_bored person.png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8144" y="2804067"/>
            <a:ext cx="423958" cy="1404247"/>
          </a:xfrm>
          <a:prstGeom prst="rect">
            <a:avLst/>
          </a:prstGeom>
        </p:spPr>
      </p:pic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pPr/>
              <a:t>22</a:t>
            </a:fld>
            <a:endParaRPr lang="de-DE" dirty="0"/>
          </a:p>
        </p:txBody>
      </p:sp>
      <p:pic>
        <p:nvPicPr>
          <p:cNvPr id="8" name="Bild 7" descr="2014_02_25_questioning.jpg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2915816" y="2804067"/>
            <a:ext cx="545648" cy="1404247"/>
          </a:xfrm>
          <a:prstGeom prst="rect">
            <a:avLst/>
          </a:prstGeom>
        </p:spPr>
      </p:pic>
      <p:pic>
        <p:nvPicPr>
          <p:cNvPr id="9" name="Bild 8" descr="2014_02_25_waiting.jpg"/>
          <p:cNvPicPr>
            <a:picLocks noChangeAspect="1"/>
          </p:cNvPicPr>
          <p:nvPr/>
        </p:nvPicPr>
        <p:blipFill rotWithShape="1">
          <a:blip r:embed="rId5" cstate="print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5976" y="1795955"/>
            <a:ext cx="475848" cy="1404247"/>
          </a:xfrm>
          <a:prstGeom prst="rect">
            <a:avLst/>
          </a:prstGeom>
        </p:spPr>
      </p:pic>
      <p:pic>
        <p:nvPicPr>
          <p:cNvPr id="10" name="Bild 9" descr="2013_11_25_explaining person_1.jpg"/>
          <p:cNvPicPr>
            <a:picLocks noChangeAspect="1"/>
          </p:cNvPicPr>
          <p:nvPr/>
        </p:nvPicPr>
        <p:blipFill rotWithShape="1">
          <a:blip r:embed="rId7" cstate="print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6056" y="2083987"/>
            <a:ext cx="813691" cy="1399039"/>
          </a:xfrm>
          <a:prstGeom prst="rect">
            <a:avLst/>
          </a:prstGeom>
        </p:spPr>
      </p:pic>
      <p:pic>
        <p:nvPicPr>
          <p:cNvPr id="11" name="Bild 10" descr="2014_02_25_yeah.jpg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737" b="96712" l="4580" r="89822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3347864" y="2083987"/>
            <a:ext cx="727927" cy="1404587"/>
          </a:xfrm>
          <a:prstGeom prst="rect">
            <a:avLst/>
          </a:prstGeom>
        </p:spPr>
      </p:pic>
      <p:cxnSp>
        <p:nvCxnSpPr>
          <p:cNvPr id="40" name="Gerade Verbindung 39"/>
          <p:cNvCxnSpPr/>
          <p:nvPr/>
        </p:nvCxnSpPr>
        <p:spPr>
          <a:xfrm>
            <a:off x="3707904" y="4604267"/>
            <a:ext cx="172819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1" name="Gruppierung 40"/>
          <p:cNvGrpSpPr/>
          <p:nvPr/>
        </p:nvGrpSpPr>
        <p:grpSpPr>
          <a:xfrm>
            <a:off x="3707904" y="4604267"/>
            <a:ext cx="1728192" cy="1080120"/>
            <a:chOff x="3779912" y="4797152"/>
            <a:chExt cx="1728192" cy="1080120"/>
          </a:xfrm>
        </p:grpSpPr>
        <p:cxnSp>
          <p:nvCxnSpPr>
            <p:cNvPr id="42" name="Gerade Verbindung 41"/>
            <p:cNvCxnSpPr/>
            <p:nvPr/>
          </p:nvCxnSpPr>
          <p:spPr>
            <a:xfrm flipH="1" flipV="1">
              <a:off x="3779912" y="4797152"/>
              <a:ext cx="792088" cy="108012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Gerade Verbindung 42"/>
            <p:cNvCxnSpPr/>
            <p:nvPr/>
          </p:nvCxnSpPr>
          <p:spPr>
            <a:xfrm flipH="1">
              <a:off x="4572000" y="4797152"/>
              <a:ext cx="936104" cy="108012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4" name="Gruppierung 43"/>
          <p:cNvGrpSpPr/>
          <p:nvPr/>
        </p:nvGrpSpPr>
        <p:grpSpPr>
          <a:xfrm>
            <a:off x="1989683" y="4040977"/>
            <a:ext cx="5089924" cy="1409868"/>
            <a:chOff x="2061691" y="4233862"/>
            <a:chExt cx="5089924" cy="1409868"/>
          </a:xfrm>
        </p:grpSpPr>
        <p:grpSp>
          <p:nvGrpSpPr>
            <p:cNvPr id="45" name="Gruppierung 44"/>
            <p:cNvGrpSpPr/>
            <p:nvPr/>
          </p:nvGrpSpPr>
          <p:grpSpPr>
            <a:xfrm>
              <a:off x="3431662" y="4233862"/>
              <a:ext cx="2280676" cy="1409868"/>
              <a:chOff x="3059832" y="4149080"/>
              <a:chExt cx="2280676" cy="1409868"/>
            </a:xfrm>
          </p:grpSpPr>
          <p:pic>
            <p:nvPicPr>
              <p:cNvPr id="48" name="Bild 47" descr="2013_12_04_angry person_2.png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492" b="98595" l="0" r="99478">
                            <a14:foregroundMark x1="70665" y1="88335" x2="70665" y2="88335"/>
                            <a14:foregroundMark x1="67014" y1="88897" x2="67014" y2="88897"/>
                            <a14:foregroundMark x1="67405" y1="87140" x2="67405" y2="87140"/>
                            <a14:foregroundMark x1="71186" y1="86437" x2="71186" y2="86437"/>
                            <a14:backgroundMark x1="89179" y1="19044" x2="89179" y2="1904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059832" y="4149080"/>
                <a:ext cx="760117" cy="1409868"/>
              </a:xfrm>
              <a:prstGeom prst="rect">
                <a:avLst/>
              </a:prstGeom>
            </p:spPr>
          </p:pic>
          <p:pic>
            <p:nvPicPr>
              <p:cNvPr id="49" name="Bild 48" descr="2013_12_04_angry person_1.png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4860032" y="4149080"/>
                <a:ext cx="480476" cy="1404247"/>
              </a:xfrm>
              <a:prstGeom prst="rect">
                <a:avLst/>
              </a:prstGeom>
            </p:spPr>
          </p:pic>
        </p:grpSp>
        <p:sp>
          <p:nvSpPr>
            <p:cNvPr id="46" name="Textfeld 45"/>
            <p:cNvSpPr txBox="1"/>
            <p:nvPr/>
          </p:nvSpPr>
          <p:spPr>
            <a:xfrm>
              <a:off x="2061691" y="4665910"/>
              <a:ext cx="15598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000000"/>
                  </a:solidFill>
                </a:rPr>
                <a:t>Conflict</a:t>
              </a:r>
            </a:p>
            <a:p>
              <a:pPr algn="ctr"/>
              <a:r>
                <a:rPr lang="en-US" sz="2400" b="1" dirty="0" smtClean="0">
                  <a:solidFill>
                    <a:srgbClr val="000000"/>
                  </a:solidFill>
                </a:rPr>
                <a:t>Partner A</a:t>
              </a:r>
              <a:endParaRPr lang="en-US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47" name="Textfeld 46"/>
            <p:cNvSpPr txBox="1"/>
            <p:nvPr/>
          </p:nvSpPr>
          <p:spPr>
            <a:xfrm>
              <a:off x="5580351" y="4665910"/>
              <a:ext cx="157126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000000"/>
                  </a:solidFill>
                </a:rPr>
                <a:t>Conflict</a:t>
              </a:r>
            </a:p>
            <a:p>
              <a:pPr algn="ctr"/>
              <a:r>
                <a:rPr lang="en-US" sz="2400" b="1" dirty="0" smtClean="0">
                  <a:solidFill>
                    <a:srgbClr val="000000"/>
                  </a:solidFill>
                </a:rPr>
                <a:t>Partner B</a:t>
              </a:r>
            </a:p>
          </p:txBody>
        </p:sp>
      </p:grpSp>
      <p:grpSp>
        <p:nvGrpSpPr>
          <p:cNvPr id="50" name="Gruppierung 49"/>
          <p:cNvGrpSpPr/>
          <p:nvPr/>
        </p:nvGrpSpPr>
        <p:grpSpPr>
          <a:xfrm>
            <a:off x="4262744" y="5193105"/>
            <a:ext cx="1992348" cy="1404247"/>
            <a:chOff x="4334752" y="5385990"/>
            <a:chExt cx="1992348" cy="1404247"/>
          </a:xfrm>
        </p:grpSpPr>
        <p:pic>
          <p:nvPicPr>
            <p:cNvPr id="51" name="Bild 50" descr="2014_02_25_idea.jpg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4752" y="5385990"/>
              <a:ext cx="474496" cy="1404247"/>
            </a:xfrm>
            <a:prstGeom prst="rect">
              <a:avLst/>
            </a:prstGeom>
          </p:spPr>
        </p:pic>
        <p:sp>
          <p:nvSpPr>
            <p:cNvPr id="52" name="Textfeld 51"/>
            <p:cNvSpPr txBox="1"/>
            <p:nvPr/>
          </p:nvSpPr>
          <p:spPr>
            <a:xfrm>
              <a:off x="4860032" y="5962054"/>
              <a:ext cx="14670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b="1" dirty="0" smtClean="0"/>
                <a:t>Mediator</a:t>
              </a:r>
              <a:endParaRPr lang="de-DE" sz="2400" b="1" dirty="0"/>
            </a:p>
          </p:txBody>
        </p:sp>
      </p:grpSp>
      <p:sp>
        <p:nvSpPr>
          <p:cNvPr id="53" name="Textfeld 1"/>
          <p:cNvSpPr txBox="1">
            <a:spLocks noChangeArrowheads="1"/>
          </p:cNvSpPr>
          <p:nvPr/>
        </p:nvSpPr>
        <p:spPr bwMode="auto">
          <a:xfrm>
            <a:off x="-33201" y="364064"/>
            <a:ext cx="9144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 dirty="0"/>
              <a:t>Dialogue of </a:t>
            </a:r>
            <a:r>
              <a:rPr lang="en-US" sz="2800" b="1" dirty="0" smtClean="0"/>
              <a:t>Mediation </a:t>
            </a:r>
            <a:r>
              <a:rPr lang="en-US" sz="2800" b="1" dirty="0"/>
              <a:t>b</a:t>
            </a:r>
            <a:r>
              <a:rPr lang="en-US" sz="2800" b="1" dirty="0" smtClean="0"/>
              <a:t>etween </a:t>
            </a:r>
            <a:r>
              <a:rPr lang="en-US" sz="2800" b="1" dirty="0"/>
              <a:t>two p</a:t>
            </a:r>
            <a:r>
              <a:rPr lang="en-US" sz="2800" b="1" dirty="0" smtClean="0"/>
              <a:t>ersons </a:t>
            </a:r>
            <a:r>
              <a:rPr lang="en-US" sz="2800" b="1" dirty="0"/>
              <a:t>of a t</a:t>
            </a:r>
            <a:r>
              <a:rPr lang="en-US" sz="2800" b="1" dirty="0" smtClean="0"/>
              <a:t>eam: integrated</a:t>
            </a:r>
            <a:r>
              <a:rPr lang="en-US" sz="2800" dirty="0" smtClean="0"/>
              <a:t> </a:t>
            </a:r>
            <a:r>
              <a:rPr lang="en-US" sz="2800" b="1" dirty="0"/>
              <a:t>s</a:t>
            </a:r>
            <a:r>
              <a:rPr lang="en-US" sz="2800" b="1" dirty="0" smtClean="0"/>
              <a:t>cenario</a:t>
            </a:r>
            <a:r>
              <a:rPr lang="de-DE" sz="2800" b="1" dirty="0" smtClean="0"/>
              <a:t> </a:t>
            </a:r>
            <a:endParaRPr lang="en-US" sz="28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68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-12700" y="353666"/>
            <a:ext cx="9147175" cy="98710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Clarifying </a:t>
            </a: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Backgrounds: Recognition 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of </a:t>
            </a: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Values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, </a:t>
            </a: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Emotions 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and </a:t>
            </a: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Needs</a:t>
            </a:r>
            <a:endParaRPr lang="de-DE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3" name="Textfeld 4"/>
          <p:cNvSpPr txBox="1">
            <a:spLocks noChangeArrowheads="1"/>
          </p:cNvSpPr>
          <p:nvPr/>
        </p:nvSpPr>
        <p:spPr bwMode="auto">
          <a:xfrm>
            <a:off x="167910" y="1362468"/>
            <a:ext cx="8712200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2540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defTabSz="2540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2540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2540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2540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254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254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254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254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 dirty="0" smtClean="0"/>
              <a:t>Content:</a:t>
            </a:r>
            <a:r>
              <a:rPr lang="en-US" dirty="0" smtClean="0"/>
              <a:t>		Clarification of all conflict issues of the conflict parties</a:t>
            </a:r>
          </a:p>
          <a:p>
            <a:pPr eaLnBrk="1" hangingPunct="1"/>
            <a:r>
              <a:rPr lang="en-US" dirty="0" smtClean="0"/>
              <a:t>					Exploration and elucidation of factual and personal backgrounds</a:t>
            </a:r>
          </a:p>
          <a:p>
            <a:pPr eaLnBrk="1" hangingPunct="1"/>
            <a:r>
              <a:rPr lang="en-US" dirty="0" smtClean="0"/>
              <a:t>					Identification of the fault lines between the parties</a:t>
            </a:r>
          </a:p>
          <a:p>
            <a:pPr eaLnBrk="1" hangingPunct="1"/>
            <a:endParaRPr lang="en-US" dirty="0" smtClean="0"/>
          </a:p>
          <a:p>
            <a:pPr marL="1252538" indent="-1252538" eaLnBrk="1" hangingPunct="1"/>
            <a:r>
              <a:rPr lang="en-US" dirty="0" smtClean="0"/>
              <a:t>		„Dialogue of Truth“: Exploration of the factual aspects as well as the personal values​​, claims, emotions and needs that lie behind the positions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b="1" dirty="0" smtClean="0"/>
              <a:t>Goal:</a:t>
            </a:r>
            <a:r>
              <a:rPr lang="en-US" dirty="0" smtClean="0"/>
              <a:t>			The conflict parties understand each other (# harmony / solutions)</a:t>
            </a:r>
            <a:endParaRPr lang="en-US" dirty="0"/>
          </a:p>
        </p:txBody>
      </p:sp>
      <p:sp>
        <p:nvSpPr>
          <p:cNvPr id="5124" name="Textfeld 2"/>
          <p:cNvSpPr txBox="1">
            <a:spLocks noChangeArrowheads="1"/>
          </p:cNvSpPr>
          <p:nvPr/>
        </p:nvSpPr>
        <p:spPr bwMode="auto">
          <a:xfrm>
            <a:off x="167910" y="4026293"/>
            <a:ext cx="8712200" cy="1152525"/>
          </a:xfrm>
          <a:prstGeom prst="rect">
            <a:avLst/>
          </a:pr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2000" b="1" dirty="0" smtClean="0"/>
              <a:t>Guiding question</a:t>
            </a:r>
            <a:r>
              <a:rPr lang="de-DE" sz="2000" b="1" dirty="0" smtClean="0"/>
              <a:t>: </a:t>
            </a:r>
            <a:endParaRPr lang="de-DE" sz="2000" b="1" dirty="0"/>
          </a:p>
          <a:p>
            <a:pPr algn="ctr"/>
            <a:r>
              <a:rPr lang="en-US" sz="2000" b="1" dirty="0"/>
              <a:t>What values, claims and desires, what needs and </a:t>
            </a:r>
            <a:r>
              <a:rPr lang="en-US" sz="2000" b="1" dirty="0" smtClean="0"/>
              <a:t>emotions</a:t>
            </a:r>
          </a:p>
          <a:p>
            <a:pPr algn="ctr"/>
            <a:r>
              <a:rPr lang="en-US" sz="2000" b="1" dirty="0" smtClean="0"/>
              <a:t>are </a:t>
            </a:r>
            <a:r>
              <a:rPr lang="en-US" sz="2000" b="1" dirty="0"/>
              <a:t>behind the positions concerning this conflict issue?</a:t>
            </a:r>
            <a:r>
              <a:rPr lang="en-US" sz="2400" b="1" dirty="0"/>
              <a:t> </a:t>
            </a:r>
            <a:endParaRPr lang="de-DE" sz="2400" b="1" dirty="0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5126" name="Textfeld 1"/>
          <p:cNvSpPr txBox="1">
            <a:spLocks noChangeArrowheads="1"/>
          </p:cNvSpPr>
          <p:nvPr/>
        </p:nvSpPr>
        <p:spPr bwMode="auto">
          <a:xfrm>
            <a:off x="167910" y="5250255"/>
            <a:ext cx="8712200" cy="1152525"/>
          </a:xfrm>
          <a:prstGeom prst="rect">
            <a:avLst/>
          </a:prstGeom>
          <a:solidFill>
            <a:srgbClr val="CC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2000" b="1" dirty="0"/>
              <a:t>Completion criterion:</a:t>
            </a:r>
            <a:br>
              <a:rPr lang="en-US" sz="2000" b="1" dirty="0"/>
            </a:br>
            <a:r>
              <a:rPr lang="en-US" sz="2000" b="1" dirty="0"/>
              <a:t>Each party has understood why the other parties are in dispute:</a:t>
            </a:r>
            <a:br>
              <a:rPr lang="en-US" sz="2000" b="1" dirty="0"/>
            </a:br>
            <a:r>
              <a:rPr lang="en-US" sz="2000" b="1" dirty="0"/>
              <a:t>for what subjective and objective motives.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pPr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4017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5124" grpId="0" animBg="1"/>
      <p:bldP spid="51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0" y="3166107"/>
            <a:ext cx="9147175" cy="538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dirty="0" smtClean="0"/>
              <a:t>Double </a:t>
            </a:r>
            <a:r>
              <a:rPr lang="en-US" dirty="0"/>
              <a:t>I</a:t>
            </a:r>
            <a:r>
              <a:rPr lang="en-US" dirty="0" smtClean="0"/>
              <a:t>ceberg Metaphor</a:t>
            </a:r>
            <a:endParaRPr lang="de-DE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700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feld 1"/>
          <p:cNvSpPr txBox="1">
            <a:spLocks noChangeArrowheads="1"/>
          </p:cNvSpPr>
          <p:nvPr/>
        </p:nvSpPr>
        <p:spPr bwMode="auto">
          <a:xfrm>
            <a:off x="0" y="404813"/>
            <a:ext cx="914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000" b="1" dirty="0"/>
              <a:t>Double I</a:t>
            </a:r>
            <a:r>
              <a:rPr lang="en-US" sz="2000" b="1" dirty="0" smtClean="0"/>
              <a:t>ceberg: Orientation </a:t>
            </a:r>
            <a:r>
              <a:rPr lang="en-US" sz="2000" b="1" dirty="0"/>
              <a:t>for r</a:t>
            </a:r>
            <a:r>
              <a:rPr lang="en-US" sz="2000" b="1" dirty="0" smtClean="0"/>
              <a:t>ecognizing </a:t>
            </a:r>
            <a:r>
              <a:rPr lang="en-US" sz="2000" b="1" dirty="0"/>
              <a:t>the i</a:t>
            </a:r>
            <a:r>
              <a:rPr lang="en-US" sz="2000" b="1" dirty="0" smtClean="0"/>
              <a:t>mportant </a:t>
            </a:r>
            <a:r>
              <a:rPr lang="en-US" sz="2000" b="1" dirty="0"/>
              <a:t>a</a:t>
            </a:r>
            <a:r>
              <a:rPr lang="en-US" sz="2000" b="1" dirty="0" smtClean="0"/>
              <a:t>spects </a:t>
            </a:r>
            <a:r>
              <a:rPr lang="en-US" sz="2000" b="1" dirty="0"/>
              <a:t>of the r</a:t>
            </a:r>
            <a:r>
              <a:rPr lang="en-US" sz="2000" b="1" dirty="0" smtClean="0"/>
              <a:t>elationship </a:t>
            </a:r>
            <a:r>
              <a:rPr lang="en-US" sz="2000" b="1" dirty="0"/>
              <a:t>and c</a:t>
            </a:r>
            <a:r>
              <a:rPr lang="en-US" sz="2000" b="1" dirty="0" smtClean="0"/>
              <a:t>onflict</a:t>
            </a:r>
            <a:endParaRPr lang="de-DE" sz="2000" b="1" dirty="0"/>
          </a:p>
        </p:txBody>
      </p:sp>
      <p:sp>
        <p:nvSpPr>
          <p:cNvPr id="17" name="Rechteck 4"/>
          <p:cNvSpPr>
            <a:spLocks noChangeArrowheads="1"/>
          </p:cNvSpPr>
          <p:nvPr/>
        </p:nvSpPr>
        <p:spPr bwMode="auto">
          <a:xfrm>
            <a:off x="4022725" y="1927796"/>
            <a:ext cx="1098550" cy="4079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03399"/>
                </a:solidFill>
              </a:rPr>
              <a:t>Facts </a:t>
            </a:r>
            <a:endParaRPr lang="de-DE" sz="2000" b="1" dirty="0">
              <a:solidFill>
                <a:srgbClr val="003399"/>
              </a:solidFill>
            </a:endParaRPr>
          </a:p>
        </p:txBody>
      </p:sp>
      <p:sp>
        <p:nvSpPr>
          <p:cNvPr id="5" name="Rechteck 2"/>
          <p:cNvSpPr>
            <a:spLocks noChangeArrowheads="1"/>
          </p:cNvSpPr>
          <p:nvPr/>
        </p:nvSpPr>
        <p:spPr bwMode="auto">
          <a:xfrm>
            <a:off x="3459956" y="5363146"/>
            <a:ext cx="2224088" cy="4079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08000"/>
                </a:solidFill>
              </a:rPr>
              <a:t>Self-images </a:t>
            </a:r>
            <a:endParaRPr lang="de-DE" sz="2000" b="1" dirty="0">
              <a:solidFill>
                <a:srgbClr val="008000"/>
              </a:solidFill>
            </a:endParaRPr>
          </a:p>
        </p:txBody>
      </p:sp>
      <p:sp>
        <p:nvSpPr>
          <p:cNvPr id="6" name="Text Box 73"/>
          <p:cNvSpPr txBox="1">
            <a:spLocks noChangeArrowheads="1"/>
          </p:cNvSpPr>
          <p:nvPr/>
        </p:nvSpPr>
        <p:spPr bwMode="auto">
          <a:xfrm>
            <a:off x="3125590" y="1420652"/>
            <a:ext cx="1374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9933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7607" tIns="28804" rIns="57607" bIns="288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de-DE" sz="2000" b="1"/>
              <a:t>Position A</a:t>
            </a:r>
          </a:p>
        </p:txBody>
      </p:sp>
      <p:sp>
        <p:nvSpPr>
          <p:cNvPr id="7" name="Text Box 74"/>
          <p:cNvSpPr txBox="1">
            <a:spLocks noChangeArrowheads="1"/>
          </p:cNvSpPr>
          <p:nvPr/>
        </p:nvSpPr>
        <p:spPr bwMode="auto">
          <a:xfrm>
            <a:off x="4716017" y="1420652"/>
            <a:ext cx="1368151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7607" tIns="28804" rIns="57607" bIns="288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de-DE" sz="2000" b="1"/>
              <a:t>Position B</a:t>
            </a:r>
          </a:p>
        </p:txBody>
      </p:sp>
      <p:sp>
        <p:nvSpPr>
          <p:cNvPr id="8" name="Text Box 77"/>
          <p:cNvSpPr txBox="1">
            <a:spLocks noChangeArrowheads="1"/>
          </p:cNvSpPr>
          <p:nvPr/>
        </p:nvSpPr>
        <p:spPr bwMode="auto">
          <a:xfrm>
            <a:off x="4479604" y="1412776"/>
            <a:ext cx="2571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7607" tIns="28804" rIns="57607" bIns="288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de-DE" sz="2000" b="1">
                <a:sym typeface="Symbol" charset="0"/>
              </a:rPr>
              <a:t></a:t>
            </a:r>
            <a:endParaRPr lang="de-DE" sz="2000" b="1"/>
          </a:p>
        </p:txBody>
      </p:sp>
      <p:grpSp>
        <p:nvGrpSpPr>
          <p:cNvPr id="9" name="Gruppieren 15"/>
          <p:cNvGrpSpPr>
            <a:grpSpLocks/>
          </p:cNvGrpSpPr>
          <p:nvPr/>
        </p:nvGrpSpPr>
        <p:grpSpPr bwMode="auto">
          <a:xfrm>
            <a:off x="1403648" y="1838896"/>
            <a:ext cx="5372100" cy="4830762"/>
            <a:chOff x="2168525" y="1902173"/>
            <a:chExt cx="4638675" cy="4605337"/>
          </a:xfrm>
        </p:grpSpPr>
        <p:sp>
          <p:nvSpPr>
            <p:cNvPr id="22" name="Line 66"/>
            <p:cNvSpPr>
              <a:spLocks noChangeShapeType="1"/>
            </p:cNvSpPr>
            <p:nvPr/>
          </p:nvSpPr>
          <p:spPr bwMode="auto">
            <a:xfrm flipH="1">
              <a:off x="2168525" y="1902173"/>
              <a:ext cx="2187744" cy="460533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  <a:effectLst>
              <a:outerShdw blurRad="50800" dist="38100" dir="2700000" algn="tl" rotWithShape="0">
                <a:srgbClr val="000000">
                  <a:alpha val="3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de-DE"/>
            </a:p>
          </p:txBody>
        </p:sp>
        <p:sp>
          <p:nvSpPr>
            <p:cNvPr id="4115" name="Line 67"/>
            <p:cNvSpPr>
              <a:spLocks noChangeShapeType="1"/>
            </p:cNvSpPr>
            <p:nvPr/>
          </p:nvSpPr>
          <p:spPr bwMode="auto">
            <a:xfrm>
              <a:off x="4356100" y="1902173"/>
              <a:ext cx="2451100" cy="460533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de-DE"/>
            </a:p>
          </p:txBody>
        </p:sp>
        <p:sp>
          <p:nvSpPr>
            <p:cNvPr id="4116" name="Line 68"/>
            <p:cNvSpPr>
              <a:spLocks noChangeShapeType="1"/>
            </p:cNvSpPr>
            <p:nvPr/>
          </p:nvSpPr>
          <p:spPr bwMode="auto">
            <a:xfrm>
              <a:off x="2168525" y="6507510"/>
              <a:ext cx="463867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de-DE"/>
            </a:p>
          </p:txBody>
        </p:sp>
      </p:grpSp>
      <p:grpSp>
        <p:nvGrpSpPr>
          <p:cNvPr id="10" name="Gruppieren 9"/>
          <p:cNvGrpSpPr>
            <a:grpSpLocks/>
          </p:cNvGrpSpPr>
          <p:nvPr/>
        </p:nvGrpSpPr>
        <p:grpSpPr bwMode="auto">
          <a:xfrm>
            <a:off x="2661471" y="1873710"/>
            <a:ext cx="5354263" cy="4795650"/>
            <a:chOff x="2897188" y="1902173"/>
            <a:chExt cx="4637087" cy="460533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Line 70"/>
            <p:cNvSpPr>
              <a:spLocks noChangeShapeType="1"/>
            </p:cNvSpPr>
            <p:nvPr/>
          </p:nvSpPr>
          <p:spPr bwMode="auto">
            <a:xfrm flipH="1">
              <a:off x="2897188" y="1902173"/>
              <a:ext cx="2185987" cy="460533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>
                <a:defRPr/>
              </a:pPr>
              <a:endParaRPr lang="de-DE" sz="2000">
                <a:ea typeface="+mn-ea"/>
              </a:endParaRPr>
            </a:p>
          </p:txBody>
        </p:sp>
        <p:sp>
          <p:nvSpPr>
            <p:cNvPr id="20" name="Line 71"/>
            <p:cNvSpPr>
              <a:spLocks noChangeShapeType="1"/>
            </p:cNvSpPr>
            <p:nvPr/>
          </p:nvSpPr>
          <p:spPr bwMode="auto">
            <a:xfrm>
              <a:off x="5083175" y="1902173"/>
              <a:ext cx="2451100" cy="460533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>
                <a:defRPr/>
              </a:pPr>
              <a:endParaRPr lang="de-DE" sz="2000">
                <a:ea typeface="+mn-ea"/>
              </a:endParaRPr>
            </a:p>
          </p:txBody>
        </p:sp>
        <p:sp>
          <p:nvSpPr>
            <p:cNvPr id="21" name="Line 72"/>
            <p:cNvSpPr>
              <a:spLocks noChangeShapeType="1"/>
            </p:cNvSpPr>
            <p:nvPr/>
          </p:nvSpPr>
          <p:spPr bwMode="auto">
            <a:xfrm>
              <a:off x="2897188" y="6507510"/>
              <a:ext cx="463708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>
                <a:defRPr/>
              </a:pPr>
              <a:endParaRPr lang="de-DE" sz="2000">
                <a:ea typeface="+mn-ea"/>
              </a:endParaRPr>
            </a:p>
          </p:txBody>
        </p:sp>
      </p:grpSp>
      <p:sp>
        <p:nvSpPr>
          <p:cNvPr id="11" name="Rechteck 6"/>
          <p:cNvSpPr>
            <a:spLocks noChangeArrowheads="1"/>
          </p:cNvSpPr>
          <p:nvPr/>
        </p:nvSpPr>
        <p:spPr bwMode="auto">
          <a:xfrm>
            <a:off x="3834607" y="2937446"/>
            <a:ext cx="1474787" cy="4079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C00000"/>
                </a:solidFill>
              </a:rPr>
              <a:t>Actions</a:t>
            </a:r>
            <a:endParaRPr lang="de-DE" sz="2000" b="1" dirty="0">
              <a:solidFill>
                <a:srgbClr val="C00000"/>
              </a:solidFill>
            </a:endParaRPr>
          </a:p>
        </p:txBody>
      </p:sp>
      <p:sp>
        <p:nvSpPr>
          <p:cNvPr id="12" name="Rechteck 5"/>
          <p:cNvSpPr>
            <a:spLocks noChangeArrowheads="1"/>
          </p:cNvSpPr>
          <p:nvPr/>
        </p:nvSpPr>
        <p:spPr bwMode="auto">
          <a:xfrm>
            <a:off x="3122241" y="2223071"/>
            <a:ext cx="2899519" cy="4079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 wrap="square">
            <a:spAutoFit/>
          </a:bodyPr>
          <a:lstStyle/>
          <a:p>
            <a:r>
              <a:rPr lang="en-US" sz="2000">
                <a:solidFill>
                  <a:srgbClr val="003399"/>
                </a:solidFill>
              </a:rPr>
              <a:t>Resources, texts, things</a:t>
            </a:r>
            <a:endParaRPr lang="de-DE" sz="2000">
              <a:solidFill>
                <a:srgbClr val="003399"/>
              </a:solidFill>
            </a:endParaRPr>
          </a:p>
        </p:txBody>
      </p:sp>
      <p:sp>
        <p:nvSpPr>
          <p:cNvPr id="13" name="Rechteck 7"/>
          <p:cNvSpPr>
            <a:spLocks noChangeArrowheads="1"/>
          </p:cNvSpPr>
          <p:nvPr/>
        </p:nvSpPr>
        <p:spPr bwMode="auto">
          <a:xfrm>
            <a:off x="3335338" y="3232721"/>
            <a:ext cx="2473325" cy="4079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rgbClr val="C00000"/>
                </a:solidFill>
              </a:rPr>
              <a:t>Strategies, tools</a:t>
            </a:r>
            <a:endParaRPr lang="de-DE" sz="2000">
              <a:solidFill>
                <a:srgbClr val="C00000"/>
              </a:solidFill>
            </a:endParaRPr>
          </a:p>
        </p:txBody>
      </p:sp>
      <p:sp>
        <p:nvSpPr>
          <p:cNvPr id="14" name="Rechteck 3"/>
          <p:cNvSpPr>
            <a:spLocks noChangeArrowheads="1"/>
          </p:cNvSpPr>
          <p:nvPr/>
        </p:nvSpPr>
        <p:spPr bwMode="auto">
          <a:xfrm>
            <a:off x="2229644" y="5712396"/>
            <a:ext cx="4684712" cy="4000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rgbClr val="008000"/>
                </a:solidFill>
              </a:rPr>
              <a:t>Attributions,</a:t>
            </a:r>
            <a:r>
              <a:rPr lang="de-DE" sz="2000">
                <a:solidFill>
                  <a:srgbClr val="008000"/>
                </a:solidFill>
              </a:rPr>
              <a:t> </a:t>
            </a:r>
            <a:r>
              <a:rPr lang="en-US" sz="2000">
                <a:solidFill>
                  <a:srgbClr val="008000"/>
                </a:solidFill>
              </a:rPr>
              <a:t>identity, deep feelings</a:t>
            </a:r>
            <a:endParaRPr lang="de-DE" sz="2000">
              <a:solidFill>
                <a:srgbClr val="008000"/>
              </a:solidFill>
            </a:endParaRPr>
          </a:p>
        </p:txBody>
      </p:sp>
      <p:sp>
        <p:nvSpPr>
          <p:cNvPr id="15" name="Rechteck 12"/>
          <p:cNvSpPr>
            <a:spLocks noChangeArrowheads="1"/>
          </p:cNvSpPr>
          <p:nvPr/>
        </p:nvSpPr>
        <p:spPr bwMode="auto">
          <a:xfrm>
            <a:off x="2971800" y="4029646"/>
            <a:ext cx="3200400" cy="4079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rgbClr val="CC6600"/>
                </a:solidFill>
              </a:rPr>
              <a:t>Images of relationship</a:t>
            </a:r>
            <a:endParaRPr lang="de-DE" sz="2000" b="1">
              <a:solidFill>
                <a:srgbClr val="CC6600"/>
              </a:solidFill>
            </a:endParaRPr>
          </a:p>
        </p:txBody>
      </p:sp>
      <p:sp>
        <p:nvSpPr>
          <p:cNvPr id="16" name="Rechteck 13"/>
          <p:cNvSpPr>
            <a:spLocks noChangeArrowheads="1"/>
          </p:cNvSpPr>
          <p:nvPr/>
        </p:nvSpPr>
        <p:spPr bwMode="auto">
          <a:xfrm>
            <a:off x="2686844" y="4378896"/>
            <a:ext cx="3770313" cy="7080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>
            <a:spAutoFit/>
          </a:bodyPr>
          <a:lstStyle/>
          <a:p>
            <a:pPr algn="ctr"/>
            <a:r>
              <a:rPr lang="en-US" sz="2000" dirty="0">
                <a:solidFill>
                  <a:srgbClr val="CC6600"/>
                </a:solidFill>
              </a:rPr>
              <a:t>Respect, blame, emotions, self-determination, trust</a:t>
            </a:r>
            <a:endParaRPr lang="de-DE" sz="2000" dirty="0">
              <a:solidFill>
                <a:srgbClr val="CC6600"/>
              </a:solidFill>
            </a:endParaRPr>
          </a:p>
        </p:txBody>
      </p:sp>
      <p:cxnSp>
        <p:nvCxnSpPr>
          <p:cNvPr id="18" name="Gerade Verbindung 17"/>
          <p:cNvCxnSpPr/>
          <p:nvPr/>
        </p:nvCxnSpPr>
        <p:spPr bwMode="auto">
          <a:xfrm>
            <a:off x="2298700" y="3639121"/>
            <a:ext cx="4546600" cy="0"/>
          </a:xfrm>
          <a:prstGeom prst="line">
            <a:avLst/>
          </a:prstGeom>
          <a:ln w="28575">
            <a:solidFill>
              <a:srgbClr val="00009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pPr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2923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5" grpId="0" animBg="1"/>
      <p:bldP spid="6" grpId="0"/>
      <p:bldP spid="7" grpId="0"/>
      <p:bldP spid="8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0" y="3271037"/>
            <a:ext cx="9147175" cy="538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dirty="0"/>
              <a:t>Emotions in </a:t>
            </a:r>
            <a:r>
              <a:rPr lang="en-US" dirty="0" smtClean="0"/>
              <a:t>Human </a:t>
            </a:r>
            <a:r>
              <a:rPr lang="en-US" dirty="0"/>
              <a:t>L</a:t>
            </a:r>
            <a:r>
              <a:rPr lang="en-US" dirty="0" smtClean="0"/>
              <a:t>ife</a:t>
            </a:r>
            <a:endParaRPr lang="de-DE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pPr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1916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395536" y="6053534"/>
            <a:ext cx="2514600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sz="2400" b="1" dirty="0" smtClean="0">
                <a:cs typeface="Arial Unicode MS" charset="0"/>
              </a:rPr>
              <a:t>Event or experience…</a:t>
            </a:r>
            <a:endParaRPr lang="en-US" sz="2400" b="1" dirty="0">
              <a:cs typeface="Arial Unicode MS" charset="0"/>
            </a:endParaRP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2771800" y="2132856"/>
            <a:ext cx="6657727" cy="2375917"/>
          </a:xfrm>
          <a:prstGeom prst="irregularSeal1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de-DE" sz="2400" b="1" dirty="0" smtClean="0">
                <a:cs typeface="Arial Unicode MS" charset="0"/>
              </a:rPr>
              <a:t>…</a:t>
            </a:r>
            <a:r>
              <a:rPr lang="en-US" sz="2400" b="1" dirty="0" smtClean="0">
                <a:cs typeface="Arial Unicode MS" charset="0"/>
              </a:rPr>
              <a:t>produces physiological</a:t>
            </a:r>
          </a:p>
          <a:p>
            <a:pPr algn="ctr"/>
            <a:r>
              <a:rPr lang="en-US" sz="2400" b="1" dirty="0" smtClean="0">
                <a:cs typeface="Arial Unicode MS" charset="0"/>
              </a:rPr>
              <a:t>arousal</a:t>
            </a:r>
            <a:endParaRPr lang="en-US" sz="2400" dirty="0">
              <a:cs typeface="Arial Unicode MS" charset="0"/>
            </a:endParaRPr>
          </a:p>
        </p:txBody>
      </p:sp>
      <p:sp>
        <p:nvSpPr>
          <p:cNvPr id="19" name="AutoShape 7"/>
          <p:cNvSpPr>
            <a:spLocks noChangeArrowheads="1"/>
          </p:cNvSpPr>
          <p:nvPr/>
        </p:nvSpPr>
        <p:spPr bwMode="auto">
          <a:xfrm>
            <a:off x="3492500" y="5301208"/>
            <a:ext cx="5580063" cy="938213"/>
          </a:xfrm>
          <a:prstGeom prst="wedgeRoundRectCallout">
            <a:avLst>
              <a:gd name="adj1" fmla="val -52079"/>
              <a:gd name="adj2" fmla="val -8668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sz="2400" b="1" dirty="0" smtClean="0">
                <a:cs typeface="Arial Unicode MS" charset="0"/>
              </a:rPr>
              <a:t>…Expression (spontaneous or controlled)</a:t>
            </a:r>
            <a:endParaRPr lang="en-US" sz="2400" b="1" dirty="0">
              <a:cs typeface="Arial Unicode MS" charset="0"/>
            </a:endParaRPr>
          </a:p>
        </p:txBody>
      </p:sp>
      <p:sp>
        <p:nvSpPr>
          <p:cNvPr id="20" name="AutoShape 8"/>
          <p:cNvSpPr>
            <a:spLocks noChangeArrowheads="1"/>
          </p:cNvSpPr>
          <p:nvPr/>
        </p:nvSpPr>
        <p:spPr bwMode="auto">
          <a:xfrm>
            <a:off x="-10886" y="910876"/>
            <a:ext cx="3059113" cy="2389188"/>
          </a:xfrm>
          <a:prstGeom prst="cloudCallout">
            <a:avLst>
              <a:gd name="adj1" fmla="val -13500"/>
              <a:gd name="adj2" fmla="val 99552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de-DE" sz="2400" b="1">
                <a:cs typeface="Arial Unicode MS" charset="0"/>
              </a:rPr>
              <a:t>…. as quick as lightning: cognitive appraisal</a:t>
            </a:r>
            <a:endParaRPr lang="de-DE" sz="2000" b="1">
              <a:cs typeface="Arial Unicode MS" charset="0"/>
            </a:endParaRPr>
          </a:p>
        </p:txBody>
      </p:sp>
      <p:pic>
        <p:nvPicPr>
          <p:cNvPr id="11270" name="Picture 9" descr="j02020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80586"/>
            <a:ext cx="3429000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0" y="358984"/>
            <a:ext cx="86525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Appraisal</a:t>
            </a:r>
            <a:r>
              <a:rPr lang="de-DE" sz="2800" b="1" dirty="0" smtClean="0"/>
              <a:t>, </a:t>
            </a:r>
            <a:r>
              <a:rPr lang="en-US" sz="2800" b="1" dirty="0"/>
              <a:t>physiological </a:t>
            </a:r>
            <a:r>
              <a:rPr lang="en-US" sz="2800" b="1" dirty="0" smtClean="0"/>
              <a:t>Arousal</a:t>
            </a:r>
            <a:r>
              <a:rPr lang="de-DE" sz="2800" b="1" dirty="0" smtClean="0"/>
              <a:t> </a:t>
            </a:r>
            <a:r>
              <a:rPr lang="en-US" sz="2800" b="1" dirty="0" smtClean="0"/>
              <a:t>and</a:t>
            </a:r>
            <a:r>
              <a:rPr lang="de-DE" sz="2800" b="1" dirty="0" smtClean="0"/>
              <a:t> </a:t>
            </a:r>
            <a:r>
              <a:rPr lang="en-US" sz="2800" b="1" dirty="0" smtClean="0"/>
              <a:t>Expression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17356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8" grpId="0" animBg="1" autoUpdateAnimBg="0"/>
      <p:bldP spid="19" grpId="0" animBg="1" autoUpdateAnimBg="0"/>
      <p:bldP spid="20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 3"/>
          <p:cNvSpPr>
            <a:spLocks noGrp="1"/>
          </p:cNvSpPr>
          <p:nvPr>
            <p:ph type="title" idx="4294967295"/>
          </p:nvPr>
        </p:nvSpPr>
        <p:spPr>
          <a:xfrm>
            <a:off x="0" y="404813"/>
            <a:ext cx="9144000" cy="4318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en-US" b="1" dirty="0" smtClean="0">
                <a:solidFill>
                  <a:schemeClr val="tx1"/>
                </a:solidFill>
                <a:latin typeface="+mn-lt"/>
              </a:rPr>
              <a:t>Basic Emotions: Movements of self and object</a:t>
            </a:r>
          </a:p>
        </p:txBody>
      </p:sp>
      <p:sp>
        <p:nvSpPr>
          <p:cNvPr id="7172" name="Rechteck 2"/>
          <p:cNvSpPr>
            <a:spLocks noChangeArrowheads="1"/>
          </p:cNvSpPr>
          <p:nvPr/>
        </p:nvSpPr>
        <p:spPr bwMode="auto">
          <a:xfrm>
            <a:off x="5991539" y="1249759"/>
            <a:ext cx="7232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 smtClean="0">
                <a:latin typeface="+mn-lt"/>
                <a:ea typeface="+mn-ea"/>
                <a:cs typeface="Arial" pitchFamily="34" charset="0"/>
              </a:rPr>
              <a:t>Grief</a:t>
            </a:r>
            <a:endParaRPr lang="en-US" b="1" dirty="0"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7173" name="Rechteck 3"/>
          <p:cNvSpPr>
            <a:spLocks noChangeArrowheads="1"/>
          </p:cNvSpPr>
          <p:nvPr/>
        </p:nvSpPr>
        <p:spPr bwMode="auto">
          <a:xfrm>
            <a:off x="2386013" y="6178947"/>
            <a:ext cx="8524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 smtClean="0">
                <a:latin typeface="+mn-lt"/>
                <a:ea typeface="+mn-ea"/>
                <a:cs typeface="Arial" pitchFamily="34" charset="0"/>
              </a:rPr>
              <a:t>Anger</a:t>
            </a:r>
            <a:endParaRPr lang="en-US" b="1" dirty="0"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7174" name="Rechteck 4"/>
          <p:cNvSpPr>
            <a:spLocks noChangeArrowheads="1"/>
          </p:cNvSpPr>
          <p:nvPr/>
        </p:nvSpPr>
        <p:spPr bwMode="auto">
          <a:xfrm>
            <a:off x="5837238" y="6178947"/>
            <a:ext cx="1031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 smtClean="0">
                <a:latin typeface="+mn-lt"/>
                <a:ea typeface="+mn-ea"/>
                <a:cs typeface="Arial" pitchFamily="34" charset="0"/>
              </a:rPr>
              <a:t>Disgust</a:t>
            </a:r>
            <a:endParaRPr lang="en-US" b="1" dirty="0"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7175" name="Rechteck 6"/>
          <p:cNvSpPr>
            <a:spLocks noChangeArrowheads="1"/>
          </p:cNvSpPr>
          <p:nvPr/>
        </p:nvSpPr>
        <p:spPr bwMode="auto">
          <a:xfrm>
            <a:off x="3989388" y="1264047"/>
            <a:ext cx="11842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 smtClean="0">
                <a:latin typeface="+mn-lt"/>
                <a:ea typeface="+mn-ea"/>
                <a:cs typeface="Arial" pitchFamily="34" charset="0"/>
              </a:rPr>
              <a:t>Curiosity</a:t>
            </a:r>
            <a:endParaRPr lang="en-US" b="1" dirty="0"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7176" name="Rechteck 7"/>
          <p:cNvSpPr>
            <a:spLocks noChangeArrowheads="1"/>
          </p:cNvSpPr>
          <p:nvPr/>
        </p:nvSpPr>
        <p:spPr bwMode="auto">
          <a:xfrm>
            <a:off x="1901825" y="1264047"/>
            <a:ext cx="18145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 smtClean="0">
                <a:latin typeface="+mn-lt"/>
                <a:ea typeface="+mn-ea"/>
                <a:cs typeface="Arial" pitchFamily="34" charset="0"/>
              </a:rPr>
              <a:t>Happiness/Joy</a:t>
            </a:r>
            <a:endParaRPr lang="en-US" b="1" dirty="0"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7177" name="Rechteck 8"/>
          <p:cNvSpPr>
            <a:spLocks noChangeArrowheads="1"/>
          </p:cNvSpPr>
          <p:nvPr/>
        </p:nvSpPr>
        <p:spPr bwMode="auto">
          <a:xfrm>
            <a:off x="4240213" y="6178947"/>
            <a:ext cx="6715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 smtClean="0">
                <a:latin typeface="+mn-lt"/>
                <a:ea typeface="+mn-ea"/>
                <a:cs typeface="Arial" pitchFamily="34" charset="0"/>
              </a:rPr>
              <a:t>Fear</a:t>
            </a:r>
            <a:endParaRPr lang="en-US" b="1" dirty="0"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" name="Abgerundete rechteckige Legende 1"/>
          <p:cNvSpPr/>
          <p:nvPr/>
        </p:nvSpPr>
        <p:spPr>
          <a:xfrm>
            <a:off x="790042" y="1127522"/>
            <a:ext cx="1091145" cy="612775"/>
          </a:xfrm>
          <a:prstGeom prst="wedgeRoundRectCallout">
            <a:avLst>
              <a:gd name="adj1" fmla="val 49277"/>
              <a:gd name="adj2" fmla="val 108952"/>
              <a:gd name="adj3" fmla="val 16667"/>
            </a:avLst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smtClean="0">
                <a:solidFill>
                  <a:schemeClr val="tx1"/>
                </a:solidFill>
              </a:rPr>
              <a:t>Object to me!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Abgerundete rechteckige Legende 10"/>
          <p:cNvSpPr/>
          <p:nvPr/>
        </p:nvSpPr>
        <p:spPr>
          <a:xfrm>
            <a:off x="273050" y="6056709"/>
            <a:ext cx="1587500" cy="612775"/>
          </a:xfrm>
          <a:prstGeom prst="wedgeRoundRectCallout">
            <a:avLst>
              <a:gd name="adj1" fmla="val 52677"/>
              <a:gd name="adj2" fmla="val -105020"/>
              <a:gd name="adj3" fmla="val 16667"/>
            </a:avLst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smtClean="0">
                <a:solidFill>
                  <a:schemeClr val="tx1"/>
                </a:solidFill>
              </a:rPr>
              <a:t>Object away from me!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Abgerundete rechteckige Legende 11"/>
          <p:cNvSpPr/>
          <p:nvPr/>
        </p:nvSpPr>
        <p:spPr>
          <a:xfrm>
            <a:off x="7227888" y="1127522"/>
            <a:ext cx="1566862" cy="612775"/>
          </a:xfrm>
          <a:prstGeom prst="wedgeRoundRectCallout">
            <a:avLst>
              <a:gd name="adj1" fmla="val -47689"/>
              <a:gd name="adj2" fmla="val 89974"/>
              <a:gd name="adj3" fmla="val 16667"/>
            </a:avLst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smtClean="0">
                <a:solidFill>
                  <a:schemeClr val="tx1"/>
                </a:solidFill>
              </a:rPr>
              <a:t>Object back to me!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3" name="Abgerundete rechteckige Legende 12"/>
          <p:cNvSpPr/>
          <p:nvPr/>
        </p:nvSpPr>
        <p:spPr>
          <a:xfrm>
            <a:off x="3276600" y="6478984"/>
            <a:ext cx="3114675" cy="406400"/>
          </a:xfrm>
          <a:prstGeom prst="wedgeRoundRectCallout">
            <a:avLst>
              <a:gd name="adj1" fmla="val 9096"/>
              <a:gd name="adj2" fmla="val -100994"/>
              <a:gd name="adj3" fmla="val 16667"/>
            </a:avLst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smtClean="0">
                <a:solidFill>
                  <a:schemeClr val="tx1"/>
                </a:solidFill>
              </a:rPr>
              <a:t>Me away from the object!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4" name="Abgerundete rechteckige Legende 13"/>
          <p:cNvSpPr/>
          <p:nvPr/>
        </p:nvSpPr>
        <p:spPr>
          <a:xfrm>
            <a:off x="3203575" y="986234"/>
            <a:ext cx="2347913" cy="288925"/>
          </a:xfrm>
          <a:prstGeom prst="wedgeRoundRectCallout">
            <a:avLst>
              <a:gd name="adj1" fmla="val -18976"/>
              <a:gd name="adj2" fmla="val 125051"/>
              <a:gd name="adj3" fmla="val 16667"/>
            </a:avLst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smtClean="0">
                <a:solidFill>
                  <a:schemeClr val="tx1"/>
                </a:solidFill>
              </a:rPr>
              <a:t>Me to the object!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5" name="Abgerundete rechteckige Legende 14"/>
          <p:cNvSpPr/>
          <p:nvPr/>
        </p:nvSpPr>
        <p:spPr>
          <a:xfrm>
            <a:off x="7267575" y="5491559"/>
            <a:ext cx="1527175" cy="608013"/>
          </a:xfrm>
          <a:prstGeom prst="wedgeRoundRectCallout">
            <a:avLst>
              <a:gd name="adj1" fmla="val -48784"/>
              <a:gd name="adj2" fmla="val -97575"/>
              <a:gd name="adj3" fmla="val 16667"/>
            </a:avLst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smtClean="0">
                <a:solidFill>
                  <a:schemeClr val="tx1"/>
                </a:solidFill>
              </a:rPr>
              <a:t>Object out of me!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9231" name="Grafik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2625" y="1606947"/>
            <a:ext cx="1681163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2" name="Grafik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5325" y="3959622"/>
            <a:ext cx="1668463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3" name="Grafik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0213" y="3964384"/>
            <a:ext cx="169862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4" name="Grafik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2213" y="1606947"/>
            <a:ext cx="1685925" cy="226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5" name="Grafi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7513" y="1600597"/>
            <a:ext cx="171132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6" name="Picture 2" descr="C:\Users\Alexander Redlich\Desktop\Emotionen\Angst05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2213" y="3959622"/>
            <a:ext cx="168592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pPr/>
              <a:t>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9475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174" grpId="0"/>
      <p:bldP spid="7175" grpId="0"/>
      <p:bldP spid="7176" grpId="0"/>
      <p:bldP spid="7177" grpId="0"/>
      <p:bldP spid="2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0" y="3271037"/>
            <a:ext cx="9147175" cy="538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dirty="0">
                <a:cs typeface="Arial Unicode MS" charset="0"/>
              </a:rPr>
              <a:t>Core-Shell Model</a:t>
            </a:r>
            <a:endParaRPr lang="de-DE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pPr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44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1026</Words>
  <Application>Microsoft Office PowerPoint</Application>
  <PresentationFormat>Bildschirmpräsentation (4:3)</PresentationFormat>
  <Paragraphs>185</Paragraphs>
  <Slides>22</Slides>
  <Notes>8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3" baseType="lpstr">
      <vt:lpstr>TiMMCO-Design</vt:lpstr>
      <vt:lpstr>PowerPoint-Präsentation</vt:lpstr>
      <vt:lpstr>Values - Claims - Emotions - Needs</vt:lpstr>
      <vt:lpstr>Clarifying Backgrounds: Recognition of Values, Emotions and Needs</vt:lpstr>
      <vt:lpstr>Double Iceberg Metaphor</vt:lpstr>
      <vt:lpstr>PowerPoint-Präsentation</vt:lpstr>
      <vt:lpstr>Emotions in Human Life</vt:lpstr>
      <vt:lpstr>PowerPoint-Präsentation</vt:lpstr>
      <vt:lpstr>Basic Emotions: Movements of self and object</vt:lpstr>
      <vt:lpstr>Core-Shell Model</vt:lpstr>
      <vt:lpstr>PowerPoint-Präsentation</vt:lpstr>
      <vt:lpstr>PowerPoint-Präsentation</vt:lpstr>
      <vt:lpstr>PowerPoint-Präsentation</vt:lpstr>
      <vt:lpstr>PowerPoint-Präsentation</vt:lpstr>
      <vt:lpstr>Doubling</vt:lpstr>
      <vt:lpstr>PowerPoint-Präsentation</vt:lpstr>
      <vt:lpstr>PowerPoint-Präsentation</vt:lpstr>
      <vt:lpstr>The Method of doubling - interventions: bringing the conflict-parties into direct dialogue </vt:lpstr>
      <vt:lpstr>Fishbowl</vt:lpstr>
      <vt:lpstr>PowerPoint-Präsentation</vt:lpstr>
      <vt:lpstr>Scenarios of Clarification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102</cp:revision>
  <dcterms:created xsi:type="dcterms:W3CDTF">2013-12-30T09:27:52Z</dcterms:created>
  <dcterms:modified xsi:type="dcterms:W3CDTF">2014-04-28T19:04:42Z</dcterms:modified>
</cp:coreProperties>
</file>