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2"/>
    <p:sldId id="275" r:id="rId3"/>
    <p:sldId id="274" r:id="rId4"/>
    <p:sldId id="276" r:id="rId5"/>
    <p:sldId id="263" r:id="rId6"/>
    <p:sldId id="277" r:id="rId7"/>
    <p:sldId id="264" r:id="rId8"/>
    <p:sldId id="278" r:id="rId9"/>
    <p:sldId id="266" r:id="rId10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75"/>
            <p14:sldId id="274"/>
            <p14:sldId id="276"/>
            <p14:sldId id="263"/>
            <p14:sldId id="277"/>
            <p14:sldId id="264"/>
            <p14:sldId id="278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napToObjects="1">
      <p:cViewPr>
        <p:scale>
          <a:sx n="63" d="100"/>
          <a:sy n="63" d="100"/>
        </p:scale>
        <p:origin x="-129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29.04.2014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29.04.2014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8388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6333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3172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8619568" y="6421801"/>
            <a:ext cx="5902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E6FC5-26C4-9D41-A008-0FF8156BADA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11"/>
          </p:nvPr>
        </p:nvSpPr>
        <p:spPr>
          <a:xfrm>
            <a:off x="457200" y="1990725"/>
            <a:ext cx="8229600" cy="4502150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8619568" y="6421801"/>
            <a:ext cx="5902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E6FC5-26C4-9D41-A008-0FF8156BADA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6720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8619568" y="6421801"/>
            <a:ext cx="5902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E6FC5-26C4-9D41-A008-0FF8156BADA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7650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25393" y="6433140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1490144" y="75970"/>
            <a:ext cx="5968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– Chapter 8: Step 7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–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Monitoring the Process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8619568" y="6421801"/>
            <a:ext cx="5902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E6FC5-26C4-9D41-A008-0FF8156BADA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4" y="1038408"/>
            <a:ext cx="91752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algn="ctr"/>
            <a:r>
              <a:rPr lang="de-DE" sz="2800" b="1" dirty="0" smtClean="0"/>
              <a:t>Chapter 8</a:t>
            </a:r>
          </a:p>
          <a:p>
            <a:pPr algn="ctr"/>
            <a:r>
              <a:rPr lang="de-DE" sz="2800" b="1" dirty="0" err="1" smtClean="0"/>
              <a:t>Step</a:t>
            </a:r>
            <a:r>
              <a:rPr lang="de-DE" sz="2800" b="1" dirty="0" smtClean="0"/>
              <a:t> 7 – Monitoring </a:t>
            </a:r>
            <a:r>
              <a:rPr lang="de-DE" sz="2800" b="1" dirty="0" err="1"/>
              <a:t>the</a:t>
            </a:r>
            <a:r>
              <a:rPr lang="de-DE" sz="2800" b="1" dirty="0"/>
              <a:t> </a:t>
            </a:r>
            <a:r>
              <a:rPr lang="de-DE" sz="2800" b="1" dirty="0" err="1" smtClean="0"/>
              <a:t>Process</a:t>
            </a:r>
            <a:endParaRPr lang="de-DE" sz="3600" dirty="0" smtClean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0" y="616619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by </a:t>
            </a:r>
            <a:r>
              <a:rPr lang="en-US" sz="1200" dirty="0" smtClean="0"/>
              <a:t>the German Federal </a:t>
            </a:r>
            <a:r>
              <a:rPr lang="en-US" sz="1200" dirty="0"/>
              <a:t>Foreign Office and DAAD (German Academic Exchange Service) within the program</a:t>
            </a:r>
          </a:p>
          <a:p>
            <a:pPr algn="ctr"/>
            <a:r>
              <a:rPr lang="en-US" sz="1200" dirty="0"/>
              <a:t>"Conflict Prevention in the Region of South Caucasus/Central Asia and Moldova 2009-2013"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8E6FC5-26C4-9D41-A008-0FF8156BADAC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8E6FC5-26C4-9D41-A008-0FF8156BADAC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Key Values of a Culture of Cooperation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4717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8686800" cy="72307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Key Values of a Culture of Cooperation</a:t>
            </a:r>
            <a:endParaRPr lang="en-US" sz="2800" b="1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1"/>
          </p:nvPr>
        </p:nvSpPr>
        <p:spPr>
          <a:xfrm>
            <a:off x="0" y="1493521"/>
            <a:ext cx="9144000" cy="4541519"/>
          </a:xfrm>
        </p:spPr>
        <p:txBody>
          <a:bodyPr>
            <a:normAutofit fontScale="92500" lnSpcReduction="10000"/>
          </a:bodyPr>
          <a:lstStyle/>
          <a:p>
            <a:r>
              <a:rPr lang="en-US" sz="2400" b="1" dirty="0" smtClean="0"/>
              <a:t>Transparency of information</a:t>
            </a:r>
          </a:p>
          <a:p>
            <a:pPr marL="457200" lvl="1" indent="0">
              <a:buNone/>
            </a:pPr>
            <a:r>
              <a:rPr lang="en-US" sz="2000" dirty="0" smtClean="0"/>
              <a:t>i.e. to give out only true information and not to hide important information to each other’s disadvantage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Generosity within the relationship</a:t>
            </a:r>
          </a:p>
          <a:p>
            <a:pPr marL="457200" lvl="1" indent="0">
              <a:buNone/>
            </a:pPr>
            <a:r>
              <a:rPr lang="en-US" sz="2000" dirty="0" smtClean="0"/>
              <a:t>i.e. to recognize and not to intentionally harm the </a:t>
            </a:r>
            <a:r>
              <a:rPr lang="en-US" sz="2000" dirty="0"/>
              <a:t>other </a:t>
            </a:r>
            <a:r>
              <a:rPr lang="en-US" sz="2000" dirty="0" smtClean="0"/>
              <a:t>side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Openness to understand the subjective world of the other side</a:t>
            </a:r>
          </a:p>
          <a:p>
            <a:pPr marL="457200" lvl="1" indent="0">
              <a:buNone/>
            </a:pPr>
            <a:r>
              <a:rPr lang="en-US" sz="2000" dirty="0" smtClean="0"/>
              <a:t>i.e. </a:t>
            </a:r>
            <a:r>
              <a:rPr lang="en-US" sz="2000" dirty="0"/>
              <a:t>to listen to the other side and </a:t>
            </a:r>
            <a:r>
              <a:rPr lang="en-US" sz="2000" dirty="0" smtClean="0"/>
              <a:t>not to return to the previous negative stereotypes and blame for mistakes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Responsibility for agreed actions</a:t>
            </a:r>
          </a:p>
          <a:p>
            <a:pPr marL="457200" lvl="1" indent="0">
              <a:buNone/>
            </a:pPr>
            <a:r>
              <a:rPr lang="en-US" sz="2000" dirty="0" smtClean="0"/>
              <a:t>i.e. performing the expected tasks</a:t>
            </a:r>
            <a:endParaRPr lang="en-US" sz="2000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8E6FC5-26C4-9D41-A008-0FF8156BADAC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701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8E6FC5-26C4-9D41-A008-0FF8156BADAC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Everyday life quickly causes plans to be forgotten</a:t>
            </a:r>
          </a:p>
        </p:txBody>
      </p:sp>
    </p:spTree>
    <p:extLst>
      <p:ext uri="{BB962C8B-B14F-4D97-AF65-F5344CB8AC3E}">
        <p14:creationId xmlns:p14="http://schemas.microsoft.com/office/powerpoint/2010/main" val="326718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213360" y="1325880"/>
            <a:ext cx="2220210" cy="232334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smtClean="0"/>
              <a:t>First attempts to implement the conflict resolution measures</a:t>
            </a:r>
            <a:endParaRPr lang="en-US" sz="2400" dirty="0"/>
          </a:p>
        </p:txBody>
      </p:sp>
      <p:sp>
        <p:nvSpPr>
          <p:cNvPr id="15" name="Abgerundetes Rechteck 14"/>
          <p:cNvSpPr/>
          <p:nvPr/>
        </p:nvSpPr>
        <p:spPr>
          <a:xfrm>
            <a:off x="213360" y="4113185"/>
            <a:ext cx="2220210" cy="232334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smtClean="0"/>
              <a:t>poorly adapted behavior of the other side</a:t>
            </a:r>
            <a:endParaRPr lang="en-US" sz="2400" dirty="0"/>
          </a:p>
        </p:txBody>
      </p:sp>
      <p:sp>
        <p:nvSpPr>
          <p:cNvPr id="5" name="Explosion 2 4"/>
          <p:cNvSpPr/>
          <p:nvPr/>
        </p:nvSpPr>
        <p:spPr>
          <a:xfrm rot="900000">
            <a:off x="240414" y="3346591"/>
            <a:ext cx="2508752" cy="1191981"/>
          </a:xfrm>
          <a:prstGeom prst="irregularSeal2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69259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Everyday life </a:t>
            </a:r>
            <a:r>
              <a:rPr lang="en-US" sz="2800" b="1" dirty="0"/>
              <a:t>q</a:t>
            </a:r>
            <a:r>
              <a:rPr lang="en-US" sz="2800" b="1" dirty="0" smtClean="0"/>
              <a:t>uickly </a:t>
            </a:r>
            <a:r>
              <a:rPr lang="en-US" sz="2800" b="1" dirty="0"/>
              <a:t>c</a:t>
            </a:r>
            <a:r>
              <a:rPr lang="en-US" sz="2800" b="1" dirty="0" smtClean="0"/>
              <a:t>auses </a:t>
            </a:r>
            <a:r>
              <a:rPr lang="en-US" sz="2800" b="1" dirty="0"/>
              <a:t>p</a:t>
            </a:r>
            <a:r>
              <a:rPr lang="en-US" sz="2800" b="1" dirty="0" smtClean="0"/>
              <a:t>lans to be forgotten</a:t>
            </a:r>
            <a:endParaRPr lang="en-US" sz="2800" b="1" dirty="0"/>
          </a:p>
        </p:txBody>
      </p:sp>
      <p:sp>
        <p:nvSpPr>
          <p:cNvPr id="16" name="Abgerundetes Rechteck 15"/>
          <p:cNvSpPr/>
          <p:nvPr/>
        </p:nvSpPr>
        <p:spPr>
          <a:xfrm>
            <a:off x="3759210" y="3081111"/>
            <a:ext cx="1626766" cy="162676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smtClean="0"/>
              <a:t>new tensions</a:t>
            </a:r>
            <a:endParaRPr lang="en-US" sz="2400" dirty="0"/>
          </a:p>
        </p:txBody>
      </p:sp>
      <p:sp>
        <p:nvSpPr>
          <p:cNvPr id="17" name="Abgerundetes Rechteck 16"/>
          <p:cNvSpPr/>
          <p:nvPr/>
        </p:nvSpPr>
        <p:spPr>
          <a:xfrm>
            <a:off x="6764808" y="3081111"/>
            <a:ext cx="1626766" cy="162676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smtClean="0"/>
              <a:t>parties give up efforts</a:t>
            </a:r>
            <a:endParaRPr lang="en-US" sz="2400" dirty="0"/>
          </a:p>
        </p:txBody>
      </p:sp>
      <p:cxnSp>
        <p:nvCxnSpPr>
          <p:cNvPr id="22" name="Gerade Verbindung mit Pfeil 21"/>
          <p:cNvCxnSpPr/>
          <p:nvPr/>
        </p:nvCxnSpPr>
        <p:spPr>
          <a:xfrm>
            <a:off x="3089280" y="3894494"/>
            <a:ext cx="576426" cy="0"/>
          </a:xfrm>
          <a:prstGeom prst="straightConnector1">
            <a:avLst/>
          </a:prstGeom>
          <a:ln w="28575" cmpd="sng">
            <a:solidFill>
              <a:schemeClr val="tx1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5485025" y="3894494"/>
            <a:ext cx="1170888" cy="0"/>
          </a:xfrm>
          <a:prstGeom prst="straightConnector1">
            <a:avLst/>
          </a:prstGeom>
          <a:ln w="28575" cmpd="sng">
            <a:solidFill>
              <a:schemeClr val="tx1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Geschweifte Klammer rechts 29"/>
          <p:cNvSpPr/>
          <p:nvPr/>
        </p:nvSpPr>
        <p:spPr>
          <a:xfrm>
            <a:off x="2665788" y="1325879"/>
            <a:ext cx="335858" cy="5110651"/>
          </a:xfrm>
          <a:prstGeom prst="rightBrace">
            <a:avLst>
              <a:gd name="adj1" fmla="val 43116"/>
              <a:gd name="adj2" fmla="val 50000"/>
            </a:avLst>
          </a:prstGeom>
          <a:ln w="28575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16151" y="3696618"/>
            <a:ext cx="2057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clash with</a:t>
            </a:r>
            <a:endParaRPr lang="en-US" sz="240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8E6FC5-26C4-9D41-A008-0FF8156BADAC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831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5" grpId="0" animBg="1"/>
      <p:bldP spid="16" grpId="0" animBg="1"/>
      <p:bldP spid="17" grpId="0" animBg="1"/>
      <p:bldP spid="30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8E6FC5-26C4-9D41-A008-0FF8156BADAC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-1" y="2857500"/>
            <a:ext cx="9144001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Testing the Action Plan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5617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66211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Testing the action plan</a:t>
            </a:r>
            <a:endParaRPr lang="en-US" sz="2800" b="1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1"/>
          </p:nvPr>
        </p:nvSpPr>
        <p:spPr>
          <a:xfrm>
            <a:off x="0" y="1280160"/>
            <a:ext cx="9144000" cy="5212715"/>
          </a:xfrm>
        </p:spPr>
        <p:txBody>
          <a:bodyPr>
            <a:normAutofit/>
          </a:bodyPr>
          <a:lstStyle/>
          <a:p>
            <a:pPr lvl="0"/>
            <a:r>
              <a:rPr lang="en-US" sz="2400" b="1" dirty="0" smtClean="0">
                <a:solidFill>
                  <a:srgbClr val="000000"/>
                </a:solidFill>
              </a:rPr>
              <a:t>Action Plan</a:t>
            </a:r>
          </a:p>
          <a:p>
            <a:pPr marL="457200" lvl="1" indent="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Mistakes will naturally be made</a:t>
            </a:r>
          </a:p>
          <a:p>
            <a:pPr marL="457200" lvl="1" indent="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Nobody is perfect in planning the future and failure will happen.</a:t>
            </a:r>
          </a:p>
          <a:p>
            <a:pPr marL="457200" lvl="1" indent="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Do not expect a perfect implementation</a:t>
            </a:r>
          </a:p>
          <a:p>
            <a:pPr lvl="0"/>
            <a:endParaRPr lang="en-US" sz="2400" b="1" dirty="0" smtClean="0">
              <a:solidFill>
                <a:srgbClr val="000000"/>
              </a:solidFill>
            </a:endParaRPr>
          </a:p>
          <a:p>
            <a:pPr lvl="0"/>
            <a:r>
              <a:rPr lang="en-US" sz="2400" b="1" dirty="0" smtClean="0">
                <a:solidFill>
                  <a:srgbClr val="000000"/>
                </a:solidFill>
              </a:rPr>
              <a:t>Deviations from the plan</a:t>
            </a:r>
          </a:p>
          <a:p>
            <a:pPr marL="457200" lvl="1" indent="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Error-friendliness</a:t>
            </a:r>
          </a:p>
          <a:p>
            <a:pPr lvl="0"/>
            <a:endParaRPr lang="en-US" sz="2400" b="1" dirty="0" smtClean="0">
              <a:solidFill>
                <a:srgbClr val="000000"/>
              </a:solidFill>
            </a:endParaRPr>
          </a:p>
          <a:p>
            <a:pPr lvl="0"/>
            <a:r>
              <a:rPr lang="en-US" sz="2400" b="1" dirty="0" smtClean="0">
                <a:solidFill>
                  <a:srgbClr val="000000"/>
                </a:solidFill>
              </a:rPr>
              <a:t>Evaluation and modification</a:t>
            </a:r>
          </a:p>
          <a:p>
            <a:pPr marL="457200" lvl="1" indent="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Take small steps towards improvements</a:t>
            </a:r>
          </a:p>
          <a:p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8E6FC5-26C4-9D41-A008-0FF8156BADAC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368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8E6FC5-26C4-9D41-A008-0FF8156BADAC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0" y="2954589"/>
            <a:ext cx="9144000" cy="94882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Using the Time </a:t>
            </a:r>
            <a:r>
              <a:rPr lang="en-US" sz="2800" b="1" dirty="0"/>
              <a:t>L</a:t>
            </a:r>
            <a:r>
              <a:rPr lang="en-US" sz="2800" b="1" dirty="0" smtClean="0"/>
              <a:t>ine for Evaluation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8586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mit Pfeil 3"/>
          <p:cNvCxnSpPr/>
          <p:nvPr/>
        </p:nvCxnSpPr>
        <p:spPr>
          <a:xfrm>
            <a:off x="1500370" y="3708807"/>
            <a:ext cx="6348230" cy="12146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Gruppierung 26"/>
          <p:cNvGrpSpPr/>
          <p:nvPr/>
        </p:nvGrpSpPr>
        <p:grpSpPr>
          <a:xfrm>
            <a:off x="254974" y="1338523"/>
            <a:ext cx="1433406" cy="4592990"/>
            <a:chOff x="56854" y="1551883"/>
            <a:chExt cx="1433406" cy="4592990"/>
          </a:xfrm>
        </p:grpSpPr>
        <p:sp>
          <p:nvSpPr>
            <p:cNvPr id="7" name="Textfeld 6"/>
            <p:cNvSpPr txBox="1"/>
            <p:nvPr/>
          </p:nvSpPr>
          <p:spPr>
            <a:xfrm>
              <a:off x="102127" y="1551883"/>
              <a:ext cx="13468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/>
                <a:t>positive</a:t>
              </a:r>
              <a:endParaRPr lang="en-US" sz="2400" b="1" dirty="0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168263" y="3691278"/>
              <a:ext cx="12105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/>
                <a:t>neutral</a:t>
              </a:r>
              <a:endParaRPr lang="en-US" sz="2400" b="1" dirty="0"/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56854" y="5683208"/>
              <a:ext cx="14334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/>
                <a:t>negative</a:t>
              </a:r>
              <a:endParaRPr lang="en-US" sz="2400" b="1" dirty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591455" y="2456409"/>
              <a:ext cx="364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591355" y="2908672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591455" y="3360935"/>
              <a:ext cx="3642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629927" y="3987204"/>
              <a:ext cx="2872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629977" y="4326421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629927" y="4778684"/>
              <a:ext cx="2872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629927" y="5230947"/>
              <a:ext cx="2872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591455" y="2004146"/>
              <a:ext cx="364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</p:grpSp>
      <p:sp>
        <p:nvSpPr>
          <p:cNvPr id="20" name="Textfeld 19"/>
          <p:cNvSpPr txBox="1"/>
          <p:nvPr/>
        </p:nvSpPr>
        <p:spPr>
          <a:xfrm>
            <a:off x="1377120" y="2709591"/>
            <a:ext cx="1228221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Event 1</a:t>
            </a:r>
            <a:endParaRPr lang="en-US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2853060" y="4569399"/>
            <a:ext cx="1228221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Event 2</a:t>
            </a:r>
            <a:endParaRPr lang="en-US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3619477" y="1905005"/>
            <a:ext cx="1228221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Event 3</a:t>
            </a:r>
            <a:endParaRPr lang="en-US" sz="2400" dirty="0"/>
          </a:p>
        </p:txBody>
      </p:sp>
      <p:sp>
        <p:nvSpPr>
          <p:cNvPr id="23" name="Textfeld 22"/>
          <p:cNvSpPr txBox="1"/>
          <p:nvPr/>
        </p:nvSpPr>
        <p:spPr>
          <a:xfrm>
            <a:off x="5025480" y="3305790"/>
            <a:ext cx="1228221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Event 4</a:t>
            </a:r>
          </a:p>
        </p:txBody>
      </p:sp>
      <p:cxnSp>
        <p:nvCxnSpPr>
          <p:cNvPr id="5" name="Gerade Verbindung 4"/>
          <p:cNvCxnSpPr>
            <a:stCxn id="20" idx="2"/>
            <a:endCxn id="21" idx="0"/>
          </p:cNvCxnSpPr>
          <p:nvPr/>
        </p:nvCxnSpPr>
        <p:spPr>
          <a:xfrm>
            <a:off x="1991231" y="3171256"/>
            <a:ext cx="1475940" cy="1398143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29"/>
          <p:cNvCxnSpPr>
            <a:stCxn id="21" idx="0"/>
            <a:endCxn id="22" idx="2"/>
          </p:cNvCxnSpPr>
          <p:nvPr/>
        </p:nvCxnSpPr>
        <p:spPr>
          <a:xfrm flipV="1">
            <a:off x="3467171" y="2366670"/>
            <a:ext cx="766417" cy="2202729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/>
          <p:cNvCxnSpPr>
            <a:stCxn id="23" idx="0"/>
            <a:endCxn id="22" idx="2"/>
          </p:cNvCxnSpPr>
          <p:nvPr/>
        </p:nvCxnSpPr>
        <p:spPr>
          <a:xfrm flipH="1" flipV="1">
            <a:off x="4233588" y="2366670"/>
            <a:ext cx="1406003" cy="939120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5978634" y="2338643"/>
            <a:ext cx="1228221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Event 5</a:t>
            </a:r>
          </a:p>
        </p:txBody>
      </p:sp>
      <p:cxnSp>
        <p:nvCxnSpPr>
          <p:cNvPr id="43" name="Gerade Verbindung 42"/>
          <p:cNvCxnSpPr>
            <a:stCxn id="42" idx="2"/>
            <a:endCxn id="23" idx="0"/>
          </p:cNvCxnSpPr>
          <p:nvPr/>
        </p:nvCxnSpPr>
        <p:spPr>
          <a:xfrm flipH="1">
            <a:off x="5639591" y="2800308"/>
            <a:ext cx="953154" cy="505482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feld 62"/>
          <p:cNvSpPr txBox="1"/>
          <p:nvPr/>
        </p:nvSpPr>
        <p:spPr>
          <a:xfrm>
            <a:off x="7768455" y="3490121"/>
            <a:ext cx="1338636" cy="46166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Timeline</a:t>
            </a:r>
            <a:endParaRPr lang="en-US" sz="2400" dirty="0"/>
          </a:p>
        </p:txBody>
      </p:sp>
      <p:sp>
        <p:nvSpPr>
          <p:cNvPr id="26" name="Titel 1"/>
          <p:cNvSpPr txBox="1">
            <a:spLocks/>
          </p:cNvSpPr>
          <p:nvPr/>
        </p:nvSpPr>
        <p:spPr>
          <a:xfrm>
            <a:off x="0" y="511363"/>
            <a:ext cx="9144000" cy="738317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Using the time line for evaluation</a:t>
            </a:r>
            <a:endParaRPr lang="en-US" sz="2800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15306" y="6006302"/>
            <a:ext cx="1980030" cy="830997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Evaluation</a:t>
            </a:r>
          </a:p>
          <a:p>
            <a:pPr algn="ctr"/>
            <a:r>
              <a:rPr lang="en-US" sz="2400" dirty="0" smtClean="0"/>
              <a:t>of the Events</a:t>
            </a:r>
            <a:endParaRPr lang="en-US" sz="2400" dirty="0"/>
          </a:p>
        </p:txBody>
      </p:sp>
      <p:sp>
        <p:nvSpPr>
          <p:cNvPr id="51" name="Foliennummernplatzhalter 5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A8E6FC5-26C4-9D41-A008-0FF8156BADAC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216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42" grpId="0" animBg="1"/>
      <p:bldP spid="63" grpId="0"/>
      <p:bldP spid="6" grpId="0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</Words>
  <Application>Microsoft Office PowerPoint</Application>
  <PresentationFormat>Bildschirmpräsentation (4:3)</PresentationFormat>
  <Paragraphs>73</Paragraphs>
  <Slides>9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TiMMCO-Design</vt:lpstr>
      <vt:lpstr>PowerPoint-Präsentation</vt:lpstr>
      <vt:lpstr>Key Values of a Culture of Cooperation</vt:lpstr>
      <vt:lpstr>Key Values of a Culture of Cooperation</vt:lpstr>
      <vt:lpstr>Everyday life quickly causes plans to be forgotten</vt:lpstr>
      <vt:lpstr>Everyday life quickly causes plans to be forgotten</vt:lpstr>
      <vt:lpstr>Testing the Action Plan</vt:lpstr>
      <vt:lpstr>Testing the action plan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47</cp:revision>
  <dcterms:created xsi:type="dcterms:W3CDTF">2013-12-30T09:27:52Z</dcterms:created>
  <dcterms:modified xsi:type="dcterms:W3CDTF">2014-04-29T10:01:05Z</dcterms:modified>
</cp:coreProperties>
</file>