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8" r:id="rId2"/>
    <p:sldId id="285" r:id="rId3"/>
    <p:sldId id="276" r:id="rId4"/>
    <p:sldId id="286" r:id="rId5"/>
    <p:sldId id="279" r:id="rId6"/>
    <p:sldId id="289" r:id="rId7"/>
    <p:sldId id="261" r:id="rId8"/>
    <p:sldId id="287" r:id="rId9"/>
    <p:sldId id="263" r:id="rId10"/>
    <p:sldId id="288" r:id="rId11"/>
    <p:sldId id="280" r:id="rId12"/>
    <p:sldId id="281" r:id="rId13"/>
    <p:sldId id="282" r:id="rId14"/>
    <p:sldId id="283" r:id="rId15"/>
    <p:sldId id="284" r:id="rId16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8C487E77-23AE-6C4A-896C-AF0852BB0980}">
          <p14:sldIdLst>
            <p14:sldId id="258"/>
            <p14:sldId id="285"/>
            <p14:sldId id="276"/>
            <p14:sldId id="286"/>
            <p14:sldId id="279"/>
            <p14:sldId id="289"/>
            <p14:sldId id="261"/>
            <p14:sldId id="287"/>
            <p14:sldId id="263"/>
            <p14:sldId id="288"/>
            <p14:sldId id="280"/>
            <p14:sldId id="281"/>
            <p14:sldId id="282"/>
            <p14:sldId id="283"/>
            <p14:sldId id="284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381" autoAdjust="0"/>
    <p:restoredTop sz="97787" autoAdjust="0"/>
  </p:normalViewPr>
  <p:slideViewPr>
    <p:cSldViewPr snapToGrid="0" snapToObjects="1">
      <p:cViewPr varScale="1">
        <p:scale>
          <a:sx n="91" d="100"/>
          <a:sy n="91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5" d="100"/>
        <a:sy n="145" d="100"/>
      </p:scale>
      <p:origin x="0" y="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C2204A-0106-4745-A5F7-D7AA22A0C83D}" type="datetimeFigureOut">
              <a:rPr lang="de-DE" smtClean="0"/>
              <a:t>24.07.2014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2CCC1-A67E-4245-838A-0286BB0ECD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861001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073D1E-9DBA-A74C-B51F-38F7C7191405}" type="datetimeFigureOut">
              <a:rPr lang="de-DE" smtClean="0"/>
              <a:t>24.07.2014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1FDC24-3523-F145-B1CB-DFEE1030DA5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305403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95890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331028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15229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849498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293060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06446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3000">
              <a:srgbClr val="D9D9D9"/>
            </a:gs>
            <a:gs pos="0">
              <a:schemeClr val="bg1">
                <a:lumMod val="6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uppierung 32"/>
          <p:cNvGrpSpPr/>
          <p:nvPr userDrawn="1"/>
        </p:nvGrpSpPr>
        <p:grpSpPr>
          <a:xfrm>
            <a:off x="8723672" y="6444239"/>
            <a:ext cx="385763" cy="393702"/>
            <a:chOff x="8716963" y="44449"/>
            <a:chExt cx="385763" cy="393702"/>
          </a:xfrm>
        </p:grpSpPr>
        <p:sp>
          <p:nvSpPr>
            <p:cNvPr id="28" name="Rectangle 19"/>
            <p:cNvSpPr>
              <a:spLocks noChangeArrowheads="1"/>
            </p:cNvSpPr>
            <p:nvPr/>
          </p:nvSpPr>
          <p:spPr bwMode="auto">
            <a:xfrm rot="2700000">
              <a:off x="8766175" y="100013"/>
              <a:ext cx="292100" cy="2825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de-DE" altLang="de-DE" sz="1000" smtClean="0">
                <a:solidFill>
                  <a:schemeClr val="bg2"/>
                </a:solidFill>
                <a:ea typeface="+mn-ea"/>
              </a:endParaRPr>
            </a:p>
          </p:txBody>
        </p:sp>
        <p:sp>
          <p:nvSpPr>
            <p:cNvPr id="29" name="Freeform 20"/>
            <p:cNvSpPr>
              <a:spLocks noChangeAspect="1"/>
            </p:cNvSpPr>
            <p:nvPr/>
          </p:nvSpPr>
          <p:spPr bwMode="auto">
            <a:xfrm>
              <a:off x="8932863" y="44450"/>
              <a:ext cx="169862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0" name="Freeform 21"/>
            <p:cNvSpPr>
              <a:spLocks noChangeAspect="1"/>
            </p:cNvSpPr>
            <p:nvPr/>
          </p:nvSpPr>
          <p:spPr bwMode="auto">
            <a:xfrm rot="5400000" flipH="1" flipV="1">
              <a:off x="8713788" y="47625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solidFill>
              <a:srgbClr val="FFFFFF"/>
            </a:solidFill>
            <a:ln w="38100" cmpd="sng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1" name="Freeform 22"/>
            <p:cNvSpPr>
              <a:spLocks noChangeAspect="1"/>
            </p:cNvSpPr>
            <p:nvPr/>
          </p:nvSpPr>
          <p:spPr bwMode="auto">
            <a:xfrm flipH="1" flipV="1">
              <a:off x="8716963" y="261938"/>
              <a:ext cx="171450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2" name="Freeform 23"/>
            <p:cNvSpPr>
              <a:spLocks noChangeAspect="1"/>
            </p:cNvSpPr>
            <p:nvPr/>
          </p:nvSpPr>
          <p:spPr bwMode="auto">
            <a:xfrm rot="5400000">
              <a:off x="8929688" y="265113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99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</p:grpSp>
      <p:cxnSp>
        <p:nvCxnSpPr>
          <p:cNvPr id="8" name="Gerade Verbindung 7"/>
          <p:cNvCxnSpPr/>
          <p:nvPr userDrawn="1"/>
        </p:nvCxnSpPr>
        <p:spPr>
          <a:xfrm>
            <a:off x="-30882" y="473109"/>
            <a:ext cx="920672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feld 24"/>
          <p:cNvSpPr txBox="1"/>
          <p:nvPr userDrawn="1"/>
        </p:nvSpPr>
        <p:spPr>
          <a:xfrm>
            <a:off x="0" y="75970"/>
            <a:ext cx="9175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i="1" kern="120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TMMMCO </a:t>
            </a:r>
            <a:r>
              <a:rPr lang="en-US" sz="1800" b="0" i="1" kern="120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– </a:t>
            </a:r>
            <a:r>
              <a:rPr lang="ru-RU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Глава </a:t>
            </a:r>
            <a:r>
              <a:rPr lang="en-US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6: </a:t>
            </a:r>
            <a:r>
              <a:rPr lang="ru-RU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Шаг </a:t>
            </a:r>
            <a:r>
              <a:rPr lang="en-US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5 – </a:t>
            </a:r>
            <a:r>
              <a:rPr lang="ru-RU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Ведение переговоров по решениям</a:t>
            </a:r>
            <a:endParaRPr lang="en-US" sz="1800" b="0" i="1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4" name="Textfeld 3"/>
          <p:cNvSpPr txBox="1"/>
          <p:nvPr userDrawn="1"/>
        </p:nvSpPr>
        <p:spPr>
          <a:xfrm>
            <a:off x="8674564" y="6502591"/>
            <a:ext cx="483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79E3DBF0-1B21-4794-82AB-A9DA533986DA}" type="slidenum">
              <a:rPr lang="de-DE" sz="1200" smtClean="0"/>
              <a:pPr algn="ctr"/>
              <a:t>‹Nr.›</a:t>
            </a:fld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2370292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0" i="0" kern="1200">
          <a:solidFill>
            <a:schemeClr val="tx1"/>
          </a:solidFill>
          <a:latin typeface="Arial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32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microsoft.com/office/2007/relationships/hdphoto" Target="../media/hdphoto3.wdp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hdphoto" Target="../media/hdphoto4.wdp"/><Relationship Id="rId7" Type="http://schemas.microsoft.com/office/2007/relationships/hdphoto" Target="../media/hdphoto5.wdp"/><Relationship Id="rId12" Type="http://schemas.microsoft.com/office/2007/relationships/hdphoto" Target="../media/hdphoto7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4.png"/><Relationship Id="rId5" Type="http://schemas.microsoft.com/office/2007/relationships/hdphoto" Target="../media/hdphoto2.wdp"/><Relationship Id="rId10" Type="http://schemas.openxmlformats.org/officeDocument/2006/relationships/image" Target="../media/image13.png"/><Relationship Id="rId4" Type="http://schemas.openxmlformats.org/officeDocument/2006/relationships/image" Target="../media/image9.png"/><Relationship Id="rId9" Type="http://schemas.microsoft.com/office/2007/relationships/hdphoto" Target="../media/hdphoto6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hdphoto" Target="../media/hdphoto8.wdp"/><Relationship Id="rId7" Type="http://schemas.microsoft.com/office/2007/relationships/hdphoto" Target="../media/hdphoto5.wdp"/><Relationship Id="rId12" Type="http://schemas.microsoft.com/office/2007/relationships/hdphoto" Target="../media/hdphoto10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4.png"/><Relationship Id="rId5" Type="http://schemas.microsoft.com/office/2007/relationships/hdphoto" Target="../media/hdphoto2.wdp"/><Relationship Id="rId10" Type="http://schemas.openxmlformats.org/officeDocument/2006/relationships/image" Target="../media/image13.png"/><Relationship Id="rId4" Type="http://schemas.openxmlformats.org/officeDocument/2006/relationships/image" Target="../media/image9.png"/><Relationship Id="rId9" Type="http://schemas.microsoft.com/office/2007/relationships/hdphoto" Target="../media/hdphoto9.wdp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13" Type="http://schemas.microsoft.com/office/2007/relationships/hdphoto" Target="../media/hdphoto13.wdp"/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microsoft.com/office/2007/relationships/hdphoto" Target="../media/hdphoto5.wdp"/><Relationship Id="rId11" Type="http://schemas.openxmlformats.org/officeDocument/2006/relationships/image" Target="../media/image13.png"/><Relationship Id="rId5" Type="http://schemas.openxmlformats.org/officeDocument/2006/relationships/image" Target="../media/image11.png"/><Relationship Id="rId10" Type="http://schemas.microsoft.com/office/2007/relationships/hdphoto" Target="../media/hdphoto12.wdp"/><Relationship Id="rId4" Type="http://schemas.microsoft.com/office/2007/relationships/hdphoto" Target="../media/hdphoto2.wdp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feld 18"/>
          <p:cNvSpPr txBox="1"/>
          <p:nvPr/>
        </p:nvSpPr>
        <p:spPr>
          <a:xfrm>
            <a:off x="11276" y="761821"/>
            <a:ext cx="917526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/>
              <a:t>Тренинг</a:t>
            </a:r>
            <a:endParaRPr lang="en-US" sz="3600" b="1" dirty="0"/>
          </a:p>
          <a:p>
            <a:pPr algn="ctr"/>
            <a:r>
              <a:rPr lang="ru-RU" sz="3600" b="1" dirty="0"/>
              <a:t>по многосторонней межкультурной медиации в сообществах и организациях</a:t>
            </a:r>
            <a:endParaRPr lang="en-US" sz="3600" dirty="0"/>
          </a:p>
          <a:p>
            <a:pPr algn="ctr"/>
            <a:endParaRPr lang="en-US" sz="2400" dirty="0"/>
          </a:p>
          <a:p>
            <a:pPr algn="ctr"/>
            <a:r>
              <a:rPr lang="ru-RU" sz="2800" b="1" dirty="0" smtClean="0"/>
              <a:t>Глава </a:t>
            </a:r>
            <a:r>
              <a:rPr lang="en-US" sz="2800" b="1" dirty="0" smtClean="0"/>
              <a:t>6</a:t>
            </a:r>
          </a:p>
          <a:p>
            <a:pPr algn="ctr"/>
            <a:r>
              <a:rPr lang="ru-RU" sz="2800" b="1" dirty="0" smtClean="0"/>
              <a:t>Шаг </a:t>
            </a:r>
            <a:r>
              <a:rPr lang="en-US" sz="2800" b="1" dirty="0" smtClean="0"/>
              <a:t>5 – </a:t>
            </a:r>
            <a:r>
              <a:rPr lang="ru-RU" sz="2800" b="1" dirty="0" smtClean="0"/>
              <a:t>Ведение переговоров по решениям</a:t>
            </a:r>
            <a:endParaRPr lang="en-US" sz="2800" b="1" dirty="0"/>
          </a:p>
        </p:txBody>
      </p:sp>
      <p:grpSp>
        <p:nvGrpSpPr>
          <p:cNvPr id="7" name="Gruppierung 6"/>
          <p:cNvGrpSpPr/>
          <p:nvPr/>
        </p:nvGrpSpPr>
        <p:grpSpPr>
          <a:xfrm>
            <a:off x="511061" y="4736357"/>
            <a:ext cx="8121878" cy="929912"/>
            <a:chOff x="426721" y="4736357"/>
            <a:chExt cx="8121878" cy="929912"/>
          </a:xfrm>
        </p:grpSpPr>
        <p:pic>
          <p:nvPicPr>
            <p:cNvPr id="8" name="Bild 7" descr="attachmentdata14692.jp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6721" y="4736357"/>
              <a:ext cx="2606784" cy="929912"/>
            </a:xfrm>
            <a:prstGeom prst="rect">
              <a:avLst/>
            </a:prstGeom>
          </p:spPr>
        </p:pic>
        <p:grpSp>
          <p:nvGrpSpPr>
            <p:cNvPr id="9" name="Gruppierung 8"/>
            <p:cNvGrpSpPr/>
            <p:nvPr/>
          </p:nvGrpSpPr>
          <p:grpSpPr>
            <a:xfrm>
              <a:off x="3472099" y="4736357"/>
              <a:ext cx="3099707" cy="929912"/>
              <a:chOff x="-2636520" y="2903228"/>
              <a:chExt cx="4699000" cy="1409700"/>
            </a:xfrm>
          </p:grpSpPr>
          <p:sp>
            <p:nvSpPr>
              <p:cNvPr id="11" name="Rechteck 10"/>
              <p:cNvSpPr/>
              <p:nvPr/>
            </p:nvSpPr>
            <p:spPr>
              <a:xfrm>
                <a:off x="-2636520" y="2903228"/>
                <a:ext cx="4699000" cy="1409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pic>
            <p:nvPicPr>
              <p:cNvPr id="12" name="Bild 11" descr="logo_0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2636520" y="2903228"/>
                <a:ext cx="4699000" cy="1409700"/>
              </a:xfrm>
              <a:prstGeom prst="rect">
                <a:avLst/>
              </a:prstGeom>
            </p:spPr>
          </p:pic>
        </p:grpSp>
        <p:pic>
          <p:nvPicPr>
            <p:cNvPr id="10" name="Bild 9" descr="ulim2.jp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10400" y="4736357"/>
              <a:ext cx="1538199" cy="929912"/>
            </a:xfrm>
            <a:prstGeom prst="rect">
              <a:avLst/>
            </a:prstGeom>
          </p:spPr>
        </p:pic>
      </p:grpSp>
      <p:sp>
        <p:nvSpPr>
          <p:cNvPr id="13" name="Rechteck 12"/>
          <p:cNvSpPr/>
          <p:nvPr/>
        </p:nvSpPr>
        <p:spPr>
          <a:xfrm>
            <a:off x="1051537" y="6003541"/>
            <a:ext cx="70947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/>
              <a:t>При финансовой поддержке Федерального министерства иностранных дел</a:t>
            </a:r>
            <a:r>
              <a:rPr lang="fr-FR" sz="1200" dirty="0"/>
              <a:t> </a:t>
            </a:r>
            <a:r>
              <a:rPr lang="ru-RU" sz="1200" dirty="0"/>
              <a:t>Германии и </a:t>
            </a:r>
            <a:r>
              <a:rPr lang="en-US" sz="1200" dirty="0"/>
              <a:t>DAAD (</a:t>
            </a:r>
            <a:r>
              <a:rPr lang="ru-RU" sz="1200" dirty="0"/>
              <a:t>Германская служба академических обменов</a:t>
            </a:r>
            <a:r>
              <a:rPr lang="en-US" sz="1200" dirty="0"/>
              <a:t>) </a:t>
            </a:r>
            <a:r>
              <a:rPr lang="ru-RU" sz="1200" dirty="0"/>
              <a:t>в рамках программы «Предотвращение конфликтов в регионе Южного Кавказа/Центральной Азии и Молдове на </a:t>
            </a:r>
            <a:r>
              <a:rPr lang="en-US" sz="1200" dirty="0"/>
              <a:t>2009-2013</a:t>
            </a:r>
            <a:r>
              <a:rPr lang="ru-RU" sz="1200" dirty="0"/>
              <a:t> гг.»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16162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 idx="4294967295"/>
          </p:nvPr>
        </p:nvSpPr>
        <p:spPr>
          <a:xfrm>
            <a:off x="0" y="2857500"/>
            <a:ext cx="91440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ru-RU" sz="2800" b="1" dirty="0" smtClean="0"/>
              <a:t>Мозговой штурм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877498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-1" y="511363"/>
            <a:ext cx="9186539" cy="552939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algn="l"/>
            <a:r>
              <a:rPr lang="ru-RU" sz="2800" b="1" dirty="0"/>
              <a:t>Мозговой штурм</a:t>
            </a:r>
            <a:endParaRPr lang="en-US" sz="2800" b="1" dirty="0"/>
          </a:p>
        </p:txBody>
      </p:sp>
      <p:pic>
        <p:nvPicPr>
          <p:cNvPr id="15" name="Bild 14" descr="2014_02_25_questioning.jpg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>
            <a:off x="604343" y="3974325"/>
            <a:ext cx="780493" cy="2008629"/>
          </a:xfrm>
          <a:prstGeom prst="rect">
            <a:avLst/>
          </a:prstGeom>
        </p:spPr>
      </p:pic>
      <p:sp>
        <p:nvSpPr>
          <p:cNvPr id="16" name="Rechteck 15"/>
          <p:cNvSpPr/>
          <p:nvPr/>
        </p:nvSpPr>
        <p:spPr>
          <a:xfrm rot="20996967">
            <a:off x="1407465" y="5953356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Идея 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7" name="Rechteck 16"/>
          <p:cNvSpPr/>
          <p:nvPr/>
        </p:nvSpPr>
        <p:spPr>
          <a:xfrm rot="543277">
            <a:off x="1623834" y="4290478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0000"/>
                </a:solidFill>
              </a:rPr>
              <a:t>Идея 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1738264" y="4929112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Идея 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9" name="Rechteck 18"/>
          <p:cNvSpPr/>
          <p:nvPr/>
        </p:nvSpPr>
        <p:spPr>
          <a:xfrm rot="21227972">
            <a:off x="1586142" y="5356304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Идея 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0" name="Textfeld 19"/>
          <p:cNvSpPr txBox="1"/>
          <p:nvPr/>
        </p:nvSpPr>
        <p:spPr>
          <a:xfrm>
            <a:off x="-1" y="1917356"/>
            <a:ext cx="91440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Индивидуальная работа</a:t>
            </a:r>
            <a:r>
              <a:rPr lang="en-US" sz="2400" dirty="0" smtClean="0"/>
              <a:t>: </a:t>
            </a:r>
            <a:r>
              <a:rPr lang="ru-RU" sz="2400" dirty="0" smtClean="0"/>
              <a:t>«Запишите на карточках все идеи по нашему вопросу</a:t>
            </a:r>
            <a:r>
              <a:rPr lang="en-US" sz="2400" dirty="0" smtClean="0"/>
              <a:t>.</a:t>
            </a:r>
            <a:r>
              <a:rPr lang="ru-RU" sz="2400" dirty="0" smtClean="0"/>
              <a:t>»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3330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Bild 17" descr="2014_02_25_questioning.jpg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>
            <a:off x="604343" y="3974325"/>
            <a:ext cx="780493" cy="2008629"/>
          </a:xfrm>
          <a:prstGeom prst="rect">
            <a:avLst/>
          </a:prstGeom>
        </p:spPr>
      </p:pic>
      <p:sp>
        <p:nvSpPr>
          <p:cNvPr id="19" name="Rechteck 18"/>
          <p:cNvSpPr/>
          <p:nvPr/>
        </p:nvSpPr>
        <p:spPr>
          <a:xfrm rot="20996967">
            <a:off x="1407465" y="5953356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Идея 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0" name="Rechteck 19"/>
          <p:cNvSpPr/>
          <p:nvPr/>
        </p:nvSpPr>
        <p:spPr>
          <a:xfrm rot="543277">
            <a:off x="1623834" y="4290478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Идея 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1" name="Rechteck 20"/>
          <p:cNvSpPr/>
          <p:nvPr/>
        </p:nvSpPr>
        <p:spPr>
          <a:xfrm>
            <a:off x="1738264" y="4929112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Идея 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2" name="Rechteck 21"/>
          <p:cNvSpPr/>
          <p:nvPr/>
        </p:nvSpPr>
        <p:spPr>
          <a:xfrm rot="21227972">
            <a:off x="1586142" y="5356304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Идея </a:t>
            </a:r>
            <a:endParaRPr lang="en-US" dirty="0">
              <a:solidFill>
                <a:srgbClr val="000000"/>
              </a:solidFill>
            </a:endParaRPr>
          </a:p>
        </p:txBody>
      </p:sp>
      <p:grpSp>
        <p:nvGrpSpPr>
          <p:cNvPr id="29" name="Gruppierung 28"/>
          <p:cNvGrpSpPr/>
          <p:nvPr/>
        </p:nvGrpSpPr>
        <p:grpSpPr>
          <a:xfrm>
            <a:off x="9314801" y="4200037"/>
            <a:ext cx="2196275" cy="1898991"/>
            <a:chOff x="6055135" y="4225690"/>
            <a:chExt cx="2196275" cy="1898991"/>
          </a:xfrm>
        </p:grpSpPr>
        <p:pic>
          <p:nvPicPr>
            <p:cNvPr id="23" name="Bild 22" descr="2014_02_25_idea.jpg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98690" l="5172" r="9655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609740" y="4225690"/>
              <a:ext cx="641670" cy="1898991"/>
            </a:xfrm>
            <a:prstGeom prst="rect">
              <a:avLst/>
            </a:prstGeom>
          </p:spPr>
        </p:pic>
        <p:sp>
          <p:nvSpPr>
            <p:cNvPr id="25" name="Rechteck 24"/>
            <p:cNvSpPr/>
            <p:nvPr/>
          </p:nvSpPr>
          <p:spPr>
            <a:xfrm rot="900725">
              <a:off x="6468383" y="4401918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solidFill>
                    <a:srgbClr val="000000"/>
                  </a:solidFill>
                </a:rPr>
                <a:t>Идея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27" name="Rechteck 26"/>
            <p:cNvSpPr/>
            <p:nvPr/>
          </p:nvSpPr>
          <p:spPr>
            <a:xfrm>
              <a:off x="6055135" y="4844526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solidFill>
                    <a:srgbClr val="000000"/>
                  </a:solidFill>
                </a:rPr>
                <a:t>Идея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28" name="Rechteck 27"/>
            <p:cNvSpPr/>
            <p:nvPr/>
          </p:nvSpPr>
          <p:spPr>
            <a:xfrm rot="21227972">
              <a:off x="6262992" y="5321921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solidFill>
                    <a:srgbClr val="000000"/>
                  </a:solidFill>
                </a:rPr>
                <a:t>Идея</a:t>
              </a:r>
              <a:endParaRPr lang="en-US" dirty="0">
                <a:solidFill>
                  <a:srgbClr val="000000"/>
                </a:solidFill>
              </a:endParaRPr>
            </a:p>
          </p:txBody>
        </p:sp>
      </p:grpSp>
      <p:sp>
        <p:nvSpPr>
          <p:cNvPr id="30" name="Rechteck 29"/>
          <p:cNvSpPr/>
          <p:nvPr/>
        </p:nvSpPr>
        <p:spPr>
          <a:xfrm rot="21368450">
            <a:off x="4093276" y="4331825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Идея 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1" name="Rechteck 30"/>
          <p:cNvSpPr/>
          <p:nvPr/>
        </p:nvSpPr>
        <p:spPr>
          <a:xfrm rot="295566">
            <a:off x="4093277" y="4787380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Идея 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2" name="Rechteck 31"/>
          <p:cNvSpPr/>
          <p:nvPr/>
        </p:nvSpPr>
        <p:spPr>
          <a:xfrm>
            <a:off x="4093277" y="5210118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Идея 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3" name="Textfeld 32"/>
          <p:cNvSpPr txBox="1"/>
          <p:nvPr/>
        </p:nvSpPr>
        <p:spPr>
          <a:xfrm>
            <a:off x="0" y="1929264"/>
            <a:ext cx="9186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Работа в тандеме</a:t>
            </a:r>
            <a:r>
              <a:rPr lang="en-US" sz="2400" dirty="0" smtClean="0"/>
              <a:t>: </a:t>
            </a:r>
            <a:r>
              <a:rPr lang="ru-RU" sz="2400" dirty="0" smtClean="0"/>
              <a:t>«Пожалуйста, поделитесь своими идеями с вашим партнёром и создайте больше карточек</a:t>
            </a:r>
            <a:r>
              <a:rPr lang="en-US" sz="2400" dirty="0" smtClean="0"/>
              <a:t>.</a:t>
            </a:r>
            <a:r>
              <a:rPr lang="ru-RU" sz="2400" dirty="0" smtClean="0"/>
              <a:t>»</a:t>
            </a:r>
            <a:endParaRPr lang="en-US" sz="2400" dirty="0"/>
          </a:p>
        </p:txBody>
      </p:sp>
      <p:sp>
        <p:nvSpPr>
          <p:cNvPr id="24" name="Titel 1"/>
          <p:cNvSpPr>
            <a:spLocks noGrp="1"/>
          </p:cNvSpPr>
          <p:nvPr>
            <p:ph type="title" idx="4294967295"/>
          </p:nvPr>
        </p:nvSpPr>
        <p:spPr>
          <a:xfrm>
            <a:off x="0" y="511363"/>
            <a:ext cx="9144000" cy="552939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algn="l"/>
            <a:r>
              <a:rPr lang="ru-RU" sz="2800" b="1" dirty="0"/>
              <a:t>Мозговой штурм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183808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2.22222E-6 L -0.35035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17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hteck 32"/>
          <p:cNvSpPr/>
          <p:nvPr/>
        </p:nvSpPr>
        <p:spPr>
          <a:xfrm>
            <a:off x="2915698" y="2540498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Идея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4" name="Rechteck 33"/>
          <p:cNvSpPr/>
          <p:nvPr/>
        </p:nvSpPr>
        <p:spPr>
          <a:xfrm>
            <a:off x="2915698" y="3362160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Идея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5" name="Rechteck 34"/>
          <p:cNvSpPr/>
          <p:nvPr/>
        </p:nvSpPr>
        <p:spPr>
          <a:xfrm>
            <a:off x="2952166" y="3975968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Идея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6" name="Rechteck 35"/>
          <p:cNvSpPr/>
          <p:nvPr/>
        </p:nvSpPr>
        <p:spPr>
          <a:xfrm rot="155343">
            <a:off x="5459300" y="2483867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Идея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7" name="Rechteck 36"/>
          <p:cNvSpPr/>
          <p:nvPr/>
        </p:nvSpPr>
        <p:spPr>
          <a:xfrm>
            <a:off x="5459301" y="3366770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Идея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8" name="Rechteck 37"/>
          <p:cNvSpPr/>
          <p:nvPr/>
        </p:nvSpPr>
        <p:spPr>
          <a:xfrm>
            <a:off x="5466556" y="3973979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Идея</a:t>
            </a: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39" name="Bild 38" descr="2014_02_25_idea.jpg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690" l="5172" r="965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55948" y="4895225"/>
            <a:ext cx="641670" cy="1898991"/>
          </a:xfrm>
          <a:prstGeom prst="rect">
            <a:avLst/>
          </a:prstGeom>
        </p:spPr>
      </p:pic>
      <p:pic>
        <p:nvPicPr>
          <p:cNvPr id="40" name="Bild 39" descr="2014_02_25_questioning.jpg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>
            <a:off x="457200" y="4843434"/>
            <a:ext cx="780493" cy="2008629"/>
          </a:xfrm>
          <a:prstGeom prst="rect">
            <a:avLst/>
          </a:prstGeom>
        </p:spPr>
      </p:pic>
      <p:pic>
        <p:nvPicPr>
          <p:cNvPr id="41" name="Bild 40" descr="2014_02_25_yeah.jpg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737" b="96712" l="4580" r="898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466" t="4891" r="13030" b="1588"/>
          <a:stretch/>
        </p:blipFill>
        <p:spPr>
          <a:xfrm>
            <a:off x="1610780" y="5004611"/>
            <a:ext cx="957442" cy="1847452"/>
          </a:xfrm>
          <a:prstGeom prst="rect">
            <a:avLst/>
          </a:prstGeom>
        </p:spPr>
      </p:pic>
      <p:pic>
        <p:nvPicPr>
          <p:cNvPr id="42" name="Bild 41" descr="2014_02_25_waiting.jpg"/>
          <p:cNvPicPr>
            <a:picLocks noChangeAspect="1"/>
          </p:cNvPicPr>
          <p:nvPr/>
        </p:nvPicPr>
        <p:blipFill rotWithShape="1">
          <a:blip r:embed="rId8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67" b="994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86729" y="4895225"/>
            <a:ext cx="625882" cy="1847003"/>
          </a:xfrm>
          <a:prstGeom prst="rect">
            <a:avLst/>
          </a:prstGeom>
        </p:spPr>
      </p:pic>
      <p:pic>
        <p:nvPicPr>
          <p:cNvPr id="43" name="Bild 42" descr="2013_12_04_bored person.png"/>
          <p:cNvPicPr>
            <a:picLocks noChangeAspect="1"/>
          </p:cNvPicPr>
          <p:nvPr/>
        </p:nvPicPr>
        <p:blipFill rotWithShape="1">
          <a:blip r:embed="rId10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43039" y="4997760"/>
            <a:ext cx="557632" cy="1847006"/>
          </a:xfrm>
          <a:prstGeom prst="rect">
            <a:avLst/>
          </a:prstGeom>
        </p:spPr>
      </p:pic>
      <p:pic>
        <p:nvPicPr>
          <p:cNvPr id="44" name="Bild 43" descr="2013_11_25_explaining person_1.jpg"/>
          <p:cNvPicPr>
            <a:picLocks noChangeAspect="1"/>
          </p:cNvPicPr>
          <p:nvPr/>
        </p:nvPicPr>
        <p:blipFill rotWithShape="1">
          <a:blip r:embed="rId11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1125" r="100000">
                        <a14:foregroundMark x1="63854" y1="95098" x2="63854" y2="95098"/>
                        <a14:foregroundMark x1="62166" y1="97631" x2="62166" y2="97631"/>
                        <a14:foregroundMark x1="65823" y1="97631" x2="65823" y2="97631"/>
                        <a14:foregroundMark x1="59775" y1="95507" x2="59775" y2="955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95210" y="5004611"/>
            <a:ext cx="1070247" cy="1840155"/>
          </a:xfrm>
          <a:prstGeom prst="rect">
            <a:avLst/>
          </a:prstGeom>
        </p:spPr>
      </p:pic>
      <p:sp>
        <p:nvSpPr>
          <p:cNvPr id="45" name="Rechteck 44"/>
          <p:cNvSpPr/>
          <p:nvPr/>
        </p:nvSpPr>
        <p:spPr>
          <a:xfrm>
            <a:off x="4154427" y="2596774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Идея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6" name="Rechteck 45"/>
          <p:cNvSpPr/>
          <p:nvPr/>
        </p:nvSpPr>
        <p:spPr>
          <a:xfrm>
            <a:off x="4219550" y="3440059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Идея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7" name="Rechteck 46"/>
          <p:cNvSpPr/>
          <p:nvPr/>
        </p:nvSpPr>
        <p:spPr>
          <a:xfrm>
            <a:off x="4219550" y="3966879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Идея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8" name="Rechteck 47"/>
          <p:cNvSpPr/>
          <p:nvPr/>
        </p:nvSpPr>
        <p:spPr>
          <a:xfrm rot="21368450">
            <a:off x="6574562" y="2509004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Идея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9" name="Rechteck 48"/>
          <p:cNvSpPr/>
          <p:nvPr/>
        </p:nvSpPr>
        <p:spPr>
          <a:xfrm rot="21394278">
            <a:off x="6574562" y="3363256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Идея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0" name="Rechteck 49"/>
          <p:cNvSpPr/>
          <p:nvPr/>
        </p:nvSpPr>
        <p:spPr>
          <a:xfrm>
            <a:off x="6574563" y="3966879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Идея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1" name="Rechteck 50"/>
          <p:cNvSpPr/>
          <p:nvPr/>
        </p:nvSpPr>
        <p:spPr>
          <a:xfrm>
            <a:off x="1610780" y="2593887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0000"/>
                </a:solidFill>
              </a:rPr>
              <a:t>Идея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2" name="Rechteck 51"/>
          <p:cNvSpPr/>
          <p:nvPr/>
        </p:nvSpPr>
        <p:spPr>
          <a:xfrm>
            <a:off x="1610780" y="3335231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Идея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3" name="Rechteck 52"/>
          <p:cNvSpPr/>
          <p:nvPr/>
        </p:nvSpPr>
        <p:spPr>
          <a:xfrm rot="21291143">
            <a:off x="1624242" y="4008690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Идея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Abgerundetes Rechteck 3"/>
          <p:cNvSpPr/>
          <p:nvPr/>
        </p:nvSpPr>
        <p:spPr>
          <a:xfrm>
            <a:off x="99890" y="2074583"/>
            <a:ext cx="2046111" cy="2639789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dirty="0" smtClean="0"/>
              <a:t>Мера </a:t>
            </a:r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54" name="Abgerundetes Rechteck 53"/>
          <p:cNvSpPr/>
          <p:nvPr/>
        </p:nvSpPr>
        <p:spPr>
          <a:xfrm>
            <a:off x="2427112" y="2074583"/>
            <a:ext cx="2046111" cy="2639789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dirty="0"/>
              <a:t>Мера </a:t>
            </a:r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55" name="Abgerundetes Rechteck 54"/>
          <p:cNvSpPr/>
          <p:nvPr/>
        </p:nvSpPr>
        <p:spPr>
          <a:xfrm>
            <a:off x="4733792" y="2074583"/>
            <a:ext cx="2046111" cy="2639789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dirty="0"/>
              <a:t>Мера </a:t>
            </a:r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56" name="Abgerundetes Rechteck 55"/>
          <p:cNvSpPr/>
          <p:nvPr/>
        </p:nvSpPr>
        <p:spPr>
          <a:xfrm>
            <a:off x="6977615" y="2074583"/>
            <a:ext cx="2046111" cy="2639789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dirty="0"/>
              <a:t>Мера </a:t>
            </a:r>
            <a:r>
              <a:rPr lang="en-US" dirty="0" smtClean="0"/>
              <a:t>4</a:t>
            </a:r>
            <a:endParaRPr lang="en-US" dirty="0"/>
          </a:p>
        </p:txBody>
      </p:sp>
      <p:sp>
        <p:nvSpPr>
          <p:cNvPr id="5" name="Rechteck 4"/>
          <p:cNvSpPr/>
          <p:nvPr/>
        </p:nvSpPr>
        <p:spPr>
          <a:xfrm>
            <a:off x="-2" y="997083"/>
            <a:ext cx="91865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Вся группа</a:t>
            </a:r>
            <a:r>
              <a:rPr lang="en-US" sz="2400" dirty="0" smtClean="0"/>
              <a:t>: </a:t>
            </a:r>
            <a:r>
              <a:rPr lang="ru-RU" sz="2400" dirty="0" smtClean="0"/>
              <a:t>«Визуализируйте все идеи на доске и сгруппируйте их по пакетам мер</a:t>
            </a:r>
            <a:r>
              <a:rPr lang="en-US" sz="2400" dirty="0" smtClean="0"/>
              <a:t>.</a:t>
            </a:r>
            <a:r>
              <a:rPr lang="ru-RU" sz="2400" dirty="0" smtClean="0"/>
              <a:t>»</a:t>
            </a:r>
            <a:endParaRPr lang="en-US" sz="2400" dirty="0"/>
          </a:p>
        </p:txBody>
      </p:sp>
      <p:sp>
        <p:nvSpPr>
          <p:cNvPr id="30" name="Titel 1"/>
          <p:cNvSpPr txBox="1">
            <a:spLocks/>
          </p:cNvSpPr>
          <p:nvPr/>
        </p:nvSpPr>
        <p:spPr>
          <a:xfrm>
            <a:off x="-1" y="511363"/>
            <a:ext cx="9186539" cy="55293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/>
              <a:t>Мозговой штурм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011418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81481E-6 L 0.24896 0.17662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48" y="8819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656E-6 -7.68696E-7 L 0.50538 0.02524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269" y="125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3516E-6 8.58995E-7 L -0.00173 -0.047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-2362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85185E-6 L -0.05868 0.13959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4" y="6968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0.0044 L -0.27404 0.11067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93" y="5742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3134E-6 2.39407E-6 L -0.55484 -0.18824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751" y="-9423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7037E-7 L -0.15017 0.05162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17" y="2569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8622E-6 4.0125E-6 L 0.36254 0.10511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19" y="5256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91496E-6 2.2621E-6 L -0.15099 -0.21371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49" y="-10697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 0.00463 L -0.18056 0.08958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37" y="4236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492E-6 -7.68696E-7 L -0.39986 -7.68696E-7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993" y="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492E-6 0.00023 L 0.10587 -0.18731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93" y="-9377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6657E-6 2.20884E-6 L 0.64821 0.0808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02" y="4029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6657E-6 -4.67238E-6 L 0.64787 0.06808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385" y="3404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73377E-7 -1.37763E-6 L -0.13485 -0.12456 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51" y="-62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4" grpId="0" animBg="1"/>
      <p:bldP spid="54" grpId="0" animBg="1"/>
      <p:bldP spid="55" grpId="0" animBg="1"/>
      <p:bldP spid="5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liennummernplatzhalter 9"/>
          <p:cNvSpPr>
            <a:spLocks noGrp="1"/>
          </p:cNvSpPr>
          <p:nvPr>
            <p:ph type="sldNum" sz="quarter" idx="4294967295"/>
          </p:nvPr>
        </p:nvSpPr>
        <p:spPr>
          <a:xfrm>
            <a:off x="8677611" y="6438191"/>
            <a:ext cx="508928" cy="365125"/>
          </a:xfrm>
          <a:prstGeom prst="rect">
            <a:avLst/>
          </a:prstGeom>
        </p:spPr>
        <p:txBody>
          <a:bodyPr/>
          <a:lstStyle/>
          <a:p>
            <a:fld id="{018D8EC8-A857-2146-8D13-1707297C2EB1}" type="slidenum">
              <a:rPr lang="en-US" smtClean="0"/>
              <a:t>14</a:t>
            </a:fld>
            <a:endParaRPr lang="en-US" dirty="0"/>
          </a:p>
        </p:txBody>
      </p:sp>
      <p:pic>
        <p:nvPicPr>
          <p:cNvPr id="43" name="Bild 42" descr="2014_02_25_idea.jpg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690" l="5172" r="965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55948" y="4850255"/>
            <a:ext cx="641670" cy="1898991"/>
          </a:xfrm>
          <a:prstGeom prst="rect">
            <a:avLst/>
          </a:prstGeom>
        </p:spPr>
      </p:pic>
      <p:pic>
        <p:nvPicPr>
          <p:cNvPr id="44" name="Bild 43" descr="2014_02_25_questioning.jpg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81" b="95652" l="9827" r="89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67" t="15383" r="22663" b="4524"/>
          <a:stretch/>
        </p:blipFill>
        <p:spPr>
          <a:xfrm>
            <a:off x="457200" y="4798464"/>
            <a:ext cx="780493" cy="2008629"/>
          </a:xfrm>
          <a:prstGeom prst="rect">
            <a:avLst/>
          </a:prstGeom>
        </p:spPr>
      </p:pic>
      <p:pic>
        <p:nvPicPr>
          <p:cNvPr id="45" name="Bild 44" descr="2014_02_25_yeah.jpg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737" b="96712" l="4580" r="898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466" t="4891" r="13030" b="1588"/>
          <a:stretch/>
        </p:blipFill>
        <p:spPr>
          <a:xfrm>
            <a:off x="1610780" y="4959641"/>
            <a:ext cx="957442" cy="1847452"/>
          </a:xfrm>
          <a:prstGeom prst="rect">
            <a:avLst/>
          </a:prstGeom>
        </p:spPr>
      </p:pic>
      <p:pic>
        <p:nvPicPr>
          <p:cNvPr id="46" name="Bild 45" descr="2014_02_25_waiting.jpg"/>
          <p:cNvPicPr>
            <a:picLocks noChangeAspect="1"/>
          </p:cNvPicPr>
          <p:nvPr/>
        </p:nvPicPr>
        <p:blipFill rotWithShape="1">
          <a:blip r:embed="rId8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67" b="994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86729" y="4850255"/>
            <a:ext cx="625882" cy="1847003"/>
          </a:xfrm>
          <a:prstGeom prst="rect">
            <a:avLst/>
          </a:prstGeom>
        </p:spPr>
      </p:pic>
      <p:pic>
        <p:nvPicPr>
          <p:cNvPr id="47" name="Bild 46" descr="2013_12_04_bored person.png"/>
          <p:cNvPicPr>
            <a:picLocks noChangeAspect="1"/>
          </p:cNvPicPr>
          <p:nvPr/>
        </p:nvPicPr>
        <p:blipFill rotWithShape="1">
          <a:blip r:embed="rId10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43039" y="4952790"/>
            <a:ext cx="557632" cy="1847006"/>
          </a:xfrm>
          <a:prstGeom prst="rect">
            <a:avLst/>
          </a:prstGeom>
        </p:spPr>
      </p:pic>
      <p:pic>
        <p:nvPicPr>
          <p:cNvPr id="48" name="Bild 47" descr="2013_11_25_explaining person_1.jpg"/>
          <p:cNvPicPr>
            <a:picLocks noChangeAspect="1"/>
          </p:cNvPicPr>
          <p:nvPr/>
        </p:nvPicPr>
        <p:blipFill rotWithShape="1">
          <a:blip r:embed="rId11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1125" r="100000">
                        <a14:foregroundMark x1="63854" y1="95098" x2="63854" y2="95098"/>
                        <a14:foregroundMark x1="62166" y1="97631" x2="62166" y2="97631"/>
                        <a14:foregroundMark x1="65823" y1="97631" x2="65823" y2="97631"/>
                        <a14:foregroundMark x1="59775" y1="95507" x2="59775" y2="955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95210" y="4959641"/>
            <a:ext cx="1070247" cy="1840155"/>
          </a:xfrm>
          <a:prstGeom prst="rect">
            <a:avLst/>
          </a:prstGeom>
        </p:spPr>
      </p:pic>
      <p:grpSp>
        <p:nvGrpSpPr>
          <p:cNvPr id="62" name="Gruppierung 61"/>
          <p:cNvGrpSpPr/>
          <p:nvPr/>
        </p:nvGrpSpPr>
        <p:grpSpPr>
          <a:xfrm>
            <a:off x="99890" y="2104563"/>
            <a:ext cx="2046111" cy="2639789"/>
            <a:chOff x="99890" y="1789773"/>
            <a:chExt cx="2046111" cy="2639789"/>
          </a:xfrm>
        </p:grpSpPr>
        <p:sp>
          <p:nvSpPr>
            <p:cNvPr id="55" name="Rechteck 54"/>
            <p:cNvSpPr/>
            <p:nvPr/>
          </p:nvSpPr>
          <p:spPr>
            <a:xfrm>
              <a:off x="457200" y="2467524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0000"/>
                  </a:solidFill>
                </a:rPr>
                <a:t>Идея 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57" name="Rechteck 56"/>
            <p:cNvSpPr/>
            <p:nvPr/>
          </p:nvSpPr>
          <p:spPr>
            <a:xfrm rot="21291143">
              <a:off x="470662" y="2911398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solidFill>
                    <a:srgbClr val="000000"/>
                  </a:solidFill>
                </a:rPr>
                <a:t>Идея 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58" name="Abgerundetes Rechteck 57"/>
            <p:cNvSpPr/>
            <p:nvPr/>
          </p:nvSpPr>
          <p:spPr>
            <a:xfrm>
              <a:off x="99890" y="1789773"/>
              <a:ext cx="2046111" cy="2639789"/>
            </a:xfrm>
            <a:prstGeom prst="round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ru-RU" dirty="0" smtClean="0"/>
                <a:t>Мера </a:t>
              </a:r>
              <a:r>
                <a:rPr lang="en-US" dirty="0" smtClean="0"/>
                <a:t>1</a:t>
              </a:r>
              <a:endParaRPr lang="en-US" dirty="0"/>
            </a:p>
          </p:txBody>
        </p:sp>
      </p:grpSp>
      <p:grpSp>
        <p:nvGrpSpPr>
          <p:cNvPr id="64" name="Gruppierung 63"/>
          <p:cNvGrpSpPr/>
          <p:nvPr/>
        </p:nvGrpSpPr>
        <p:grpSpPr>
          <a:xfrm>
            <a:off x="4733792" y="2104563"/>
            <a:ext cx="2046111" cy="2639789"/>
            <a:chOff x="4733792" y="1789773"/>
            <a:chExt cx="2046111" cy="2639789"/>
          </a:xfrm>
        </p:grpSpPr>
        <p:sp>
          <p:nvSpPr>
            <p:cNvPr id="41" name="Rechteck 40"/>
            <p:cNvSpPr/>
            <p:nvPr/>
          </p:nvSpPr>
          <p:spPr>
            <a:xfrm>
              <a:off x="5036763" y="2810172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solidFill>
                    <a:srgbClr val="000000"/>
                  </a:solidFill>
                </a:rPr>
                <a:t>Идея 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49" name="Rechteck 48"/>
            <p:cNvSpPr/>
            <p:nvPr/>
          </p:nvSpPr>
          <p:spPr>
            <a:xfrm>
              <a:off x="5036763" y="3089391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solidFill>
                    <a:srgbClr val="000000"/>
                  </a:solidFill>
                </a:rPr>
                <a:t>Идея 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50" name="Rechteck 49"/>
            <p:cNvSpPr/>
            <p:nvPr/>
          </p:nvSpPr>
          <p:spPr>
            <a:xfrm>
              <a:off x="5036763" y="3317997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solidFill>
                    <a:srgbClr val="000000"/>
                  </a:solidFill>
                </a:rPr>
                <a:t>Идея 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60" name="Abgerundetes Rechteck 59"/>
            <p:cNvSpPr/>
            <p:nvPr/>
          </p:nvSpPr>
          <p:spPr>
            <a:xfrm>
              <a:off x="4733792" y="1789773"/>
              <a:ext cx="2046111" cy="2639789"/>
            </a:xfrm>
            <a:prstGeom prst="round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ru-RU" dirty="0"/>
                <a:t>Мера </a:t>
              </a:r>
              <a:r>
                <a:rPr lang="en-US" dirty="0" smtClean="0"/>
                <a:t>3</a:t>
              </a:r>
              <a:endParaRPr lang="en-US" dirty="0"/>
            </a:p>
          </p:txBody>
        </p:sp>
      </p:grpSp>
      <p:grpSp>
        <p:nvGrpSpPr>
          <p:cNvPr id="65" name="Gruppierung 64"/>
          <p:cNvGrpSpPr/>
          <p:nvPr/>
        </p:nvGrpSpPr>
        <p:grpSpPr>
          <a:xfrm>
            <a:off x="6977615" y="2104563"/>
            <a:ext cx="2046111" cy="2639789"/>
            <a:chOff x="6977615" y="1789773"/>
            <a:chExt cx="2046111" cy="2639789"/>
          </a:xfrm>
        </p:grpSpPr>
        <p:sp>
          <p:nvSpPr>
            <p:cNvPr id="40" name="Rechteck 39"/>
            <p:cNvSpPr/>
            <p:nvPr/>
          </p:nvSpPr>
          <p:spPr>
            <a:xfrm rot="155343">
              <a:off x="7526966" y="2682684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solidFill>
                    <a:srgbClr val="000000"/>
                  </a:solidFill>
                </a:rPr>
                <a:t>Идея 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42" name="Rechteck 41"/>
            <p:cNvSpPr/>
            <p:nvPr/>
          </p:nvSpPr>
          <p:spPr>
            <a:xfrm>
              <a:off x="7526967" y="3389204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solidFill>
                    <a:srgbClr val="000000"/>
                  </a:solidFill>
                </a:rPr>
                <a:t>Идея 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51" name="Rechteck 50"/>
            <p:cNvSpPr/>
            <p:nvPr/>
          </p:nvSpPr>
          <p:spPr>
            <a:xfrm>
              <a:off x="7519710" y="3757219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solidFill>
                    <a:srgbClr val="000000"/>
                  </a:solidFill>
                </a:rPr>
                <a:t>Идея 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52" name="Rechteck 51"/>
            <p:cNvSpPr/>
            <p:nvPr/>
          </p:nvSpPr>
          <p:spPr>
            <a:xfrm rot="21368450">
              <a:off x="7453496" y="2337067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solidFill>
                    <a:srgbClr val="000000"/>
                  </a:solidFill>
                </a:rPr>
                <a:t>Идея 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54" name="Rechteck 53"/>
            <p:cNvSpPr/>
            <p:nvPr/>
          </p:nvSpPr>
          <p:spPr>
            <a:xfrm>
              <a:off x="7519710" y="3046556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solidFill>
                    <a:srgbClr val="000000"/>
                  </a:solidFill>
                </a:rPr>
                <a:t>Идея 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61" name="Abgerundetes Rechteck 60"/>
            <p:cNvSpPr/>
            <p:nvPr/>
          </p:nvSpPr>
          <p:spPr>
            <a:xfrm>
              <a:off x="6977615" y="1789773"/>
              <a:ext cx="2046111" cy="2639789"/>
            </a:xfrm>
            <a:prstGeom prst="round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ru-RU" dirty="0"/>
                <a:t>Мера </a:t>
              </a:r>
              <a:r>
                <a:rPr lang="en-US" dirty="0" smtClean="0"/>
                <a:t>4</a:t>
              </a:r>
              <a:endParaRPr lang="en-US" dirty="0"/>
            </a:p>
          </p:txBody>
        </p:sp>
      </p:grpSp>
      <p:grpSp>
        <p:nvGrpSpPr>
          <p:cNvPr id="63" name="Gruppierung 62"/>
          <p:cNvGrpSpPr/>
          <p:nvPr/>
        </p:nvGrpSpPr>
        <p:grpSpPr>
          <a:xfrm>
            <a:off x="2427112" y="2104563"/>
            <a:ext cx="2046111" cy="2639789"/>
            <a:chOff x="2427112" y="1789773"/>
            <a:chExt cx="2046111" cy="2639789"/>
          </a:xfrm>
        </p:grpSpPr>
        <p:sp>
          <p:nvSpPr>
            <p:cNvPr id="38" name="Rechteck 37"/>
            <p:cNvSpPr/>
            <p:nvPr/>
          </p:nvSpPr>
          <p:spPr>
            <a:xfrm>
              <a:off x="2915698" y="2671515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solidFill>
                    <a:srgbClr val="000000"/>
                  </a:solidFill>
                </a:rPr>
                <a:t>Идея 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39" name="Rechteck 38"/>
            <p:cNvSpPr/>
            <p:nvPr/>
          </p:nvSpPr>
          <p:spPr>
            <a:xfrm>
              <a:off x="2952166" y="3411719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solidFill>
                    <a:srgbClr val="000000"/>
                  </a:solidFill>
                </a:rPr>
                <a:t>Идея 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53" name="Rechteck 52"/>
            <p:cNvSpPr/>
            <p:nvPr/>
          </p:nvSpPr>
          <p:spPr>
            <a:xfrm rot="21394278">
              <a:off x="2942767" y="3042217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solidFill>
                    <a:srgbClr val="000000"/>
                  </a:solidFill>
                </a:rPr>
                <a:t>Идея 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56" name="Rechteck 55"/>
            <p:cNvSpPr/>
            <p:nvPr/>
          </p:nvSpPr>
          <p:spPr>
            <a:xfrm>
              <a:off x="2952166" y="3744267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solidFill>
                    <a:srgbClr val="000000"/>
                  </a:solidFill>
                </a:rPr>
                <a:t>Идея 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59" name="Abgerundetes Rechteck 58"/>
            <p:cNvSpPr/>
            <p:nvPr/>
          </p:nvSpPr>
          <p:spPr>
            <a:xfrm>
              <a:off x="2427112" y="1789773"/>
              <a:ext cx="2046111" cy="2639789"/>
            </a:xfrm>
            <a:prstGeom prst="round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ru-RU" dirty="0"/>
                <a:t>Мера </a:t>
              </a:r>
              <a:r>
                <a:rPr lang="en-US" dirty="0" smtClean="0"/>
                <a:t>2</a:t>
              </a:r>
              <a:endParaRPr lang="en-US" dirty="0"/>
            </a:p>
          </p:txBody>
        </p:sp>
        <p:sp>
          <p:nvSpPr>
            <p:cNvPr id="37" name="Rechteck 36"/>
            <p:cNvSpPr/>
            <p:nvPr/>
          </p:nvSpPr>
          <p:spPr>
            <a:xfrm>
              <a:off x="2882355" y="2328867"/>
              <a:ext cx="947408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solidFill>
                    <a:srgbClr val="000000"/>
                  </a:solidFill>
                </a:rPr>
                <a:t>Идея </a:t>
              </a:r>
              <a:endParaRPr lang="en-US" dirty="0">
                <a:solidFill>
                  <a:srgbClr val="000000"/>
                </a:solidFill>
              </a:endParaRPr>
            </a:p>
          </p:txBody>
        </p:sp>
      </p:grpSp>
      <p:sp>
        <p:nvSpPr>
          <p:cNvPr id="67" name="Rechteck 66"/>
          <p:cNvSpPr/>
          <p:nvPr/>
        </p:nvSpPr>
        <p:spPr>
          <a:xfrm rot="543277">
            <a:off x="478259" y="3631579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Идея 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8" name="Rechteck 67"/>
          <p:cNvSpPr/>
          <p:nvPr/>
        </p:nvSpPr>
        <p:spPr>
          <a:xfrm rot="21235753">
            <a:off x="483857" y="4009921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Идея 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9" name="Rechteck 68"/>
          <p:cNvSpPr/>
          <p:nvPr/>
        </p:nvSpPr>
        <p:spPr>
          <a:xfrm rot="21225613">
            <a:off x="5091870" y="4298318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Идея 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0" name="Rechteck 69"/>
          <p:cNvSpPr/>
          <p:nvPr/>
        </p:nvSpPr>
        <p:spPr>
          <a:xfrm rot="543277">
            <a:off x="2903415" y="4364573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Идея 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2" name="Rechteck 71"/>
          <p:cNvSpPr/>
          <p:nvPr/>
        </p:nvSpPr>
        <p:spPr>
          <a:xfrm rot="543277">
            <a:off x="5057822" y="3981441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Идея 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3" name="Rechteck 72"/>
          <p:cNvSpPr/>
          <p:nvPr/>
        </p:nvSpPr>
        <p:spPr>
          <a:xfrm rot="21225613">
            <a:off x="5020947" y="2832785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Идея 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4" name="Rechteck 73"/>
          <p:cNvSpPr/>
          <p:nvPr/>
        </p:nvSpPr>
        <p:spPr>
          <a:xfrm>
            <a:off x="7513163" y="4381878"/>
            <a:ext cx="947408" cy="3426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Идея 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5" name="Rechteck 74"/>
          <p:cNvSpPr/>
          <p:nvPr/>
        </p:nvSpPr>
        <p:spPr>
          <a:xfrm>
            <a:off x="0" y="996371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Новый раунд </a:t>
            </a:r>
            <a:r>
              <a:rPr lang="en-US" sz="2400" dirty="0" smtClean="0"/>
              <a:t>(</a:t>
            </a:r>
            <a:r>
              <a:rPr lang="ru-RU" sz="2400" dirty="0" smtClean="0"/>
              <a:t>индивидуально, в тандемах или всей группой</a:t>
            </a:r>
            <a:r>
              <a:rPr lang="en-US" sz="2400" dirty="0" smtClean="0"/>
              <a:t>): </a:t>
            </a:r>
            <a:r>
              <a:rPr lang="ru-RU" sz="2400" dirty="0" smtClean="0"/>
              <a:t>«Отдельно найдите новые идеи для каждого пакета мер</a:t>
            </a:r>
            <a:r>
              <a:rPr lang="en-US" sz="2400" dirty="0" smtClean="0"/>
              <a:t>.</a:t>
            </a:r>
            <a:r>
              <a:rPr lang="ru-RU" sz="2400" dirty="0" smtClean="0"/>
              <a:t>»</a:t>
            </a:r>
            <a:endParaRPr lang="en-US" sz="2400" dirty="0"/>
          </a:p>
        </p:txBody>
      </p:sp>
      <p:sp>
        <p:nvSpPr>
          <p:cNvPr id="66" name="Titel 1"/>
          <p:cNvSpPr txBox="1">
            <a:spLocks/>
          </p:cNvSpPr>
          <p:nvPr/>
        </p:nvSpPr>
        <p:spPr>
          <a:xfrm>
            <a:off x="-1" y="511363"/>
            <a:ext cx="9186539" cy="55293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/>
              <a:t>Мозговой </a:t>
            </a:r>
            <a:r>
              <a:rPr lang="ru-RU" sz="2800" b="1" dirty="0" smtClean="0"/>
              <a:t>штурм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935261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7" grpId="1" animBg="1"/>
      <p:bldP spid="68" grpId="0" animBg="1"/>
      <p:bldP spid="68" grpId="1" animBg="1"/>
      <p:bldP spid="69" grpId="1" animBg="1"/>
      <p:bldP spid="69" grpId="2" animBg="1"/>
      <p:bldP spid="70" grpId="0" animBg="1"/>
      <p:bldP spid="70" grpId="1" animBg="1"/>
      <p:bldP spid="72" grpId="0" animBg="1"/>
      <p:bldP spid="72" grpId="1" animBg="1"/>
      <p:bldP spid="73" grpId="0" animBg="1"/>
      <p:bldP spid="73" grpId="1" animBg="1"/>
      <p:bldP spid="7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ruppierung 55"/>
          <p:cNvGrpSpPr/>
          <p:nvPr/>
        </p:nvGrpSpPr>
        <p:grpSpPr>
          <a:xfrm>
            <a:off x="1620517" y="2305605"/>
            <a:ext cx="1505313" cy="1942079"/>
            <a:chOff x="99890" y="1789773"/>
            <a:chExt cx="2046111" cy="2639789"/>
          </a:xfrm>
        </p:grpSpPr>
        <p:sp>
          <p:nvSpPr>
            <p:cNvPr id="26" name="Rechteck 25"/>
            <p:cNvSpPr/>
            <p:nvPr/>
          </p:nvSpPr>
          <p:spPr>
            <a:xfrm>
              <a:off x="457200" y="2467524"/>
              <a:ext cx="989527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dirty="0" smtClean="0">
                  <a:solidFill>
                    <a:srgbClr val="000000"/>
                  </a:solidFill>
                </a:rPr>
                <a:t>Идея </a:t>
              </a:r>
              <a:endParaRPr lang="en-US" sz="1600" dirty="0">
                <a:solidFill>
                  <a:srgbClr val="000000"/>
                </a:solidFill>
              </a:endParaRPr>
            </a:p>
          </p:txBody>
        </p:sp>
        <p:sp>
          <p:nvSpPr>
            <p:cNvPr id="27" name="Rechteck 26"/>
            <p:cNvSpPr/>
            <p:nvPr/>
          </p:nvSpPr>
          <p:spPr>
            <a:xfrm rot="21291143">
              <a:off x="472376" y="2902565"/>
              <a:ext cx="1142250" cy="389637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solidFill>
                    <a:srgbClr val="000000"/>
                  </a:solidFill>
                </a:rPr>
                <a:t>Идея 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28" name="Abgerundetes Rechteck 27"/>
            <p:cNvSpPr/>
            <p:nvPr/>
          </p:nvSpPr>
          <p:spPr>
            <a:xfrm>
              <a:off x="99890" y="1789773"/>
              <a:ext cx="2046111" cy="2639789"/>
            </a:xfrm>
            <a:prstGeom prst="round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ru-RU" dirty="0" smtClean="0"/>
                <a:t>Мера </a:t>
              </a:r>
              <a:r>
                <a:rPr lang="en-US" dirty="0" smtClean="0"/>
                <a:t>1</a:t>
              </a:r>
              <a:endParaRPr lang="en-US" dirty="0"/>
            </a:p>
          </p:txBody>
        </p:sp>
        <p:sp>
          <p:nvSpPr>
            <p:cNvPr id="48" name="Rechteck 47"/>
            <p:cNvSpPr/>
            <p:nvPr/>
          </p:nvSpPr>
          <p:spPr>
            <a:xfrm rot="543277">
              <a:off x="465559" y="3340474"/>
              <a:ext cx="1126504" cy="468825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solidFill>
                    <a:srgbClr val="000000"/>
                  </a:solidFill>
                </a:rPr>
                <a:t>Идея 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49" name="Rechteck 48"/>
            <p:cNvSpPr/>
            <p:nvPr/>
          </p:nvSpPr>
          <p:spPr>
            <a:xfrm rot="21235753">
              <a:off x="489645" y="3686146"/>
              <a:ext cx="1111038" cy="460811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solidFill>
                    <a:srgbClr val="000000"/>
                  </a:solidFill>
                </a:rPr>
                <a:t>Идея </a:t>
              </a:r>
              <a:endParaRPr lang="en-US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58" name="Gruppierung 57"/>
          <p:cNvGrpSpPr/>
          <p:nvPr/>
        </p:nvGrpSpPr>
        <p:grpSpPr>
          <a:xfrm>
            <a:off x="6018171" y="2305605"/>
            <a:ext cx="1505313" cy="1963557"/>
            <a:chOff x="4733792" y="1789773"/>
            <a:chExt cx="2046111" cy="2668983"/>
          </a:xfrm>
        </p:grpSpPr>
        <p:sp>
          <p:nvSpPr>
            <p:cNvPr id="30" name="Rechteck 29"/>
            <p:cNvSpPr/>
            <p:nvPr/>
          </p:nvSpPr>
          <p:spPr>
            <a:xfrm>
              <a:off x="5036763" y="2810172"/>
              <a:ext cx="1254811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0000"/>
                  </a:solidFill>
                </a:rPr>
                <a:t>Идея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31" name="Rechteck 30"/>
            <p:cNvSpPr/>
            <p:nvPr/>
          </p:nvSpPr>
          <p:spPr>
            <a:xfrm>
              <a:off x="5076055" y="3292429"/>
              <a:ext cx="1254811" cy="279219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solidFill>
                    <a:srgbClr val="000000"/>
                  </a:solidFill>
                </a:rPr>
                <a:t>Идея 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32" name="Rechteck 31"/>
            <p:cNvSpPr/>
            <p:nvPr/>
          </p:nvSpPr>
          <p:spPr>
            <a:xfrm>
              <a:off x="5036763" y="3457364"/>
              <a:ext cx="1294103" cy="3426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0000"/>
                  </a:solidFill>
                </a:rPr>
                <a:t>Идея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33" name="Abgerundetes Rechteck 32"/>
            <p:cNvSpPr/>
            <p:nvPr/>
          </p:nvSpPr>
          <p:spPr>
            <a:xfrm>
              <a:off x="4733792" y="1789773"/>
              <a:ext cx="2046111" cy="2639789"/>
            </a:xfrm>
            <a:prstGeom prst="round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ru-RU" dirty="0"/>
                <a:t>Мера </a:t>
              </a:r>
              <a:r>
                <a:rPr lang="en-US" dirty="0" smtClean="0"/>
                <a:t>3</a:t>
              </a:r>
              <a:endParaRPr lang="en-US" dirty="0"/>
            </a:p>
          </p:txBody>
        </p:sp>
        <p:sp>
          <p:nvSpPr>
            <p:cNvPr id="50" name="Rechteck 49"/>
            <p:cNvSpPr/>
            <p:nvPr/>
          </p:nvSpPr>
          <p:spPr>
            <a:xfrm rot="21225613">
              <a:off x="5143336" y="4014738"/>
              <a:ext cx="1212038" cy="444018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0000"/>
                  </a:solidFill>
                </a:rPr>
                <a:t>Идея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52" name="Rechteck 51"/>
            <p:cNvSpPr/>
            <p:nvPr/>
          </p:nvSpPr>
          <p:spPr>
            <a:xfrm rot="543277">
              <a:off x="5070061" y="3568509"/>
              <a:ext cx="1301442" cy="413371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0000"/>
                  </a:solidFill>
                </a:rPr>
                <a:t>Идея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53" name="Rechteck 52"/>
            <p:cNvSpPr/>
            <p:nvPr/>
          </p:nvSpPr>
          <p:spPr>
            <a:xfrm rot="21225613">
              <a:off x="5099101" y="2314371"/>
              <a:ext cx="1290013" cy="494401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0000"/>
                  </a:solidFill>
                </a:rPr>
                <a:t>Идея</a:t>
              </a:r>
              <a:endParaRPr lang="en-US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72" name="Gruppierung 71"/>
          <p:cNvGrpSpPr/>
          <p:nvPr/>
        </p:nvGrpSpPr>
        <p:grpSpPr>
          <a:xfrm>
            <a:off x="1111083" y="4345649"/>
            <a:ext cx="2668025" cy="2227452"/>
            <a:chOff x="1111083" y="4210739"/>
            <a:chExt cx="2668025" cy="2227452"/>
          </a:xfrm>
        </p:grpSpPr>
        <p:pic>
          <p:nvPicPr>
            <p:cNvPr id="62" name="Bild 61" descr="2014_02_25_questioning.jpg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81" b="95652" l="9827" r="8988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9067" t="15383" r="22663" b="4524"/>
            <a:stretch/>
          </p:blipFill>
          <p:spPr>
            <a:xfrm>
              <a:off x="1111083" y="4223437"/>
              <a:ext cx="780493" cy="2008629"/>
            </a:xfrm>
            <a:prstGeom prst="rect">
              <a:avLst/>
            </a:prstGeom>
          </p:spPr>
        </p:pic>
        <p:pic>
          <p:nvPicPr>
            <p:cNvPr id="63" name="Bild 62" descr="2014_02_25_yeah.jpg"/>
            <p:cNvPicPr>
              <a:picLocks noChangeAspect="1"/>
            </p:cNvPicPr>
            <p:nvPr/>
          </p:nvPicPr>
          <p:blipFill rotWithShape="1">
            <a:blip r:embed="rId5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3737" b="96712" l="4580" r="8982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4466" t="4891" r="13030" b="1588"/>
            <a:stretch/>
          </p:blipFill>
          <p:spPr>
            <a:xfrm>
              <a:off x="1995652" y="4590739"/>
              <a:ext cx="957442" cy="1847452"/>
            </a:xfrm>
            <a:prstGeom prst="rect">
              <a:avLst/>
            </a:prstGeom>
          </p:spPr>
        </p:pic>
        <p:pic>
          <p:nvPicPr>
            <p:cNvPr id="64" name="Bild 63" descr="2014_02_25_waiting.jpg"/>
            <p:cNvPicPr>
              <a:picLocks noChangeAspect="1"/>
            </p:cNvPicPr>
            <p:nvPr/>
          </p:nvPicPr>
          <p:blipFill rotWithShape="1">
            <a:blip r:embed="rId7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567" b="99433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53226" y="4210739"/>
              <a:ext cx="625882" cy="1847003"/>
            </a:xfrm>
            <a:prstGeom prst="rect">
              <a:avLst/>
            </a:prstGeom>
          </p:spPr>
        </p:pic>
      </p:grpSp>
      <p:grpSp>
        <p:nvGrpSpPr>
          <p:cNvPr id="73" name="Gruppierung 72"/>
          <p:cNvGrpSpPr/>
          <p:nvPr/>
        </p:nvGrpSpPr>
        <p:grpSpPr>
          <a:xfrm>
            <a:off x="5427560" y="4345649"/>
            <a:ext cx="2574308" cy="2218506"/>
            <a:chOff x="5427560" y="4210739"/>
            <a:chExt cx="2574308" cy="2218506"/>
          </a:xfrm>
        </p:grpSpPr>
        <p:pic>
          <p:nvPicPr>
            <p:cNvPr id="61" name="Bild 60" descr="2014_02_25_idea.jpg"/>
            <p:cNvPicPr>
              <a:picLocks noChangeAspect="1"/>
            </p:cNvPicPr>
            <p:nvPr/>
          </p:nvPicPr>
          <p:blipFill rotWithShape="1">
            <a:blip r:embed="rId9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0" b="98690" l="5172" r="9655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522553" y="4530254"/>
              <a:ext cx="641670" cy="1898991"/>
            </a:xfrm>
            <a:prstGeom prst="rect">
              <a:avLst/>
            </a:prstGeom>
          </p:spPr>
        </p:pic>
        <p:pic>
          <p:nvPicPr>
            <p:cNvPr id="65" name="Bild 64" descr="2013_12_04_bored person.png"/>
            <p:cNvPicPr>
              <a:picLocks noChangeAspect="1"/>
            </p:cNvPicPr>
            <p:nvPr/>
          </p:nvPicPr>
          <p:blipFill rotWithShape="1">
            <a:blip r:embed="rId11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444236" y="4210739"/>
              <a:ext cx="557632" cy="1847006"/>
            </a:xfrm>
            <a:prstGeom prst="rect">
              <a:avLst/>
            </a:prstGeom>
          </p:spPr>
        </p:pic>
        <p:pic>
          <p:nvPicPr>
            <p:cNvPr id="66" name="Bild 65" descr="2013_11_25_explaining person_1.jpg"/>
            <p:cNvPicPr>
              <a:picLocks noChangeAspect="1"/>
            </p:cNvPicPr>
            <p:nvPr/>
          </p:nvPicPr>
          <p:blipFill rotWithShape="1">
            <a:blip r:embed="rId12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0" b="100000" l="1125" r="100000">
                          <a14:foregroundMark x1="63854" y1="95098" x2="63854" y2="95098"/>
                          <a14:foregroundMark x1="62166" y1="97631" x2="62166" y2="97631"/>
                          <a14:foregroundMark x1="65823" y1="97631" x2="65823" y2="97631"/>
                          <a14:foregroundMark x1="59775" y1="95507" x2="59775" y2="9550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427560" y="4210739"/>
              <a:ext cx="1070247" cy="1840155"/>
            </a:xfrm>
            <a:prstGeom prst="rect">
              <a:avLst/>
            </a:prstGeom>
          </p:spPr>
        </p:pic>
      </p:grpSp>
      <p:sp>
        <p:nvSpPr>
          <p:cNvPr id="68" name="Rechteck 67"/>
          <p:cNvSpPr/>
          <p:nvPr/>
        </p:nvSpPr>
        <p:spPr>
          <a:xfrm rot="20658477">
            <a:off x="1286009" y="2946952"/>
            <a:ext cx="2156681" cy="47079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0000"/>
                </a:solidFill>
              </a:rPr>
              <a:t>Оптимизировано 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9" name="Rechteck 68"/>
          <p:cNvSpPr/>
          <p:nvPr/>
        </p:nvSpPr>
        <p:spPr>
          <a:xfrm rot="167271">
            <a:off x="5624302" y="3012600"/>
            <a:ext cx="2156681" cy="47079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Оптимизировано 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1" name="Rechteck 70"/>
          <p:cNvSpPr/>
          <p:nvPr/>
        </p:nvSpPr>
        <p:spPr>
          <a:xfrm>
            <a:off x="-1" y="1035331"/>
            <a:ext cx="91440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При необходимости, участники работают над разными категориями для оптимизации идей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sp>
        <p:nvSpPr>
          <p:cNvPr id="34" name="Titel 1"/>
          <p:cNvSpPr txBox="1">
            <a:spLocks/>
          </p:cNvSpPr>
          <p:nvPr/>
        </p:nvSpPr>
        <p:spPr>
          <a:xfrm>
            <a:off x="-1" y="511363"/>
            <a:ext cx="9186539" cy="55293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/>
              <a:t>Мозговой </a:t>
            </a:r>
            <a:r>
              <a:rPr lang="ru-RU" sz="2800" b="1" dirty="0" smtClean="0"/>
              <a:t>штурм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194556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6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 idx="4294967295"/>
          </p:nvPr>
        </p:nvSpPr>
        <p:spPr>
          <a:xfrm>
            <a:off x="457200" y="2993962"/>
            <a:ext cx="8229600" cy="87007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u-RU" sz="2800" b="1" dirty="0" smtClean="0"/>
              <a:t>План действий</a:t>
            </a:r>
            <a:endParaRPr lang="de-DE" sz="2800" b="1" dirty="0"/>
          </a:p>
        </p:txBody>
      </p:sp>
    </p:spTree>
    <p:extLst>
      <p:ext uri="{BB962C8B-B14F-4D97-AF65-F5344CB8AC3E}">
        <p14:creationId xmlns:p14="http://schemas.microsoft.com/office/powerpoint/2010/main" val="1342214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511363"/>
            <a:ext cx="9144000" cy="597909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ru-RU" sz="2800" b="1" dirty="0" smtClean="0"/>
              <a:t>План действий</a:t>
            </a:r>
            <a:endParaRPr lang="de-DE" sz="2800" b="1" dirty="0"/>
          </a:p>
        </p:txBody>
      </p:sp>
      <p:grpSp>
        <p:nvGrpSpPr>
          <p:cNvPr id="5" name="Group 2"/>
          <p:cNvGrpSpPr>
            <a:grpSpLocks/>
          </p:cNvGrpSpPr>
          <p:nvPr/>
        </p:nvGrpSpPr>
        <p:grpSpPr bwMode="auto">
          <a:xfrm>
            <a:off x="1752972" y="1729154"/>
            <a:ext cx="6269411" cy="4895217"/>
            <a:chOff x="576" y="144"/>
            <a:chExt cx="4683" cy="3995"/>
          </a:xfrm>
        </p:grpSpPr>
        <p:sp>
          <p:nvSpPr>
            <p:cNvPr id="16" name="Rectangle 3"/>
            <p:cNvSpPr>
              <a:spLocks noChangeAspect="1" noChangeArrowheads="1"/>
            </p:cNvSpPr>
            <p:nvPr/>
          </p:nvSpPr>
          <p:spPr bwMode="auto">
            <a:xfrm>
              <a:off x="576" y="144"/>
              <a:ext cx="4683" cy="3370"/>
            </a:xfrm>
            <a:prstGeom prst="rect">
              <a:avLst/>
            </a:prstGeom>
            <a:solidFill>
              <a:srgbClr val="FFFFFF"/>
            </a:solidFill>
            <a:ln w="762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17" name="Line 4"/>
            <p:cNvSpPr>
              <a:spLocks noChangeAspect="1" noChangeShapeType="1"/>
            </p:cNvSpPr>
            <p:nvPr/>
          </p:nvSpPr>
          <p:spPr bwMode="auto">
            <a:xfrm>
              <a:off x="5259" y="3328"/>
              <a:ext cx="0" cy="811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18" name="Rectangle 5"/>
            <p:cNvSpPr>
              <a:spLocks noChangeAspect="1" noChangeArrowheads="1"/>
            </p:cNvSpPr>
            <p:nvPr/>
          </p:nvSpPr>
          <p:spPr bwMode="auto">
            <a:xfrm>
              <a:off x="603" y="174"/>
              <a:ext cx="4623" cy="3309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>
                <a:defRPr/>
              </a:pPr>
              <a:endParaRPr lang="en-US" sz="1200">
                <a:solidFill>
                  <a:srgbClr val="000000"/>
                </a:solidFill>
                <a:latin typeface="+mn-lt"/>
                <a:cs typeface="Arial" pitchFamily="34" charset="0"/>
              </a:endParaRPr>
            </a:p>
          </p:txBody>
        </p:sp>
        <p:sp>
          <p:nvSpPr>
            <p:cNvPr id="19" name="Line 6"/>
            <p:cNvSpPr>
              <a:spLocks noChangeAspect="1" noChangeShapeType="1"/>
            </p:cNvSpPr>
            <p:nvPr/>
          </p:nvSpPr>
          <p:spPr bwMode="auto">
            <a:xfrm>
              <a:off x="576" y="3328"/>
              <a:ext cx="0" cy="811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0" name="Line 7"/>
            <p:cNvSpPr>
              <a:spLocks noChangeAspect="1" noChangeShapeType="1"/>
            </p:cNvSpPr>
            <p:nvPr/>
          </p:nvSpPr>
          <p:spPr bwMode="auto">
            <a:xfrm flipH="1">
              <a:off x="709" y="3349"/>
              <a:ext cx="9" cy="2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1" name="Oval 8"/>
            <p:cNvSpPr>
              <a:spLocks noChangeAspect="1" noChangeArrowheads="1"/>
            </p:cNvSpPr>
            <p:nvPr/>
          </p:nvSpPr>
          <p:spPr bwMode="auto">
            <a:xfrm>
              <a:off x="701" y="3328"/>
              <a:ext cx="32" cy="32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2" name="Oval 9"/>
            <p:cNvSpPr>
              <a:spLocks noChangeAspect="1" noChangeArrowheads="1"/>
            </p:cNvSpPr>
            <p:nvPr/>
          </p:nvSpPr>
          <p:spPr bwMode="auto">
            <a:xfrm>
              <a:off x="707" y="3328"/>
              <a:ext cx="16" cy="16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3" name="Line 10"/>
            <p:cNvSpPr>
              <a:spLocks noChangeAspect="1" noChangeShapeType="1"/>
            </p:cNvSpPr>
            <p:nvPr/>
          </p:nvSpPr>
          <p:spPr bwMode="auto">
            <a:xfrm>
              <a:off x="5086" y="3349"/>
              <a:ext cx="9" cy="2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4" name="Oval 11"/>
            <p:cNvSpPr>
              <a:spLocks noChangeAspect="1" noChangeArrowheads="1"/>
            </p:cNvSpPr>
            <p:nvPr/>
          </p:nvSpPr>
          <p:spPr bwMode="auto">
            <a:xfrm flipH="1">
              <a:off x="5070" y="3328"/>
              <a:ext cx="34" cy="32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5" name="Oval 12"/>
            <p:cNvSpPr>
              <a:spLocks noChangeAspect="1" noChangeArrowheads="1"/>
            </p:cNvSpPr>
            <p:nvPr/>
          </p:nvSpPr>
          <p:spPr bwMode="auto">
            <a:xfrm flipH="1">
              <a:off x="5070" y="3328"/>
              <a:ext cx="18" cy="16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6" name="Line 13"/>
            <p:cNvSpPr>
              <a:spLocks noChangeAspect="1" noChangeShapeType="1"/>
            </p:cNvSpPr>
            <p:nvPr/>
          </p:nvSpPr>
          <p:spPr bwMode="auto">
            <a:xfrm>
              <a:off x="779" y="352"/>
              <a:ext cx="9" cy="2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7" name="Oval 14"/>
            <p:cNvSpPr>
              <a:spLocks noChangeAspect="1" noChangeArrowheads="1"/>
            </p:cNvSpPr>
            <p:nvPr/>
          </p:nvSpPr>
          <p:spPr bwMode="auto">
            <a:xfrm flipH="1">
              <a:off x="763" y="332"/>
              <a:ext cx="34" cy="32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8" name="Oval 15"/>
            <p:cNvSpPr>
              <a:spLocks noChangeAspect="1" noChangeArrowheads="1"/>
            </p:cNvSpPr>
            <p:nvPr/>
          </p:nvSpPr>
          <p:spPr bwMode="auto">
            <a:xfrm flipH="1">
              <a:off x="763" y="332"/>
              <a:ext cx="18" cy="16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29" name="Line 16"/>
            <p:cNvSpPr>
              <a:spLocks noChangeAspect="1" noChangeShapeType="1"/>
            </p:cNvSpPr>
            <p:nvPr/>
          </p:nvSpPr>
          <p:spPr bwMode="auto">
            <a:xfrm flipH="1">
              <a:off x="5141" y="291"/>
              <a:ext cx="9" cy="2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  <p:sp>
          <p:nvSpPr>
            <p:cNvPr id="30" name="Line 17"/>
            <p:cNvSpPr>
              <a:spLocks noChangeAspect="1" noChangeShapeType="1"/>
            </p:cNvSpPr>
            <p:nvPr/>
          </p:nvSpPr>
          <p:spPr bwMode="auto">
            <a:xfrm flipH="1">
              <a:off x="3129" y="261"/>
              <a:ext cx="9" cy="2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de-DE" sz="1200">
                <a:latin typeface="+mn-lt"/>
                <a:cs typeface="Arial" pitchFamily="34" charset="0"/>
              </a:endParaRPr>
            </a:p>
          </p:txBody>
        </p:sp>
      </p:grpSp>
      <p:sp>
        <p:nvSpPr>
          <p:cNvPr id="6" name="Line 18"/>
          <p:cNvSpPr>
            <a:spLocks noChangeShapeType="1"/>
          </p:cNvSpPr>
          <p:nvPr/>
        </p:nvSpPr>
        <p:spPr bwMode="auto">
          <a:xfrm flipH="1">
            <a:off x="2587874" y="2611191"/>
            <a:ext cx="0" cy="300000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de-DE" sz="1200">
              <a:latin typeface="+mn-lt"/>
              <a:cs typeface="Arial" pitchFamily="34" charset="0"/>
            </a:endParaRPr>
          </a:p>
        </p:txBody>
      </p:sp>
      <p:sp>
        <p:nvSpPr>
          <p:cNvPr id="7" name="Line 19"/>
          <p:cNvSpPr>
            <a:spLocks noChangeShapeType="1"/>
          </p:cNvSpPr>
          <p:nvPr/>
        </p:nvSpPr>
        <p:spPr bwMode="auto">
          <a:xfrm flipH="1">
            <a:off x="5158800" y="2611191"/>
            <a:ext cx="0" cy="300000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de-DE" sz="1200">
              <a:latin typeface="+mn-lt"/>
              <a:cs typeface="Arial" pitchFamily="34" charset="0"/>
            </a:endParaRPr>
          </a:p>
        </p:txBody>
      </p:sp>
      <p:sp>
        <p:nvSpPr>
          <p:cNvPr id="8" name="Line 20"/>
          <p:cNvSpPr>
            <a:spLocks noChangeShapeType="1"/>
          </p:cNvSpPr>
          <p:nvPr/>
        </p:nvSpPr>
        <p:spPr bwMode="auto">
          <a:xfrm flipH="1">
            <a:off x="5993702" y="2611191"/>
            <a:ext cx="0" cy="300000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de-DE" sz="1200">
              <a:latin typeface="+mn-lt"/>
              <a:cs typeface="Arial" pitchFamily="34" charset="0"/>
            </a:endParaRPr>
          </a:p>
        </p:txBody>
      </p:sp>
      <p:sp>
        <p:nvSpPr>
          <p:cNvPr id="9" name="Line 21"/>
          <p:cNvSpPr>
            <a:spLocks noChangeShapeType="1"/>
          </p:cNvSpPr>
          <p:nvPr/>
        </p:nvSpPr>
        <p:spPr bwMode="auto">
          <a:xfrm flipH="1">
            <a:off x="6823871" y="2611191"/>
            <a:ext cx="0" cy="300000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de-DE" sz="1200">
              <a:latin typeface="+mn-lt"/>
              <a:cs typeface="Arial" pitchFamily="34" charset="0"/>
            </a:endParaRPr>
          </a:p>
        </p:txBody>
      </p:sp>
      <p:sp>
        <p:nvSpPr>
          <p:cNvPr id="10" name="Text Box 22"/>
          <p:cNvSpPr txBox="1">
            <a:spLocks noChangeArrowheads="1"/>
          </p:cNvSpPr>
          <p:nvPr/>
        </p:nvSpPr>
        <p:spPr bwMode="auto">
          <a:xfrm>
            <a:off x="2587874" y="2715691"/>
            <a:ext cx="25709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defRPr/>
            </a:pPr>
            <a:r>
              <a:rPr lang="ru-RU" dirty="0" smtClean="0">
                <a:latin typeface="+mn-lt"/>
              </a:rPr>
              <a:t>Что </a:t>
            </a:r>
            <a:endParaRPr lang="en-US" dirty="0" smtClean="0">
              <a:latin typeface="+mn-lt"/>
            </a:endParaRPr>
          </a:p>
        </p:txBody>
      </p:sp>
      <p:sp>
        <p:nvSpPr>
          <p:cNvPr id="11" name="Text Box 23"/>
          <p:cNvSpPr txBox="1">
            <a:spLocks noChangeArrowheads="1"/>
          </p:cNvSpPr>
          <p:nvPr/>
        </p:nvSpPr>
        <p:spPr bwMode="auto">
          <a:xfrm>
            <a:off x="1885644" y="2724827"/>
            <a:ext cx="5506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defRPr/>
            </a:pPr>
            <a:r>
              <a:rPr lang="ru-RU" dirty="0" smtClean="0">
                <a:latin typeface="+mn-lt"/>
              </a:rPr>
              <a:t>Кто </a:t>
            </a:r>
            <a:endParaRPr lang="de-DE" dirty="0" smtClean="0">
              <a:latin typeface="+mn-lt"/>
            </a:endParaRPr>
          </a:p>
        </p:txBody>
      </p:sp>
      <p:sp>
        <p:nvSpPr>
          <p:cNvPr id="12" name="Text Box 24"/>
          <p:cNvSpPr txBox="1">
            <a:spLocks noChangeArrowheads="1"/>
          </p:cNvSpPr>
          <p:nvPr/>
        </p:nvSpPr>
        <p:spPr bwMode="auto">
          <a:xfrm>
            <a:off x="5190913" y="2603389"/>
            <a:ext cx="806155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lnSpc>
                <a:spcPct val="70000"/>
              </a:lnSpc>
              <a:defRPr/>
            </a:pPr>
            <a:r>
              <a:rPr lang="ru-RU" dirty="0" smtClean="0">
                <a:latin typeface="+mn-lt"/>
              </a:rPr>
              <a:t>С кем</a:t>
            </a:r>
            <a:endParaRPr lang="en-US" dirty="0" smtClean="0">
              <a:latin typeface="+mn-lt"/>
            </a:endParaRPr>
          </a:p>
        </p:txBody>
      </p:sp>
      <p:sp>
        <p:nvSpPr>
          <p:cNvPr id="13" name="Text Box 25"/>
          <p:cNvSpPr txBox="1">
            <a:spLocks noChangeArrowheads="1"/>
          </p:cNvSpPr>
          <p:nvPr/>
        </p:nvSpPr>
        <p:spPr bwMode="auto">
          <a:xfrm>
            <a:off x="5972414" y="2371750"/>
            <a:ext cx="851457" cy="687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lnSpc>
                <a:spcPct val="70000"/>
              </a:lnSpc>
              <a:defRPr/>
            </a:pPr>
            <a:r>
              <a:rPr lang="ru-RU" dirty="0" smtClean="0">
                <a:latin typeface="+mn-lt"/>
              </a:rPr>
              <a:t>До каких пор </a:t>
            </a:r>
            <a:endParaRPr lang="en-US" dirty="0" smtClean="0">
              <a:latin typeface="+mn-lt"/>
            </a:endParaRPr>
          </a:p>
        </p:txBody>
      </p:sp>
      <p:sp>
        <p:nvSpPr>
          <p:cNvPr id="14" name="Text Box 26"/>
          <p:cNvSpPr txBox="1">
            <a:spLocks noChangeArrowheads="1"/>
          </p:cNvSpPr>
          <p:nvPr/>
        </p:nvSpPr>
        <p:spPr bwMode="auto">
          <a:xfrm>
            <a:off x="6823871" y="2316263"/>
            <a:ext cx="1274821" cy="881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lnSpc>
                <a:spcPct val="70000"/>
              </a:lnSpc>
              <a:defRPr/>
            </a:pPr>
            <a:r>
              <a:rPr lang="ru-RU" dirty="0" smtClean="0">
                <a:latin typeface="+mn-lt"/>
              </a:rPr>
              <a:t>Как осуществлять проверку</a:t>
            </a:r>
            <a:r>
              <a:rPr lang="en-US" dirty="0" smtClean="0">
                <a:latin typeface="+mn-lt"/>
              </a:rPr>
              <a:t>?</a:t>
            </a:r>
          </a:p>
        </p:txBody>
      </p:sp>
      <p:sp>
        <p:nvSpPr>
          <p:cNvPr id="15" name="Line 27"/>
          <p:cNvSpPr>
            <a:spLocks noChangeShapeType="1"/>
          </p:cNvSpPr>
          <p:nvPr/>
        </p:nvSpPr>
        <p:spPr bwMode="auto">
          <a:xfrm>
            <a:off x="1842848" y="3237139"/>
            <a:ext cx="617069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de-DE" sz="1200">
              <a:latin typeface="+mn-lt"/>
              <a:cs typeface="Arial" pitchFamily="34" charset="0"/>
            </a:endParaRPr>
          </a:p>
        </p:txBody>
      </p:sp>
      <p:sp>
        <p:nvSpPr>
          <p:cNvPr id="31" name="Rectangle 28"/>
          <p:cNvSpPr txBox="1">
            <a:spLocks noChangeArrowheads="1"/>
          </p:cNvSpPr>
          <p:nvPr/>
        </p:nvSpPr>
        <p:spPr bwMode="auto">
          <a:xfrm>
            <a:off x="2553189" y="1940025"/>
            <a:ext cx="4982569" cy="376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dist"/>
            <a:r>
              <a:rPr lang="ru-RU" altLang="de-DE" sz="2200" b="1" dirty="0" smtClean="0">
                <a:ea typeface="ＭＳ Ｐゴシック" pitchFamily="34" charset="-128"/>
              </a:rPr>
              <a:t>Соглашение</a:t>
            </a:r>
            <a:r>
              <a:rPr lang="de-DE" altLang="de-DE" sz="2200" b="1" dirty="0" smtClean="0">
                <a:ea typeface="ＭＳ Ｐゴシック" pitchFamily="34" charset="-128"/>
              </a:rPr>
              <a:t>: </a:t>
            </a:r>
            <a:r>
              <a:rPr lang="ru-RU" altLang="de-DE" sz="2200" b="1" dirty="0" smtClean="0">
                <a:ea typeface="ＭＳ Ｐゴシック" pitchFamily="34" charset="-128"/>
              </a:rPr>
              <a:t>План действий</a:t>
            </a:r>
            <a:endParaRPr lang="de-DE" altLang="de-DE" sz="2200" b="1" dirty="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6421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 idx="4294967295"/>
          </p:nvPr>
        </p:nvSpPr>
        <p:spPr>
          <a:xfrm>
            <a:off x="0" y="2857500"/>
            <a:ext cx="91440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u-RU" sz="2800" b="1" dirty="0" smtClean="0"/>
              <a:t>От конфликтных вопросов до плана действий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13020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524655"/>
            <a:ext cx="9144000" cy="599607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ru-RU" sz="2800" b="1" dirty="0"/>
              <a:t>От конфликтных вопросов до плана действий</a:t>
            </a:r>
            <a:endParaRPr lang="en-US" sz="2800" b="1" dirty="0"/>
          </a:p>
        </p:txBody>
      </p:sp>
      <p:grpSp>
        <p:nvGrpSpPr>
          <p:cNvPr id="65" name="Gruppierung 64"/>
          <p:cNvGrpSpPr/>
          <p:nvPr/>
        </p:nvGrpSpPr>
        <p:grpSpPr>
          <a:xfrm>
            <a:off x="7714521" y="2822790"/>
            <a:ext cx="1290371" cy="1795815"/>
            <a:chOff x="7321623" y="2822790"/>
            <a:chExt cx="1290371" cy="1795815"/>
          </a:xfrm>
        </p:grpSpPr>
        <p:sp>
          <p:nvSpPr>
            <p:cNvPr id="9" name="Textfeld 8"/>
            <p:cNvSpPr txBox="1"/>
            <p:nvPr/>
          </p:nvSpPr>
          <p:spPr>
            <a:xfrm>
              <a:off x="7321623" y="2822790"/>
              <a:ext cx="11783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/>
                <a:t>План </a:t>
              </a:r>
            </a:p>
            <a:p>
              <a:r>
                <a:rPr lang="ru-RU" dirty="0" smtClean="0"/>
                <a:t>действий</a:t>
              </a:r>
              <a:endParaRPr lang="en-US" dirty="0"/>
            </a:p>
          </p:txBody>
        </p:sp>
        <p:pic>
          <p:nvPicPr>
            <p:cNvPr id="27" name="Bild 26" descr="Action Pla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37363" y="3480987"/>
              <a:ext cx="1274631" cy="1137618"/>
            </a:xfrm>
            <a:prstGeom prst="rect">
              <a:avLst/>
            </a:prstGeom>
          </p:spPr>
        </p:pic>
      </p:grpSp>
      <p:sp>
        <p:nvSpPr>
          <p:cNvPr id="10" name="Abgerundetes Rechteck 9"/>
          <p:cNvSpPr/>
          <p:nvPr/>
        </p:nvSpPr>
        <p:spPr>
          <a:xfrm>
            <a:off x="91370" y="2503935"/>
            <a:ext cx="1857178" cy="637710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Конфликтный вопрос </a:t>
            </a:r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26" name="Abgerundetes Rechteck 25"/>
          <p:cNvSpPr/>
          <p:nvPr/>
        </p:nvSpPr>
        <p:spPr>
          <a:xfrm>
            <a:off x="91370" y="3351738"/>
            <a:ext cx="1857178" cy="586045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Конфликтный вопрос </a:t>
            </a:r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30" name="Abgerundetes Rechteck 29"/>
          <p:cNvSpPr/>
          <p:nvPr/>
        </p:nvSpPr>
        <p:spPr>
          <a:xfrm>
            <a:off x="91370" y="4199540"/>
            <a:ext cx="1857178" cy="613385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Конфликтный вопрос </a:t>
            </a:r>
            <a:r>
              <a:rPr lang="en-US" dirty="0" smtClean="0"/>
              <a:t>4</a:t>
            </a:r>
            <a:endParaRPr lang="en-US" dirty="0"/>
          </a:p>
        </p:txBody>
      </p:sp>
      <p:sp>
        <p:nvSpPr>
          <p:cNvPr id="31" name="Abgerundetes Rechteck 30"/>
          <p:cNvSpPr/>
          <p:nvPr/>
        </p:nvSpPr>
        <p:spPr>
          <a:xfrm>
            <a:off x="91370" y="1656132"/>
            <a:ext cx="1857178" cy="633433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Конфликтный вопрос </a:t>
            </a:r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2" name="Abgerundetes Rechteck 31"/>
          <p:cNvSpPr/>
          <p:nvPr/>
        </p:nvSpPr>
        <p:spPr>
          <a:xfrm>
            <a:off x="2553805" y="1302398"/>
            <a:ext cx="1857178" cy="922675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Процесс ведения переговоров</a:t>
            </a:r>
            <a:endParaRPr lang="en-US" dirty="0"/>
          </a:p>
        </p:txBody>
      </p:sp>
      <p:sp>
        <p:nvSpPr>
          <p:cNvPr id="33" name="Abgerundetes Rechteck 32"/>
          <p:cNvSpPr/>
          <p:nvPr/>
        </p:nvSpPr>
        <p:spPr>
          <a:xfrm>
            <a:off x="2553805" y="5548234"/>
            <a:ext cx="1857178" cy="866638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Конфликт с </a:t>
            </a:r>
          </a:p>
          <a:p>
            <a:pPr algn="ctr"/>
            <a:r>
              <a:rPr lang="ru-RU" dirty="0"/>
              <a:t>у</a:t>
            </a:r>
            <a:r>
              <a:rPr lang="ru-RU" dirty="0" smtClean="0"/>
              <a:t>частием </a:t>
            </a:r>
            <a:r>
              <a:rPr lang="en-US" dirty="0" smtClean="0"/>
              <a:t>2</a:t>
            </a:r>
            <a:r>
              <a:rPr lang="ru-RU" dirty="0" smtClean="0"/>
              <a:t> человек</a:t>
            </a:r>
            <a:endParaRPr lang="en-US" dirty="0"/>
          </a:p>
        </p:txBody>
      </p:sp>
      <p:sp>
        <p:nvSpPr>
          <p:cNvPr id="34" name="Abgerundetes Rechteck 33"/>
          <p:cNvSpPr/>
          <p:nvPr/>
        </p:nvSpPr>
        <p:spPr>
          <a:xfrm>
            <a:off x="5061592" y="5548234"/>
            <a:ext cx="1857178" cy="866637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Медиация с участием </a:t>
            </a:r>
            <a:r>
              <a:rPr lang="en-US" dirty="0" smtClean="0"/>
              <a:t>2</a:t>
            </a:r>
            <a:r>
              <a:rPr lang="ru-RU" dirty="0" smtClean="0"/>
              <a:t> человек</a:t>
            </a:r>
            <a:endParaRPr lang="en-US" dirty="0"/>
          </a:p>
        </p:txBody>
      </p:sp>
      <p:sp>
        <p:nvSpPr>
          <p:cNvPr id="35" name="Abgerundetes Rechteck 34"/>
          <p:cNvSpPr/>
          <p:nvPr/>
        </p:nvSpPr>
        <p:spPr>
          <a:xfrm>
            <a:off x="5061592" y="1656132"/>
            <a:ext cx="1857178" cy="493365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Мера </a:t>
            </a:r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6" name="Abgerundetes Rechteck 35"/>
          <p:cNvSpPr/>
          <p:nvPr/>
        </p:nvSpPr>
        <p:spPr>
          <a:xfrm>
            <a:off x="5061592" y="2289565"/>
            <a:ext cx="1857178" cy="493365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Мера </a:t>
            </a:r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37" name="Abgerundetes Rechteck 36"/>
          <p:cNvSpPr/>
          <p:nvPr/>
        </p:nvSpPr>
        <p:spPr>
          <a:xfrm>
            <a:off x="5061592" y="2922998"/>
            <a:ext cx="1857178" cy="493365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Мера </a:t>
            </a:r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38" name="Abgerundetes Rechteck 37"/>
          <p:cNvSpPr/>
          <p:nvPr/>
        </p:nvSpPr>
        <p:spPr>
          <a:xfrm>
            <a:off x="5061592" y="3556431"/>
            <a:ext cx="1857178" cy="493365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Мера </a:t>
            </a:r>
            <a:r>
              <a:rPr lang="en-US" dirty="0" smtClean="0"/>
              <a:t>4</a:t>
            </a:r>
            <a:endParaRPr lang="en-US" dirty="0"/>
          </a:p>
        </p:txBody>
      </p:sp>
      <p:cxnSp>
        <p:nvCxnSpPr>
          <p:cNvPr id="14" name="Gerade Verbindung mit Pfeil 13"/>
          <p:cNvCxnSpPr>
            <a:stCxn id="31" idx="3"/>
            <a:endCxn id="32" idx="1"/>
          </p:cNvCxnSpPr>
          <p:nvPr/>
        </p:nvCxnSpPr>
        <p:spPr>
          <a:xfrm flipV="1">
            <a:off x="1948548" y="1763736"/>
            <a:ext cx="605257" cy="209113"/>
          </a:xfrm>
          <a:prstGeom prst="straightConnector1">
            <a:avLst/>
          </a:prstGeom>
          <a:ln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" name="Gerade Verbindung mit Pfeil 38"/>
          <p:cNvCxnSpPr>
            <a:stCxn id="32" idx="3"/>
            <a:endCxn id="35" idx="1"/>
          </p:cNvCxnSpPr>
          <p:nvPr/>
        </p:nvCxnSpPr>
        <p:spPr>
          <a:xfrm>
            <a:off x="4410983" y="1763736"/>
            <a:ext cx="650609" cy="139079"/>
          </a:xfrm>
          <a:prstGeom prst="straightConnector1">
            <a:avLst/>
          </a:prstGeom>
          <a:ln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1" name="Gerade Verbindung mit Pfeil 40"/>
          <p:cNvCxnSpPr>
            <a:stCxn id="32" idx="3"/>
            <a:endCxn id="36" idx="1"/>
          </p:cNvCxnSpPr>
          <p:nvPr/>
        </p:nvCxnSpPr>
        <p:spPr>
          <a:xfrm>
            <a:off x="4410983" y="1763736"/>
            <a:ext cx="650609" cy="772512"/>
          </a:xfrm>
          <a:prstGeom prst="straightConnector1">
            <a:avLst/>
          </a:prstGeom>
          <a:ln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4" name="Gerade Verbindung mit Pfeil 43"/>
          <p:cNvCxnSpPr>
            <a:stCxn id="32" idx="3"/>
            <a:endCxn id="37" idx="1"/>
          </p:cNvCxnSpPr>
          <p:nvPr/>
        </p:nvCxnSpPr>
        <p:spPr>
          <a:xfrm>
            <a:off x="4410983" y="1763736"/>
            <a:ext cx="650609" cy="1405945"/>
          </a:xfrm>
          <a:prstGeom prst="straightConnector1">
            <a:avLst/>
          </a:prstGeom>
          <a:ln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7" name="Gerade Verbindung mit Pfeil 46"/>
          <p:cNvCxnSpPr>
            <a:stCxn id="32" idx="3"/>
            <a:endCxn id="38" idx="1"/>
          </p:cNvCxnSpPr>
          <p:nvPr/>
        </p:nvCxnSpPr>
        <p:spPr>
          <a:xfrm>
            <a:off x="4410983" y="1763736"/>
            <a:ext cx="650609" cy="2039378"/>
          </a:xfrm>
          <a:prstGeom prst="straightConnector1">
            <a:avLst/>
          </a:prstGeom>
          <a:ln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0" name="Gerade Verbindung mit Pfeil 49"/>
          <p:cNvCxnSpPr>
            <a:stCxn id="10" idx="3"/>
            <a:endCxn id="33" idx="1"/>
          </p:cNvCxnSpPr>
          <p:nvPr/>
        </p:nvCxnSpPr>
        <p:spPr>
          <a:xfrm>
            <a:off x="1948548" y="2822790"/>
            <a:ext cx="605257" cy="3158763"/>
          </a:xfrm>
          <a:prstGeom prst="straightConnector1">
            <a:avLst/>
          </a:prstGeom>
          <a:ln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3" name="Gerade Verbindung mit Pfeil 52"/>
          <p:cNvCxnSpPr>
            <a:stCxn id="33" idx="3"/>
            <a:endCxn id="34" idx="1"/>
          </p:cNvCxnSpPr>
          <p:nvPr/>
        </p:nvCxnSpPr>
        <p:spPr>
          <a:xfrm>
            <a:off x="4410983" y="5981553"/>
            <a:ext cx="650609" cy="0"/>
          </a:xfrm>
          <a:prstGeom prst="straightConnector1">
            <a:avLst/>
          </a:prstGeom>
          <a:ln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6" name="Gerade Verbindung mit Pfeil 55"/>
          <p:cNvCxnSpPr>
            <a:stCxn id="35" idx="1"/>
            <a:endCxn id="26" idx="3"/>
          </p:cNvCxnSpPr>
          <p:nvPr/>
        </p:nvCxnSpPr>
        <p:spPr>
          <a:xfrm flipH="1">
            <a:off x="1948548" y="1902815"/>
            <a:ext cx="3113044" cy="1741946"/>
          </a:xfrm>
          <a:prstGeom prst="straightConnector1">
            <a:avLst/>
          </a:prstGeom>
          <a:ln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9" name="Gerade Verbindung mit Pfeil 58"/>
          <p:cNvCxnSpPr>
            <a:stCxn id="37" idx="1"/>
            <a:endCxn id="30" idx="3"/>
          </p:cNvCxnSpPr>
          <p:nvPr/>
        </p:nvCxnSpPr>
        <p:spPr>
          <a:xfrm flipH="1">
            <a:off x="1948548" y="3169681"/>
            <a:ext cx="3113044" cy="1336552"/>
          </a:xfrm>
          <a:prstGeom prst="straightConnector1">
            <a:avLst/>
          </a:prstGeom>
          <a:ln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2" name="Gerade Verbindung mit Pfeil 61"/>
          <p:cNvCxnSpPr>
            <a:stCxn id="35" idx="3"/>
          </p:cNvCxnSpPr>
          <p:nvPr/>
        </p:nvCxnSpPr>
        <p:spPr>
          <a:xfrm>
            <a:off x="6918770" y="1902815"/>
            <a:ext cx="795751" cy="1900299"/>
          </a:xfrm>
          <a:prstGeom prst="straightConnector1">
            <a:avLst/>
          </a:prstGeom>
          <a:ln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8" name="Gerade Verbindung mit Pfeil 67"/>
          <p:cNvCxnSpPr>
            <a:stCxn id="36" idx="3"/>
          </p:cNvCxnSpPr>
          <p:nvPr/>
        </p:nvCxnSpPr>
        <p:spPr>
          <a:xfrm>
            <a:off x="6918770" y="2536248"/>
            <a:ext cx="795751" cy="1401535"/>
          </a:xfrm>
          <a:prstGeom prst="straightConnector1">
            <a:avLst/>
          </a:prstGeom>
          <a:ln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1" name="Gerade Verbindung mit Pfeil 70"/>
          <p:cNvCxnSpPr>
            <a:stCxn id="37" idx="3"/>
          </p:cNvCxnSpPr>
          <p:nvPr/>
        </p:nvCxnSpPr>
        <p:spPr>
          <a:xfrm>
            <a:off x="6918770" y="3169681"/>
            <a:ext cx="795751" cy="880115"/>
          </a:xfrm>
          <a:prstGeom prst="straightConnector1">
            <a:avLst/>
          </a:prstGeom>
          <a:ln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4" name="Gerade Verbindung mit Pfeil 73"/>
          <p:cNvCxnSpPr>
            <a:stCxn id="38" idx="3"/>
          </p:cNvCxnSpPr>
          <p:nvPr/>
        </p:nvCxnSpPr>
        <p:spPr>
          <a:xfrm>
            <a:off x="6918770" y="3803114"/>
            <a:ext cx="795751" cy="373422"/>
          </a:xfrm>
          <a:prstGeom prst="straightConnector1">
            <a:avLst/>
          </a:prstGeom>
          <a:ln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7" name="Textfeld 176"/>
          <p:cNvSpPr txBox="1"/>
          <p:nvPr/>
        </p:nvSpPr>
        <p:spPr>
          <a:xfrm rot="19889700">
            <a:off x="1947758" y="2608031"/>
            <a:ext cx="24266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Может также решить </a:t>
            </a:r>
            <a:endParaRPr lang="en-US" dirty="0"/>
          </a:p>
        </p:txBody>
      </p:sp>
      <p:sp>
        <p:nvSpPr>
          <p:cNvPr id="178" name="Textfeld 177"/>
          <p:cNvSpPr txBox="1"/>
          <p:nvPr/>
        </p:nvSpPr>
        <p:spPr>
          <a:xfrm rot="20254667">
            <a:off x="2258416" y="3497195"/>
            <a:ext cx="24266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Может также решить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266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6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177" grpId="0"/>
      <p:bldP spid="17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 idx="4294967295"/>
          </p:nvPr>
        </p:nvSpPr>
        <p:spPr>
          <a:xfrm>
            <a:off x="0" y="2857500"/>
            <a:ext cx="91440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u-RU" sz="2800" b="1" dirty="0" smtClean="0"/>
              <a:t>Чётко сформулированные задачи для ведения переговоров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28479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511363"/>
            <a:ext cx="9144000" cy="612899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algn="l"/>
            <a:r>
              <a:rPr lang="ru-RU" sz="2800" b="1" dirty="0"/>
              <a:t>Чётко сформулированные задачи для ведения переговоров</a:t>
            </a:r>
            <a:endParaRPr lang="en-US" sz="2800" b="1" dirty="0"/>
          </a:p>
        </p:txBody>
      </p:sp>
      <p:sp>
        <p:nvSpPr>
          <p:cNvPr id="16" name="AutoShape 12"/>
          <p:cNvSpPr>
            <a:spLocks noChangeArrowheads="1"/>
          </p:cNvSpPr>
          <p:nvPr/>
        </p:nvSpPr>
        <p:spPr bwMode="auto">
          <a:xfrm>
            <a:off x="995078" y="1374147"/>
            <a:ext cx="7409549" cy="3184483"/>
          </a:xfrm>
          <a:prstGeom prst="wedgeRoundRectCallout">
            <a:avLst>
              <a:gd name="adj1" fmla="val 52125"/>
              <a:gd name="adj2" fmla="val 37184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auto" hangingPunct="0">
              <a:spcBef>
                <a:spcPts val="800"/>
              </a:spcBef>
              <a:spcAft>
                <a:spcPts val="0"/>
              </a:spcAft>
              <a:defRPr/>
            </a:pPr>
            <a:r>
              <a:rPr lang="ru-RU" sz="2000" b="1" dirty="0" smtClean="0"/>
              <a:t>Как можем мы в будущем </a:t>
            </a:r>
            <a:r>
              <a:rPr lang="en-US" sz="2000" b="1" dirty="0" smtClean="0"/>
              <a:t>… </a:t>
            </a:r>
            <a:r>
              <a:rPr lang="en-US" sz="2000" dirty="0" smtClean="0"/>
              <a:t>(</a:t>
            </a:r>
            <a:r>
              <a:rPr lang="ru-RU" sz="2000" dirty="0" smtClean="0"/>
              <a:t>организовать</a:t>
            </a:r>
          </a:p>
          <a:p>
            <a:pPr eaLnBrk="0" fontAlgn="auto" hangingPunct="0">
              <a:spcBef>
                <a:spcPts val="800"/>
              </a:spcBef>
              <a:spcAft>
                <a:spcPts val="0"/>
              </a:spcAft>
              <a:defRPr/>
            </a:pPr>
            <a:r>
              <a:rPr lang="ru-RU" sz="2000" dirty="0" smtClean="0"/>
              <a:t> передачу текстов</a:t>
            </a:r>
            <a:r>
              <a:rPr lang="en-US" sz="2000" dirty="0" smtClean="0"/>
              <a:t>),</a:t>
            </a:r>
            <a:endParaRPr lang="en-US" sz="2000" b="1" dirty="0" smtClean="0"/>
          </a:p>
          <a:p>
            <a:pPr eaLnBrk="0" fontAlgn="auto" hangingPunct="0">
              <a:spcBef>
                <a:spcPts val="800"/>
              </a:spcBef>
              <a:spcAft>
                <a:spcPts val="0"/>
              </a:spcAft>
              <a:defRPr/>
            </a:pPr>
            <a:r>
              <a:rPr lang="ru-RU" sz="2000" b="1" dirty="0"/>
              <a:t>т</a:t>
            </a:r>
            <a:r>
              <a:rPr lang="ru-RU" sz="2000" b="1" dirty="0" smtClean="0"/>
              <a:t>аким образом, чтобы </a:t>
            </a:r>
            <a:r>
              <a:rPr lang="en-US" sz="2000" b="1" dirty="0" smtClean="0"/>
              <a:t>… </a:t>
            </a:r>
            <a:r>
              <a:rPr lang="de-DE" sz="2000" dirty="0" smtClean="0"/>
              <a:t>(</a:t>
            </a:r>
            <a:r>
              <a:rPr lang="ru-RU" sz="2000" dirty="0" smtClean="0"/>
              <a:t>работа выполнялась вовремя</a:t>
            </a:r>
            <a:r>
              <a:rPr lang="de-DE" sz="2000" dirty="0" smtClean="0"/>
              <a:t>)</a:t>
            </a:r>
            <a:r>
              <a:rPr lang="de-DE" sz="2000" dirty="0"/>
              <a:t>,</a:t>
            </a:r>
          </a:p>
          <a:p>
            <a:pPr eaLnBrk="0" fontAlgn="auto" hangingPunct="0">
              <a:spcBef>
                <a:spcPts val="800"/>
              </a:spcBef>
              <a:spcAft>
                <a:spcPts val="0"/>
              </a:spcAft>
              <a:defRPr/>
            </a:pPr>
            <a:r>
              <a:rPr lang="ru-RU" sz="2000" b="1" dirty="0"/>
              <a:t>а</a:t>
            </a:r>
            <a:r>
              <a:rPr lang="ru-RU" sz="2000" b="1" dirty="0" smtClean="0"/>
              <a:t> также, с одной стороны </a:t>
            </a:r>
            <a:r>
              <a:rPr lang="en-US" sz="2000" b="1" dirty="0" smtClean="0"/>
              <a:t>… </a:t>
            </a:r>
            <a:r>
              <a:rPr lang="en-US" sz="2000" dirty="0" smtClean="0"/>
              <a:t>(</a:t>
            </a:r>
            <a:r>
              <a:rPr lang="ru-RU" sz="2000" dirty="0" smtClean="0"/>
              <a:t>избегать огромный стресс</a:t>
            </a:r>
            <a:r>
              <a:rPr lang="en-US" sz="2000" dirty="0" smtClean="0"/>
              <a:t>)</a:t>
            </a:r>
          </a:p>
          <a:p>
            <a:pPr eaLnBrk="0" fontAlgn="auto" hangingPunct="0">
              <a:spcBef>
                <a:spcPts val="800"/>
              </a:spcBef>
              <a:spcAft>
                <a:spcPts val="0"/>
              </a:spcAft>
              <a:defRPr/>
            </a:pPr>
            <a:r>
              <a:rPr lang="ru-RU" sz="2000" b="1" dirty="0"/>
              <a:t>и</a:t>
            </a:r>
            <a:r>
              <a:rPr lang="ru-RU" sz="2000" b="1" dirty="0" smtClean="0"/>
              <a:t> с другой стороны</a:t>
            </a:r>
            <a:r>
              <a:rPr lang="en-US" sz="2000" b="1" dirty="0" smtClean="0"/>
              <a:t>… </a:t>
            </a:r>
            <a:r>
              <a:rPr lang="en-US" sz="2000" dirty="0" smtClean="0"/>
              <a:t>(</a:t>
            </a:r>
            <a:r>
              <a:rPr lang="ru-RU" sz="2000" dirty="0" smtClean="0"/>
              <a:t>внедрять самые лучшие идеи, </a:t>
            </a:r>
          </a:p>
          <a:p>
            <a:pPr eaLnBrk="0" fontAlgn="auto" hangingPunct="0">
              <a:spcBef>
                <a:spcPts val="800"/>
              </a:spcBef>
              <a:spcAft>
                <a:spcPts val="0"/>
              </a:spcAft>
              <a:defRPr/>
            </a:pPr>
            <a:r>
              <a:rPr lang="ru-RU" sz="2000" dirty="0" smtClean="0"/>
              <a:t>которые поступают намного позже</a:t>
            </a:r>
            <a:r>
              <a:rPr lang="en-US" sz="2000" dirty="0" smtClean="0"/>
              <a:t>)?</a:t>
            </a:r>
            <a:endParaRPr lang="en-US" sz="2000" dirty="0"/>
          </a:p>
        </p:txBody>
      </p:sp>
      <p:sp>
        <p:nvSpPr>
          <p:cNvPr id="17" name="Textfeld 16"/>
          <p:cNvSpPr txBox="1">
            <a:spLocks noChangeArrowheads="1"/>
          </p:cNvSpPr>
          <p:nvPr/>
        </p:nvSpPr>
        <p:spPr bwMode="auto">
          <a:xfrm>
            <a:off x="1403350" y="4968081"/>
            <a:ext cx="6297613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>
              <a:buFontTx/>
              <a:buAutoNum type="arabicPeriod"/>
            </a:pPr>
            <a:r>
              <a:rPr lang="ru-RU" sz="2200" b="1" dirty="0" smtClean="0">
                <a:latin typeface="Arial" charset="0"/>
                <a:cs typeface="Arial" charset="0"/>
              </a:rPr>
              <a:t>Общие действия</a:t>
            </a:r>
            <a:r>
              <a:rPr lang="en-US" sz="2200" b="1" dirty="0" smtClean="0">
                <a:latin typeface="Arial" charset="0"/>
                <a:cs typeface="Arial" charset="0"/>
              </a:rPr>
              <a:t>/</a:t>
            </a:r>
            <a:r>
              <a:rPr lang="ru-RU" sz="2200" b="1" dirty="0" smtClean="0">
                <a:latin typeface="Arial" charset="0"/>
                <a:cs typeface="Arial" charset="0"/>
              </a:rPr>
              <a:t>взаимодействия</a:t>
            </a:r>
            <a:endParaRPr lang="en-US" sz="2200" b="1" dirty="0" smtClean="0">
              <a:latin typeface="Arial" charset="0"/>
              <a:cs typeface="Arial" charset="0"/>
            </a:endParaRPr>
          </a:p>
          <a:p>
            <a:pPr>
              <a:buFontTx/>
              <a:buAutoNum type="arabicPeriod"/>
            </a:pPr>
            <a:r>
              <a:rPr lang="ru-RU" sz="2200" b="1" dirty="0" smtClean="0">
                <a:latin typeface="Arial" charset="0"/>
                <a:cs typeface="Arial" charset="0"/>
              </a:rPr>
              <a:t>Частичная цель по решению конфликта</a:t>
            </a:r>
            <a:endParaRPr lang="en-US" sz="2200" b="1" dirty="0" smtClean="0">
              <a:latin typeface="Arial" charset="0"/>
              <a:cs typeface="Arial" charset="0"/>
            </a:endParaRPr>
          </a:p>
          <a:p>
            <a:pPr>
              <a:buFontTx/>
              <a:buAutoNum type="arabicPeriod"/>
            </a:pPr>
            <a:r>
              <a:rPr lang="ru-RU" sz="2200" b="1" dirty="0" smtClean="0">
                <a:latin typeface="Arial" charset="0"/>
                <a:cs typeface="Arial" charset="0"/>
              </a:rPr>
              <a:t>Основное беспокойство одной стороны</a:t>
            </a:r>
          </a:p>
          <a:p>
            <a:pPr>
              <a:buFontTx/>
              <a:buAutoNum type="arabicPeriod"/>
            </a:pPr>
            <a:r>
              <a:rPr lang="ru-RU" sz="2200" b="1" dirty="0">
                <a:latin typeface="Arial" charset="0"/>
                <a:cs typeface="Arial" charset="0"/>
              </a:rPr>
              <a:t>Основное беспокойство </a:t>
            </a:r>
            <a:r>
              <a:rPr lang="ru-RU" sz="2200" b="1" dirty="0" smtClean="0">
                <a:latin typeface="Arial" charset="0"/>
                <a:cs typeface="Arial" charset="0"/>
              </a:rPr>
              <a:t>другой</a:t>
            </a:r>
            <a:endParaRPr lang="en-US" sz="2200" b="1" dirty="0">
              <a:latin typeface="Arial" charset="0"/>
              <a:cs typeface="Arial" charset="0"/>
            </a:endParaRPr>
          </a:p>
        </p:txBody>
      </p:sp>
      <p:grpSp>
        <p:nvGrpSpPr>
          <p:cNvPr id="18" name="Gruppieren 38"/>
          <p:cNvGrpSpPr>
            <a:grpSpLocks/>
          </p:cNvGrpSpPr>
          <p:nvPr/>
        </p:nvGrpSpPr>
        <p:grpSpPr bwMode="auto">
          <a:xfrm>
            <a:off x="581660" y="3223128"/>
            <a:ext cx="796751" cy="2481407"/>
            <a:chOff x="755576" y="1484784"/>
            <a:chExt cx="1461645" cy="3180878"/>
          </a:xfrm>
        </p:grpSpPr>
        <p:cxnSp>
          <p:nvCxnSpPr>
            <p:cNvPr id="19" name="Gerade Verbindung 32"/>
            <p:cNvCxnSpPr>
              <a:cxnSpLocks noChangeShapeType="1"/>
            </p:cNvCxnSpPr>
            <p:nvPr/>
          </p:nvCxnSpPr>
          <p:spPr bwMode="auto">
            <a:xfrm flipH="1">
              <a:off x="755578" y="4665662"/>
              <a:ext cx="1461643" cy="0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20" name="Gerade Verbindung mit Pfeil 35"/>
            <p:cNvCxnSpPr>
              <a:cxnSpLocks noChangeShapeType="1"/>
            </p:cNvCxnSpPr>
            <p:nvPr/>
          </p:nvCxnSpPr>
          <p:spPr bwMode="auto">
            <a:xfrm>
              <a:off x="755576" y="1484784"/>
              <a:ext cx="1200503" cy="0"/>
            </a:xfrm>
            <a:prstGeom prst="straightConnector1">
              <a:avLst/>
            </a:prstGeom>
            <a:noFill/>
            <a:ln w="19050" cmpd="sng">
              <a:solidFill>
                <a:schemeClr val="tx1"/>
              </a:solidFill>
              <a:round/>
              <a:headEnd type="none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21" name="Gerade Verbindung 37"/>
            <p:cNvCxnSpPr>
              <a:cxnSpLocks noChangeShapeType="1"/>
            </p:cNvCxnSpPr>
            <p:nvPr/>
          </p:nvCxnSpPr>
          <p:spPr bwMode="auto">
            <a:xfrm flipV="1">
              <a:off x="755576" y="1484784"/>
              <a:ext cx="0" cy="3180878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grpSp>
        <p:nvGrpSpPr>
          <p:cNvPr id="22" name="Gruppieren 52"/>
          <p:cNvGrpSpPr>
            <a:grpSpLocks/>
          </p:cNvGrpSpPr>
          <p:nvPr/>
        </p:nvGrpSpPr>
        <p:grpSpPr bwMode="auto">
          <a:xfrm>
            <a:off x="745779" y="3622557"/>
            <a:ext cx="608013" cy="2423663"/>
            <a:chOff x="755576" y="1484784"/>
            <a:chExt cx="1792141" cy="3180878"/>
          </a:xfrm>
        </p:grpSpPr>
        <p:cxnSp>
          <p:nvCxnSpPr>
            <p:cNvPr id="23" name="Gerade Verbindung 53"/>
            <p:cNvCxnSpPr>
              <a:cxnSpLocks noChangeShapeType="1"/>
            </p:cNvCxnSpPr>
            <p:nvPr/>
          </p:nvCxnSpPr>
          <p:spPr bwMode="auto">
            <a:xfrm flipH="1">
              <a:off x="755579" y="4665662"/>
              <a:ext cx="1792138" cy="0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24" name="Gerade Verbindung mit Pfeil 54"/>
            <p:cNvCxnSpPr>
              <a:cxnSpLocks noChangeShapeType="1"/>
            </p:cNvCxnSpPr>
            <p:nvPr/>
          </p:nvCxnSpPr>
          <p:spPr bwMode="auto">
            <a:xfrm>
              <a:off x="755576" y="1484784"/>
              <a:ext cx="1296144" cy="0"/>
            </a:xfrm>
            <a:prstGeom prst="straightConnector1">
              <a:avLst/>
            </a:prstGeom>
            <a:noFill/>
            <a:ln w="19050" cmpd="sng">
              <a:solidFill>
                <a:schemeClr val="tx1"/>
              </a:solidFill>
              <a:round/>
              <a:headEnd type="none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25" name="Gerade Verbindung 55"/>
            <p:cNvCxnSpPr>
              <a:cxnSpLocks noChangeShapeType="1"/>
            </p:cNvCxnSpPr>
            <p:nvPr/>
          </p:nvCxnSpPr>
          <p:spPr bwMode="auto">
            <a:xfrm flipV="1">
              <a:off x="755576" y="1484784"/>
              <a:ext cx="0" cy="3180878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grpSp>
        <p:nvGrpSpPr>
          <p:cNvPr id="26" name="Gruppieren 56"/>
          <p:cNvGrpSpPr>
            <a:grpSpLocks/>
          </p:cNvGrpSpPr>
          <p:nvPr/>
        </p:nvGrpSpPr>
        <p:grpSpPr bwMode="auto">
          <a:xfrm>
            <a:off x="379124" y="2825822"/>
            <a:ext cx="1024225" cy="2929948"/>
            <a:chOff x="755576" y="1484784"/>
            <a:chExt cx="1153396" cy="3180878"/>
          </a:xfrm>
        </p:grpSpPr>
        <p:cxnSp>
          <p:nvCxnSpPr>
            <p:cNvPr id="27" name="Gerade Verbindung 57"/>
            <p:cNvCxnSpPr>
              <a:cxnSpLocks noChangeShapeType="1"/>
            </p:cNvCxnSpPr>
            <p:nvPr/>
          </p:nvCxnSpPr>
          <p:spPr bwMode="auto">
            <a:xfrm flipH="1">
              <a:off x="755577" y="4665662"/>
              <a:ext cx="1153395" cy="0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28" name="Gerade Verbindung mit Pfeil 58"/>
            <p:cNvCxnSpPr>
              <a:cxnSpLocks noChangeShapeType="1"/>
            </p:cNvCxnSpPr>
            <p:nvPr/>
          </p:nvCxnSpPr>
          <p:spPr bwMode="auto">
            <a:xfrm>
              <a:off x="755576" y="1484784"/>
              <a:ext cx="1007961" cy="0"/>
            </a:xfrm>
            <a:prstGeom prst="straightConnector1">
              <a:avLst/>
            </a:prstGeom>
            <a:noFill/>
            <a:ln w="19050" cmpd="sng">
              <a:solidFill>
                <a:schemeClr val="tx1"/>
              </a:solidFill>
              <a:round/>
              <a:headEnd type="none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29" name="Gerade Verbindung 59"/>
            <p:cNvCxnSpPr>
              <a:cxnSpLocks noChangeShapeType="1"/>
            </p:cNvCxnSpPr>
            <p:nvPr/>
          </p:nvCxnSpPr>
          <p:spPr bwMode="auto">
            <a:xfrm flipV="1">
              <a:off x="755576" y="1484784"/>
              <a:ext cx="0" cy="3180878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grpSp>
        <p:nvGrpSpPr>
          <p:cNvPr id="30" name="Gruppieren 60"/>
          <p:cNvGrpSpPr>
            <a:grpSpLocks/>
          </p:cNvGrpSpPr>
          <p:nvPr/>
        </p:nvGrpSpPr>
        <p:grpSpPr bwMode="auto">
          <a:xfrm>
            <a:off x="151649" y="2009184"/>
            <a:ext cx="1250933" cy="3184201"/>
            <a:chOff x="755576" y="1484784"/>
            <a:chExt cx="1143741" cy="3180878"/>
          </a:xfrm>
        </p:grpSpPr>
        <p:cxnSp>
          <p:nvCxnSpPr>
            <p:cNvPr id="31" name="Gerade Verbindung 61"/>
            <p:cNvCxnSpPr>
              <a:cxnSpLocks noChangeShapeType="1"/>
            </p:cNvCxnSpPr>
            <p:nvPr/>
          </p:nvCxnSpPr>
          <p:spPr bwMode="auto">
            <a:xfrm flipH="1">
              <a:off x="755576" y="4665662"/>
              <a:ext cx="1143741" cy="0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32" name="Gerade Verbindung mit Pfeil 62"/>
            <p:cNvCxnSpPr>
              <a:cxnSpLocks noChangeShapeType="1"/>
            </p:cNvCxnSpPr>
            <p:nvPr/>
          </p:nvCxnSpPr>
          <p:spPr bwMode="auto">
            <a:xfrm>
              <a:off x="755576" y="1484784"/>
              <a:ext cx="1014291" cy="0"/>
            </a:xfrm>
            <a:prstGeom prst="straightConnector1">
              <a:avLst/>
            </a:prstGeom>
            <a:noFill/>
            <a:ln w="19050" cmpd="sng">
              <a:solidFill>
                <a:schemeClr val="tx1"/>
              </a:solidFill>
              <a:round/>
              <a:headEnd type="none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33" name="Gerade Verbindung 63"/>
            <p:cNvCxnSpPr>
              <a:cxnSpLocks noChangeShapeType="1"/>
            </p:cNvCxnSpPr>
            <p:nvPr/>
          </p:nvCxnSpPr>
          <p:spPr bwMode="auto">
            <a:xfrm flipV="1">
              <a:off x="755576" y="1484784"/>
              <a:ext cx="0" cy="3180878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pic>
        <p:nvPicPr>
          <p:cNvPr id="35" name="Bild 34" descr="2014_02_25_idea.jpg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690" l="5172" r="965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41506" y="4053221"/>
            <a:ext cx="872210" cy="2581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295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 animBg="1" autoUpdateAnimBg="0"/>
      <p:bldP spid="1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 idx="4294967295"/>
          </p:nvPr>
        </p:nvSpPr>
        <p:spPr>
          <a:xfrm>
            <a:off x="0" y="2774878"/>
            <a:ext cx="91440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u-RU" sz="2800" b="1" dirty="0" smtClean="0"/>
              <a:t>Конфликтная ситуация</a:t>
            </a:r>
            <a:r>
              <a:rPr lang="en-US" sz="2800" b="1" dirty="0" smtClean="0"/>
              <a:t>: </a:t>
            </a:r>
            <a:r>
              <a:rPr lang="ru-RU" sz="2800" b="1" dirty="0" smtClean="0"/>
              <a:t>Редакторы против верстальщиков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989098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-1" y="511363"/>
            <a:ext cx="9186539" cy="567929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algn="l"/>
            <a:r>
              <a:rPr lang="ru-RU" sz="2800" b="1" dirty="0"/>
              <a:t>Конфликтная ситуация</a:t>
            </a:r>
            <a:r>
              <a:rPr lang="en-US" sz="2800" b="1" dirty="0"/>
              <a:t>: </a:t>
            </a:r>
            <a:r>
              <a:rPr lang="ru-RU" sz="2800" b="1" dirty="0"/>
              <a:t>Редакторы против верстальщиков</a:t>
            </a:r>
            <a:endParaRPr lang="en-US" sz="2800" b="1" dirty="0"/>
          </a:p>
        </p:txBody>
      </p:sp>
      <p:sp>
        <p:nvSpPr>
          <p:cNvPr id="6" name="Textfeld 5"/>
          <p:cNvSpPr txBox="1"/>
          <p:nvPr/>
        </p:nvSpPr>
        <p:spPr>
          <a:xfrm>
            <a:off x="791393" y="4991773"/>
            <a:ext cx="13442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Р</a:t>
            </a:r>
            <a:r>
              <a:rPr lang="ru-RU" dirty="0" smtClean="0"/>
              <a:t>едакторы   </a:t>
            </a:r>
            <a:endParaRPr lang="en-US" dirty="0"/>
          </a:p>
        </p:txBody>
      </p:sp>
      <p:sp>
        <p:nvSpPr>
          <p:cNvPr id="7" name="Textfeld 6"/>
          <p:cNvSpPr txBox="1"/>
          <p:nvPr/>
        </p:nvSpPr>
        <p:spPr>
          <a:xfrm>
            <a:off x="6214371" y="5029755"/>
            <a:ext cx="17460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Верстальщики </a:t>
            </a:r>
            <a:endParaRPr lang="en-US" dirty="0"/>
          </a:p>
        </p:txBody>
      </p:sp>
      <p:sp>
        <p:nvSpPr>
          <p:cNvPr id="14" name="Rechteckige Legende 13"/>
          <p:cNvSpPr/>
          <p:nvPr/>
        </p:nvSpPr>
        <p:spPr>
          <a:xfrm>
            <a:off x="5004278" y="1558977"/>
            <a:ext cx="3854909" cy="1308810"/>
          </a:xfrm>
          <a:prstGeom prst="wedgeRectCallout">
            <a:avLst>
              <a:gd name="adj1" fmla="val 5315"/>
              <a:gd name="adj2" fmla="val 127093"/>
            </a:avLst>
          </a:prstGeom>
          <a:solidFill>
            <a:srgbClr val="FFFFFF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0000"/>
                </a:solidFill>
              </a:rPr>
              <a:t>Мы хотим, чтобы нам позволили работать без давления (с точки зрения нехватки времени)</a:t>
            </a:r>
            <a:r>
              <a:rPr lang="en-US" sz="2400" dirty="0" smtClean="0">
                <a:solidFill>
                  <a:srgbClr val="000000"/>
                </a:solidFill>
              </a:rPr>
              <a:t>.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17" name="Rechteckige Legende 16"/>
          <p:cNvSpPr/>
          <p:nvPr/>
        </p:nvSpPr>
        <p:spPr>
          <a:xfrm>
            <a:off x="137998" y="1558977"/>
            <a:ext cx="3300855" cy="1105877"/>
          </a:xfrm>
          <a:prstGeom prst="wedgeRectCallout">
            <a:avLst>
              <a:gd name="adj1" fmla="val -12386"/>
              <a:gd name="adj2" fmla="val 155247"/>
            </a:avLst>
          </a:prstGeom>
          <a:solidFill>
            <a:srgbClr val="FFFFFF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0000"/>
                </a:solidFill>
              </a:rPr>
              <a:t>Мы хотим, чтобы последние идеи были включены в наши статьи</a:t>
            </a:r>
            <a:r>
              <a:rPr lang="en-US" sz="2400" dirty="0" smtClean="0">
                <a:solidFill>
                  <a:srgbClr val="000000"/>
                </a:solidFill>
              </a:rPr>
              <a:t>.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24" name="Rechteckige Legende 23"/>
          <p:cNvSpPr/>
          <p:nvPr/>
        </p:nvSpPr>
        <p:spPr>
          <a:xfrm>
            <a:off x="457199" y="5661420"/>
            <a:ext cx="3168653" cy="1141895"/>
          </a:xfrm>
          <a:prstGeom prst="wedgeRectCallout">
            <a:avLst>
              <a:gd name="adj1" fmla="val -14080"/>
              <a:gd name="adj2" fmla="val -79215"/>
            </a:avLst>
          </a:prstGeom>
          <a:solidFill>
            <a:srgbClr val="FFFFFF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0000"/>
                </a:solidFill>
              </a:rPr>
              <a:t>Нам необходимо больше времени для завершения </a:t>
            </a:r>
            <a:r>
              <a:rPr lang="ru-RU" sz="2000" dirty="0">
                <a:solidFill>
                  <a:srgbClr val="000000"/>
                </a:solidFill>
              </a:rPr>
              <a:t>н</a:t>
            </a:r>
            <a:r>
              <a:rPr lang="ru-RU" sz="2000" dirty="0" smtClean="0">
                <a:solidFill>
                  <a:srgbClr val="000000"/>
                </a:solidFill>
              </a:rPr>
              <a:t>аших статей</a:t>
            </a:r>
            <a:r>
              <a:rPr lang="en-US" sz="2000" dirty="0" smtClean="0">
                <a:solidFill>
                  <a:srgbClr val="000000"/>
                </a:solidFill>
              </a:rPr>
              <a:t>.</a:t>
            </a: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25" name="Rechteckige Legende 24"/>
          <p:cNvSpPr/>
          <p:nvPr/>
        </p:nvSpPr>
        <p:spPr>
          <a:xfrm>
            <a:off x="5330171" y="5661420"/>
            <a:ext cx="3220109" cy="1143738"/>
          </a:xfrm>
          <a:prstGeom prst="wedgeRectCallout">
            <a:avLst>
              <a:gd name="adj1" fmla="val 9045"/>
              <a:gd name="adj2" fmla="val -72651"/>
            </a:avLst>
          </a:prstGeom>
          <a:solidFill>
            <a:srgbClr val="FFFFFF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0000"/>
                </a:solidFill>
              </a:rPr>
              <a:t>Мы работаем в условиях огромного стресса и в сжатые сроки</a:t>
            </a:r>
            <a:r>
              <a:rPr lang="en-US" sz="2400" dirty="0" smtClean="0">
                <a:solidFill>
                  <a:srgbClr val="000000"/>
                </a:solidFill>
              </a:rPr>
              <a:t>.</a:t>
            </a:r>
            <a:endParaRPr lang="en-US" sz="2400" dirty="0">
              <a:solidFill>
                <a:srgbClr val="000000"/>
              </a:solidFill>
            </a:endParaRPr>
          </a:p>
        </p:txBody>
      </p:sp>
      <p:pic>
        <p:nvPicPr>
          <p:cNvPr id="15" name="Bild 14" descr="2014_01_13_orange grou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5617" y="3773751"/>
            <a:ext cx="1800531" cy="1248002"/>
          </a:xfrm>
          <a:prstGeom prst="rect">
            <a:avLst/>
          </a:prstGeom>
        </p:spPr>
      </p:pic>
      <p:pic>
        <p:nvPicPr>
          <p:cNvPr id="16" name="Bild 15" descr="2014_01_13_yellow group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968" y="3523402"/>
            <a:ext cx="2095285" cy="1572868"/>
          </a:xfrm>
          <a:prstGeom prst="rect">
            <a:avLst/>
          </a:prstGeom>
        </p:spPr>
      </p:pic>
      <p:grpSp>
        <p:nvGrpSpPr>
          <p:cNvPr id="64" name="Gruppierung 63"/>
          <p:cNvGrpSpPr/>
          <p:nvPr/>
        </p:nvGrpSpPr>
        <p:grpSpPr>
          <a:xfrm>
            <a:off x="2055227" y="4002961"/>
            <a:ext cx="1184301" cy="1026461"/>
            <a:chOff x="2055227" y="4002961"/>
            <a:chExt cx="1184301" cy="1026461"/>
          </a:xfrm>
        </p:grpSpPr>
        <p:sp>
          <p:nvSpPr>
            <p:cNvPr id="9" name="Textfeld 8"/>
            <p:cNvSpPr txBox="1"/>
            <p:nvPr/>
          </p:nvSpPr>
          <p:spPr>
            <a:xfrm>
              <a:off x="2055227" y="4660090"/>
              <a:ext cx="118430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/>
                <a:t>Рукописи </a:t>
              </a:r>
              <a:endParaRPr lang="en-US" dirty="0"/>
            </a:p>
          </p:txBody>
        </p:sp>
        <p:grpSp>
          <p:nvGrpSpPr>
            <p:cNvPr id="12" name="Gruppierung 11"/>
            <p:cNvGrpSpPr/>
            <p:nvPr/>
          </p:nvGrpSpPr>
          <p:grpSpPr>
            <a:xfrm>
              <a:off x="2433676" y="4002961"/>
              <a:ext cx="603858" cy="771959"/>
              <a:chOff x="3609367" y="5270504"/>
              <a:chExt cx="330163" cy="422073"/>
            </a:xfrm>
          </p:grpSpPr>
          <p:pic>
            <p:nvPicPr>
              <p:cNvPr id="8" name="Bild 7" descr="manu.png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21274674">
                <a:off x="3609367" y="5270504"/>
                <a:ext cx="266663" cy="422073"/>
              </a:xfrm>
              <a:prstGeom prst="rect">
                <a:avLst/>
              </a:prstGeom>
            </p:spPr>
          </p:pic>
          <p:pic>
            <p:nvPicPr>
              <p:cNvPr id="19" name="Bild 18" descr="manu.png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644292" y="5270504"/>
                <a:ext cx="266663" cy="422073"/>
              </a:xfrm>
              <a:prstGeom prst="rect">
                <a:avLst/>
              </a:prstGeom>
            </p:spPr>
          </p:pic>
          <p:pic>
            <p:nvPicPr>
              <p:cNvPr id="20" name="Bild 19" descr="manu.png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521557">
                <a:off x="3672867" y="5270504"/>
                <a:ext cx="266663" cy="422073"/>
              </a:xfrm>
              <a:prstGeom prst="rect">
                <a:avLst/>
              </a:prstGeom>
            </p:spPr>
          </p:pic>
        </p:grpSp>
      </p:grpSp>
      <p:grpSp>
        <p:nvGrpSpPr>
          <p:cNvPr id="63" name="Gruppierung 62"/>
          <p:cNvGrpSpPr/>
          <p:nvPr/>
        </p:nvGrpSpPr>
        <p:grpSpPr>
          <a:xfrm>
            <a:off x="3007368" y="2391815"/>
            <a:ext cx="1997061" cy="1494831"/>
            <a:chOff x="3007368" y="2391815"/>
            <a:chExt cx="1997061" cy="1494831"/>
          </a:xfrm>
        </p:grpSpPr>
        <p:sp>
          <p:nvSpPr>
            <p:cNvPr id="10" name="Textfeld 9"/>
            <p:cNvSpPr txBox="1"/>
            <p:nvPr/>
          </p:nvSpPr>
          <p:spPr>
            <a:xfrm rot="20339845">
              <a:off x="3007368" y="2391815"/>
              <a:ext cx="199706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/>
                <a:t>Слишком поздно</a:t>
              </a:r>
              <a:endParaRPr lang="en-US" dirty="0"/>
            </a:p>
          </p:txBody>
        </p:sp>
        <p:grpSp>
          <p:nvGrpSpPr>
            <p:cNvPr id="62" name="Gruppierung 61"/>
            <p:cNvGrpSpPr/>
            <p:nvPr/>
          </p:nvGrpSpPr>
          <p:grpSpPr>
            <a:xfrm>
              <a:off x="3766832" y="2733549"/>
              <a:ext cx="1141641" cy="1153097"/>
              <a:chOff x="3935419" y="2654078"/>
              <a:chExt cx="1141641" cy="1153097"/>
            </a:xfrm>
          </p:grpSpPr>
          <p:sp>
            <p:nvSpPr>
              <p:cNvPr id="21" name="Oval 20"/>
              <p:cNvSpPr/>
              <p:nvPr/>
            </p:nvSpPr>
            <p:spPr>
              <a:xfrm>
                <a:off x="3935419" y="2654078"/>
                <a:ext cx="1139537" cy="1139537"/>
              </a:xfrm>
              <a:prstGeom prst="ellipse">
                <a:avLst/>
              </a:prstGeom>
              <a:solidFill>
                <a:srgbClr val="FFFFFF"/>
              </a:solidFill>
              <a:ln w="38100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23" name="Gerade Verbindung 22"/>
              <p:cNvCxnSpPr>
                <a:stCxn id="21" idx="0"/>
              </p:cNvCxnSpPr>
              <p:nvPr/>
            </p:nvCxnSpPr>
            <p:spPr>
              <a:xfrm>
                <a:off x="4505188" y="2654078"/>
                <a:ext cx="0" cy="134238"/>
              </a:xfrm>
              <a:prstGeom prst="line">
                <a:avLst/>
              </a:prstGeom>
              <a:ln w="12700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Gerade Verbindung 27"/>
              <p:cNvCxnSpPr>
                <a:endCxn id="21" idx="4"/>
              </p:cNvCxnSpPr>
              <p:nvPr/>
            </p:nvCxnSpPr>
            <p:spPr>
              <a:xfrm>
                <a:off x="4505188" y="3659377"/>
                <a:ext cx="0" cy="134238"/>
              </a:xfrm>
              <a:prstGeom prst="line">
                <a:avLst/>
              </a:prstGeom>
              <a:ln w="12700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Gerade Verbindung 28"/>
              <p:cNvCxnSpPr>
                <a:stCxn id="21" idx="6"/>
              </p:cNvCxnSpPr>
              <p:nvPr/>
            </p:nvCxnSpPr>
            <p:spPr>
              <a:xfrm flipH="1">
                <a:off x="4913007" y="3223847"/>
                <a:ext cx="161949" cy="0"/>
              </a:xfrm>
              <a:prstGeom prst="line">
                <a:avLst/>
              </a:prstGeom>
              <a:ln w="12700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Gerade Verbindung 33"/>
              <p:cNvCxnSpPr>
                <a:endCxn id="21" idx="2"/>
              </p:cNvCxnSpPr>
              <p:nvPr/>
            </p:nvCxnSpPr>
            <p:spPr>
              <a:xfrm flipH="1" flipV="1">
                <a:off x="3935419" y="3223847"/>
                <a:ext cx="161950" cy="1577"/>
              </a:xfrm>
              <a:prstGeom prst="line">
                <a:avLst/>
              </a:prstGeom>
              <a:ln w="12700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Gerade Verbindung 34"/>
              <p:cNvCxnSpPr/>
              <p:nvPr/>
            </p:nvCxnSpPr>
            <p:spPr>
              <a:xfrm>
                <a:off x="4508384" y="2950840"/>
                <a:ext cx="1598" cy="274584"/>
              </a:xfrm>
              <a:prstGeom prst="line">
                <a:avLst/>
              </a:prstGeom>
              <a:ln w="57150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Gerade Verbindung 37"/>
              <p:cNvCxnSpPr/>
              <p:nvPr/>
            </p:nvCxnSpPr>
            <p:spPr>
              <a:xfrm flipH="1">
                <a:off x="4509983" y="2767000"/>
                <a:ext cx="235915" cy="456847"/>
              </a:xfrm>
              <a:prstGeom prst="line">
                <a:avLst/>
              </a:prstGeom>
              <a:ln w="38100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1" name="Gruppierung 60"/>
              <p:cNvGrpSpPr/>
              <p:nvPr/>
            </p:nvGrpSpPr>
            <p:grpSpPr>
              <a:xfrm>
                <a:off x="3937522" y="2667637"/>
                <a:ext cx="1139538" cy="1139538"/>
                <a:chOff x="4201518" y="4148195"/>
                <a:chExt cx="1139538" cy="1139538"/>
              </a:xfrm>
            </p:grpSpPr>
            <p:grpSp>
              <p:nvGrpSpPr>
                <p:cNvPr id="55" name="Gruppierung 54"/>
                <p:cNvGrpSpPr/>
                <p:nvPr/>
              </p:nvGrpSpPr>
              <p:grpSpPr>
                <a:xfrm rot="1800000">
                  <a:off x="4201518" y="4148195"/>
                  <a:ext cx="1139538" cy="1139537"/>
                  <a:chOff x="4202793" y="4141405"/>
                  <a:chExt cx="1139538" cy="1139537"/>
                </a:xfrm>
              </p:grpSpPr>
              <p:cxnSp>
                <p:nvCxnSpPr>
                  <p:cNvPr id="47" name="Gerade Verbindung 46"/>
                  <p:cNvCxnSpPr/>
                  <p:nvPr/>
                </p:nvCxnSpPr>
                <p:spPr>
                  <a:xfrm>
                    <a:off x="4772562" y="4141405"/>
                    <a:ext cx="0" cy="69904"/>
                  </a:xfrm>
                  <a:prstGeom prst="line">
                    <a:avLst/>
                  </a:prstGeom>
                  <a:ln w="12700" cmpd="sng">
                    <a:solidFill>
                      <a:srgbClr val="000000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" name="Gerade Verbindung 47"/>
                  <p:cNvCxnSpPr/>
                  <p:nvPr/>
                </p:nvCxnSpPr>
                <p:spPr>
                  <a:xfrm>
                    <a:off x="4772562" y="5214002"/>
                    <a:ext cx="0" cy="66940"/>
                  </a:xfrm>
                  <a:prstGeom prst="line">
                    <a:avLst/>
                  </a:prstGeom>
                  <a:ln w="12700" cmpd="sng">
                    <a:solidFill>
                      <a:srgbClr val="000000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" name="Gerade Verbindung 48"/>
                  <p:cNvCxnSpPr/>
                  <p:nvPr/>
                </p:nvCxnSpPr>
                <p:spPr>
                  <a:xfrm flipH="1">
                    <a:off x="5280647" y="4711174"/>
                    <a:ext cx="61684" cy="0"/>
                  </a:xfrm>
                  <a:prstGeom prst="line">
                    <a:avLst/>
                  </a:prstGeom>
                  <a:ln w="12700" cmpd="sng">
                    <a:solidFill>
                      <a:srgbClr val="000000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" name="Gerade Verbindung 49"/>
                  <p:cNvCxnSpPr/>
                  <p:nvPr/>
                </p:nvCxnSpPr>
                <p:spPr>
                  <a:xfrm flipH="1" flipV="1">
                    <a:off x="4202793" y="4711175"/>
                    <a:ext cx="75199" cy="1576"/>
                  </a:xfrm>
                  <a:prstGeom prst="line">
                    <a:avLst/>
                  </a:prstGeom>
                  <a:ln w="12700" cmpd="sng">
                    <a:solidFill>
                      <a:srgbClr val="000000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6" name="Gruppierung 55"/>
                <p:cNvGrpSpPr/>
                <p:nvPr/>
              </p:nvGrpSpPr>
              <p:grpSpPr>
                <a:xfrm rot="3600000">
                  <a:off x="4201518" y="4148195"/>
                  <a:ext cx="1139538" cy="1139537"/>
                  <a:chOff x="4202793" y="4141405"/>
                  <a:chExt cx="1139538" cy="1139537"/>
                </a:xfrm>
              </p:grpSpPr>
              <p:cxnSp>
                <p:nvCxnSpPr>
                  <p:cNvPr id="57" name="Gerade Verbindung 56"/>
                  <p:cNvCxnSpPr/>
                  <p:nvPr/>
                </p:nvCxnSpPr>
                <p:spPr>
                  <a:xfrm>
                    <a:off x="4772562" y="4141405"/>
                    <a:ext cx="0" cy="69904"/>
                  </a:xfrm>
                  <a:prstGeom prst="line">
                    <a:avLst/>
                  </a:prstGeom>
                  <a:ln w="12700" cmpd="sng">
                    <a:solidFill>
                      <a:srgbClr val="000000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" name="Gerade Verbindung 57"/>
                  <p:cNvCxnSpPr/>
                  <p:nvPr/>
                </p:nvCxnSpPr>
                <p:spPr>
                  <a:xfrm>
                    <a:off x="4772562" y="5214002"/>
                    <a:ext cx="0" cy="66940"/>
                  </a:xfrm>
                  <a:prstGeom prst="line">
                    <a:avLst/>
                  </a:prstGeom>
                  <a:ln w="12700" cmpd="sng">
                    <a:solidFill>
                      <a:srgbClr val="000000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" name="Gerade Verbindung 58"/>
                  <p:cNvCxnSpPr/>
                  <p:nvPr/>
                </p:nvCxnSpPr>
                <p:spPr>
                  <a:xfrm flipH="1">
                    <a:off x="5280647" y="4711174"/>
                    <a:ext cx="61684" cy="0"/>
                  </a:xfrm>
                  <a:prstGeom prst="line">
                    <a:avLst/>
                  </a:prstGeom>
                  <a:ln w="12700" cmpd="sng">
                    <a:solidFill>
                      <a:srgbClr val="000000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" name="Gerade Verbindung 59"/>
                  <p:cNvCxnSpPr/>
                  <p:nvPr/>
                </p:nvCxnSpPr>
                <p:spPr>
                  <a:xfrm flipH="1" flipV="1">
                    <a:off x="4202793" y="4711175"/>
                    <a:ext cx="75199" cy="1576"/>
                  </a:xfrm>
                  <a:prstGeom prst="line">
                    <a:avLst/>
                  </a:prstGeom>
                  <a:ln w="12700" cmpd="sng">
                    <a:solidFill>
                      <a:srgbClr val="000000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</p:spTree>
    <p:extLst>
      <p:ext uri="{BB962C8B-B14F-4D97-AF65-F5344CB8AC3E}">
        <p14:creationId xmlns:p14="http://schemas.microsoft.com/office/powerpoint/2010/main" val="56790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4.81481E-6 L 0.32049 0.0011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24" y="4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24" grpId="0" animBg="1"/>
      <p:bldP spid="25" grpId="0" animBg="1"/>
    </p:bldLst>
  </p:timing>
</p:sld>
</file>

<file path=ppt/theme/theme1.xml><?xml version="1.0" encoding="utf-8"?>
<a:theme xmlns:a="http://schemas.openxmlformats.org/drawingml/2006/main" name="TiMMCO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senz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452</Words>
  <Application>Microsoft Office PowerPoint</Application>
  <PresentationFormat>Bildschirmpräsentation (4:3)</PresentationFormat>
  <Paragraphs>144</Paragraphs>
  <Slides>15</Slides>
  <Notes>5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15</vt:i4>
      </vt:variant>
    </vt:vector>
  </HeadingPairs>
  <TitlesOfParts>
    <vt:vector size="16" baseType="lpstr">
      <vt:lpstr>TiMMCO-Design</vt:lpstr>
      <vt:lpstr>PowerPoint-Präsentation</vt:lpstr>
      <vt:lpstr>План действий</vt:lpstr>
      <vt:lpstr>План действий</vt:lpstr>
      <vt:lpstr>От конфликтных вопросов до плана действий</vt:lpstr>
      <vt:lpstr>От конфликтных вопросов до плана действий</vt:lpstr>
      <vt:lpstr>Чётко сформулированные задачи для ведения переговоров</vt:lpstr>
      <vt:lpstr>Чётко сформулированные задачи для ведения переговоров</vt:lpstr>
      <vt:lpstr>Конфликтная ситуация: Редакторы против верстальщиков</vt:lpstr>
      <vt:lpstr>Конфликтная ситуация: Редакторы против верстальщиков</vt:lpstr>
      <vt:lpstr>Мозговой штурм</vt:lpstr>
      <vt:lpstr>Мозговой штурм</vt:lpstr>
      <vt:lpstr>Мозговой штурм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 </dc:creator>
  <cp:lastModifiedBy>Reviewer</cp:lastModifiedBy>
  <cp:revision>91</cp:revision>
  <dcterms:created xsi:type="dcterms:W3CDTF">2013-12-30T09:27:52Z</dcterms:created>
  <dcterms:modified xsi:type="dcterms:W3CDTF">2014-07-24T17:14:31Z</dcterms:modified>
</cp:coreProperties>
</file>