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85" r:id="rId3"/>
    <p:sldId id="276" r:id="rId4"/>
    <p:sldId id="286" r:id="rId5"/>
    <p:sldId id="279" r:id="rId6"/>
    <p:sldId id="289" r:id="rId7"/>
    <p:sldId id="261" r:id="rId8"/>
    <p:sldId id="287" r:id="rId9"/>
    <p:sldId id="263" r:id="rId10"/>
    <p:sldId id="288" r:id="rId11"/>
    <p:sldId id="280" r:id="rId12"/>
    <p:sldId id="281" r:id="rId13"/>
    <p:sldId id="282" r:id="rId14"/>
    <p:sldId id="283" r:id="rId15"/>
    <p:sldId id="284" r:id="rId16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85"/>
            <p14:sldId id="276"/>
            <p14:sldId id="286"/>
            <p14:sldId id="279"/>
            <p14:sldId id="289"/>
            <p14:sldId id="261"/>
            <p14:sldId id="287"/>
            <p14:sldId id="263"/>
            <p14:sldId id="288"/>
            <p14:sldId id="280"/>
            <p14:sldId id="281"/>
            <p14:sldId id="282"/>
            <p14:sldId id="283"/>
            <p14:sldId id="28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81" autoAdjust="0"/>
    <p:restoredTop sz="94660"/>
  </p:normalViewPr>
  <p:slideViewPr>
    <p:cSldViewPr snapToGrid="0" snapToObjects="1">
      <p:cViewPr>
        <p:scale>
          <a:sx n="95" d="100"/>
          <a:sy n="95" d="100"/>
        </p:scale>
        <p:origin x="-137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5" d="100"/>
        <a:sy n="145" d="100"/>
      </p:scale>
      <p:origin x="0" y="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25.07.2014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25.07.2014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9589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3102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522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4949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9306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40006" y="6444239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1" y="75970"/>
            <a:ext cx="9125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TiMMCO –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Capitolul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6:</a:t>
            </a:r>
            <a:r>
              <a:rPr lang="en-US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Pasul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5 –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Negocierea Acordurilor</a:t>
            </a:r>
            <a:endParaRPr lang="en-US" sz="1800" b="0" i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Textfeld 3"/>
          <p:cNvSpPr txBox="1"/>
          <p:nvPr userDrawn="1"/>
        </p:nvSpPr>
        <p:spPr>
          <a:xfrm>
            <a:off x="8693733" y="6502590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73F38094-E713-4036-9088-C0EE15E77BCF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4.wdp"/><Relationship Id="rId7" Type="http://schemas.microsoft.com/office/2007/relationships/hdphoto" Target="../media/hdphoto5.wdp"/><Relationship Id="rId12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8.wdp"/><Relationship Id="rId7" Type="http://schemas.microsoft.com/office/2007/relationships/hdphoto" Target="../media/hdphoto5.wdp"/><Relationship Id="rId12" Type="http://schemas.microsoft.com/office/2007/relationships/hdphoto" Target="../media/hdphoto10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microsoft.com/office/2007/relationships/hdphoto" Target="../media/hdphoto13.wdp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11" Type="http://schemas.openxmlformats.org/officeDocument/2006/relationships/image" Target="../media/image13.png"/><Relationship Id="rId5" Type="http://schemas.openxmlformats.org/officeDocument/2006/relationships/image" Target="../media/image11.png"/><Relationship Id="rId10" Type="http://schemas.microsoft.com/office/2007/relationships/hdphoto" Target="../media/hdphoto12.wdp"/><Relationship Id="rId4" Type="http://schemas.microsoft.com/office/2007/relationships/hdphoto" Target="../media/hdphoto2.wdp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5" y="761061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/>
              <a:t>Training</a:t>
            </a:r>
          </a:p>
          <a:p>
            <a:pPr algn="ctr"/>
            <a:r>
              <a:rPr lang="vi-VN" sz="3600" b="1" dirty="0"/>
              <a:t>În Medierea Interculturală dintre Mai Multe Părţi</a:t>
            </a:r>
          </a:p>
          <a:p>
            <a:pPr algn="ctr"/>
            <a:r>
              <a:rPr lang="vi-VN" sz="3600" b="1" dirty="0"/>
              <a:t>În Comunităţi şi Organizaţii</a:t>
            </a:r>
          </a:p>
          <a:p>
            <a:pPr algn="ctr"/>
            <a:endParaRPr lang="en-US" sz="2400" dirty="0"/>
          </a:p>
          <a:p>
            <a:pPr algn="ctr"/>
            <a:r>
              <a:rPr lang="ro-RO" sz="2800" b="1" dirty="0" smtClean="0"/>
              <a:t>Capitolul</a:t>
            </a:r>
            <a:r>
              <a:rPr lang="en-US" sz="2800" b="1" dirty="0" smtClean="0"/>
              <a:t> 6</a:t>
            </a:r>
          </a:p>
          <a:p>
            <a:pPr algn="ctr"/>
            <a:r>
              <a:rPr lang="ro-RO" sz="2800" b="1" dirty="0" smtClean="0"/>
              <a:t>Pasul</a:t>
            </a:r>
            <a:r>
              <a:rPr lang="en-US" sz="2800" b="1" dirty="0" smtClean="0"/>
              <a:t> 5 – </a:t>
            </a:r>
            <a:r>
              <a:rPr lang="ro-RO" sz="2800" b="1" dirty="0" smtClean="0"/>
              <a:t>Negocierea Acordurilor</a:t>
            </a:r>
            <a:endParaRPr lang="en-US" sz="2800" b="1" dirty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4" name="Rechteck 13"/>
          <p:cNvSpPr/>
          <p:nvPr/>
        </p:nvSpPr>
        <p:spPr>
          <a:xfrm>
            <a:off x="328246" y="6247089"/>
            <a:ext cx="8217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200" dirty="0"/>
              <a:t>Acest manual este finanţat de Oficiul Federal Străin German şi DAAD (Serviciul de Schimb Academic German) în cadrul programului „Prevenirea Conflictului în Regiunea Caucazului de Sud/Asia Centrală şi Moldova 2009-2013”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sz="2800" b="1" dirty="0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7749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/>
            <a:r>
              <a:rPr lang="en-US" sz="2800" b="1" dirty="0" smtClean="0"/>
              <a:t>Brainstorming</a:t>
            </a:r>
            <a:endParaRPr lang="en-US" sz="2800" b="1" dirty="0"/>
          </a:p>
        </p:txBody>
      </p:sp>
      <p:pic>
        <p:nvPicPr>
          <p:cNvPr id="15" name="Bild 14" descr="2014_02_25_questioning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604343" y="3974325"/>
            <a:ext cx="780493" cy="2008629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 rot="20996967">
            <a:off x="1407465" y="5953356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 rot="543277">
            <a:off x="1623834" y="429047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738264" y="4929112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 rot="21227972">
            <a:off x="1586142" y="535630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-1" y="1917356"/>
            <a:ext cx="9144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dirty="0" smtClean="0"/>
              <a:t>Lucru individual</a:t>
            </a:r>
            <a:r>
              <a:rPr lang="en-US" sz="2400" dirty="0" smtClean="0"/>
              <a:t>: „</a:t>
            </a:r>
            <a:r>
              <a:rPr lang="ro-RO" sz="2400" dirty="0" smtClean="0"/>
              <a:t>Scrieţi pe fişe toate ideile pentru întrebările noastre</a:t>
            </a:r>
            <a:r>
              <a:rPr lang="en-US" sz="2400" dirty="0" smtClean="0"/>
              <a:t>."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3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 17" descr="2014_02_25_questioning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604343" y="3974325"/>
            <a:ext cx="780493" cy="2008629"/>
          </a:xfrm>
          <a:prstGeom prst="rect">
            <a:avLst/>
          </a:prstGeom>
        </p:spPr>
      </p:pic>
      <p:sp>
        <p:nvSpPr>
          <p:cNvPr id="19" name="Rechteck 18"/>
          <p:cNvSpPr/>
          <p:nvPr/>
        </p:nvSpPr>
        <p:spPr>
          <a:xfrm rot="20996967">
            <a:off x="1407465" y="5953356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 rot="543277">
            <a:off x="1623834" y="429047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1738264" y="4929112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 rot="21227972">
            <a:off x="1586142" y="535630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29" name="Gruppierung 28"/>
          <p:cNvGrpSpPr/>
          <p:nvPr/>
        </p:nvGrpSpPr>
        <p:grpSpPr>
          <a:xfrm>
            <a:off x="9314801" y="4200037"/>
            <a:ext cx="2196275" cy="1898991"/>
            <a:chOff x="6055135" y="4225690"/>
            <a:chExt cx="2196275" cy="1898991"/>
          </a:xfrm>
        </p:grpSpPr>
        <p:pic>
          <p:nvPicPr>
            <p:cNvPr id="23" name="Bild 22" descr="2014_02_25_idea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09740" y="4225690"/>
              <a:ext cx="641670" cy="1898991"/>
            </a:xfrm>
            <a:prstGeom prst="rect">
              <a:avLst/>
            </a:prstGeom>
          </p:spPr>
        </p:pic>
        <p:sp>
          <p:nvSpPr>
            <p:cNvPr id="25" name="Rechteck 24"/>
            <p:cNvSpPr/>
            <p:nvPr/>
          </p:nvSpPr>
          <p:spPr>
            <a:xfrm rot="900725">
              <a:off x="6468383" y="440191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>
              <a:off x="6055135" y="4844526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8" name="Rechteck 27"/>
            <p:cNvSpPr/>
            <p:nvPr/>
          </p:nvSpPr>
          <p:spPr>
            <a:xfrm rot="21227972">
              <a:off x="6262992" y="532192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30" name="Rechteck 29"/>
          <p:cNvSpPr/>
          <p:nvPr/>
        </p:nvSpPr>
        <p:spPr>
          <a:xfrm rot="21368450">
            <a:off x="4093276" y="4331825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 rot="295566">
            <a:off x="4093277" y="478738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4093277" y="521011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0" y="1929264"/>
            <a:ext cx="9186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dirty="0" smtClean="0"/>
              <a:t>Lucru în tandem</a:t>
            </a:r>
            <a:r>
              <a:rPr lang="en-US" sz="2400" dirty="0" smtClean="0"/>
              <a:t>: „</a:t>
            </a:r>
            <a:r>
              <a:rPr lang="ro-RO" sz="2400" dirty="0" smtClean="0"/>
              <a:t>Împărţiţi ideile cu partenerul şi faceţi mai multe fişe</a:t>
            </a:r>
            <a:r>
              <a:rPr lang="en-US" sz="2400" dirty="0" smtClean="0"/>
              <a:t>."</a:t>
            </a:r>
            <a:endParaRPr lang="en-US" sz="2400" dirty="0"/>
          </a:p>
        </p:txBody>
      </p:sp>
      <p:sp>
        <p:nvSpPr>
          <p:cNvPr id="24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552939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/>
            <a:r>
              <a:rPr lang="en-US" sz="2800" b="1" dirty="0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8380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2222E-6 L -0.35035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1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hteck 32"/>
          <p:cNvSpPr/>
          <p:nvPr/>
        </p:nvSpPr>
        <p:spPr>
          <a:xfrm>
            <a:off x="2915698" y="2586433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2915698" y="336216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2952166" y="397596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 rot="155343">
            <a:off x="5459300" y="2483867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5459301" y="336677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5466556" y="39739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9" name="Bild 38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5948" y="4895225"/>
            <a:ext cx="641670" cy="1898991"/>
          </a:xfrm>
          <a:prstGeom prst="rect">
            <a:avLst/>
          </a:prstGeom>
        </p:spPr>
      </p:pic>
      <p:pic>
        <p:nvPicPr>
          <p:cNvPr id="40" name="Bild 39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57200" y="4843434"/>
            <a:ext cx="780493" cy="2008629"/>
          </a:xfrm>
          <a:prstGeom prst="rect">
            <a:avLst/>
          </a:prstGeom>
        </p:spPr>
      </p:pic>
      <p:pic>
        <p:nvPicPr>
          <p:cNvPr id="41" name="Bild 40" descr="2014_02_25_yeah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610780" y="5004611"/>
            <a:ext cx="957442" cy="1847452"/>
          </a:xfrm>
          <a:prstGeom prst="rect">
            <a:avLst/>
          </a:prstGeom>
        </p:spPr>
      </p:pic>
      <p:pic>
        <p:nvPicPr>
          <p:cNvPr id="42" name="Bild 41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6729" y="4895225"/>
            <a:ext cx="625882" cy="1847003"/>
          </a:xfrm>
          <a:prstGeom prst="rect">
            <a:avLst/>
          </a:prstGeom>
        </p:spPr>
      </p:pic>
      <p:pic>
        <p:nvPicPr>
          <p:cNvPr id="43" name="Bild 42" descr="2013_12_04_bored person.png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3039" y="4997760"/>
            <a:ext cx="557632" cy="1847006"/>
          </a:xfrm>
          <a:prstGeom prst="rect">
            <a:avLst/>
          </a:prstGeom>
        </p:spPr>
      </p:pic>
      <p:pic>
        <p:nvPicPr>
          <p:cNvPr id="44" name="Bild 43" descr="2013_11_25_explaining person_1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5210" y="5004611"/>
            <a:ext cx="1070247" cy="1840155"/>
          </a:xfrm>
          <a:prstGeom prst="rect">
            <a:avLst/>
          </a:prstGeom>
        </p:spPr>
      </p:pic>
      <p:sp>
        <p:nvSpPr>
          <p:cNvPr id="45" name="Rechteck 44"/>
          <p:cNvSpPr/>
          <p:nvPr/>
        </p:nvSpPr>
        <p:spPr>
          <a:xfrm>
            <a:off x="4154427" y="259677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4219550" y="344005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4219550" y="39668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8" name="Rechteck 47"/>
          <p:cNvSpPr/>
          <p:nvPr/>
        </p:nvSpPr>
        <p:spPr>
          <a:xfrm rot="21368450">
            <a:off x="6574562" y="250900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9" name="Rechteck 48"/>
          <p:cNvSpPr/>
          <p:nvPr/>
        </p:nvSpPr>
        <p:spPr>
          <a:xfrm rot="21394278">
            <a:off x="6574562" y="3363256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0" name="Rechteck 49"/>
          <p:cNvSpPr/>
          <p:nvPr/>
        </p:nvSpPr>
        <p:spPr>
          <a:xfrm>
            <a:off x="6574563" y="39668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1" name="Rechteck 50"/>
          <p:cNvSpPr/>
          <p:nvPr/>
        </p:nvSpPr>
        <p:spPr>
          <a:xfrm>
            <a:off x="1610780" y="2593887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1610780" y="3335231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 rot="21291143">
            <a:off x="1624242" y="400869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Abgerundetes Rechteck 3"/>
          <p:cNvSpPr/>
          <p:nvPr/>
        </p:nvSpPr>
        <p:spPr>
          <a:xfrm>
            <a:off x="99890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M</a:t>
            </a:r>
            <a:r>
              <a:rPr lang="ro-RO" dirty="0" err="1" smtClean="0"/>
              <a:t>ăsura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54" name="Abgerundetes Rechteck 53"/>
          <p:cNvSpPr/>
          <p:nvPr/>
        </p:nvSpPr>
        <p:spPr>
          <a:xfrm>
            <a:off x="2427112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M</a:t>
            </a:r>
            <a:r>
              <a:rPr lang="ro-RO" dirty="0" err="1" smtClean="0"/>
              <a:t>ăsura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55" name="Abgerundetes Rechteck 54"/>
          <p:cNvSpPr/>
          <p:nvPr/>
        </p:nvSpPr>
        <p:spPr>
          <a:xfrm>
            <a:off x="4733792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o-RO" dirty="0" smtClean="0"/>
              <a:t>Măsura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56" name="Abgerundetes Rechteck 55"/>
          <p:cNvSpPr/>
          <p:nvPr/>
        </p:nvSpPr>
        <p:spPr>
          <a:xfrm>
            <a:off x="6977615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o-RO" dirty="0" smtClean="0"/>
              <a:t>Măsura</a:t>
            </a:r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5" name="Rechteck 4"/>
          <p:cNvSpPr/>
          <p:nvPr/>
        </p:nvSpPr>
        <p:spPr>
          <a:xfrm>
            <a:off x="-2" y="997083"/>
            <a:ext cx="91865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dirty="0" smtClean="0"/>
              <a:t>Tot grupul</a:t>
            </a:r>
            <a:r>
              <a:rPr lang="en-US" sz="2400" dirty="0" smtClean="0"/>
              <a:t>: „</a:t>
            </a:r>
            <a:r>
              <a:rPr lang="ro-RO" sz="2400" dirty="0" smtClean="0"/>
              <a:t>Vizualizaţi ideile pe planşă şi adunaţi-le în seturi de măsuri</a:t>
            </a:r>
            <a:r>
              <a:rPr lang="en-US" sz="2400" dirty="0" smtClean="0"/>
              <a:t>."</a:t>
            </a:r>
            <a:endParaRPr lang="en-US" sz="2400" dirty="0"/>
          </a:p>
        </p:txBody>
      </p:sp>
      <p:sp>
        <p:nvSpPr>
          <p:cNvPr id="30" name="Titel 1"/>
          <p:cNvSpPr txBox="1">
            <a:spLocks/>
          </p:cNvSpPr>
          <p:nvPr/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1141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81481E-6 L 0.24896 0.1766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881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656E-6 -7.68696E-7 L 0.50538 0.0252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69" y="125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3516E-6 8.58995E-7 L -0.00173 -0.04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36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-0.05868 0.1395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" y="69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44 L -0.27404 0.1106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93" y="574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3134E-6 2.39407E-6 L -0.55484 -0.1882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51" y="-942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0.15017 0.0516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7" y="256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8622E-6 4.0125E-6 L 0.36254 0.10511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19" y="5256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1496E-6 2.2621E-6 L -0.15099 -0.21371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49" y="-1069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0.00463 L -0.18056 0.0895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37" y="423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492E-6 -7.68696E-7 L -0.39986 -7.68696E-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9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492E-6 0.00023 L 0.10587 -0.18731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" y="-937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6657E-6 2.20884E-6 L 0.64821 0.080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02" y="402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6657E-6 -4.67238E-6 L 0.64787 0.06808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85" y="340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73377E-7 -1.37763E-6 L -0.13485 -0.1245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1" y="-6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4" grpId="0" animBg="1"/>
      <p:bldP spid="54" grpId="0" animBg="1"/>
      <p:bldP spid="55" grpId="0" animBg="1"/>
      <p:bldP spid="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Bild 42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5948" y="4850255"/>
            <a:ext cx="641670" cy="1898991"/>
          </a:xfrm>
          <a:prstGeom prst="rect">
            <a:avLst/>
          </a:prstGeom>
        </p:spPr>
      </p:pic>
      <p:pic>
        <p:nvPicPr>
          <p:cNvPr id="44" name="Bild 43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57200" y="4798464"/>
            <a:ext cx="780493" cy="2008629"/>
          </a:xfrm>
          <a:prstGeom prst="rect">
            <a:avLst/>
          </a:prstGeom>
        </p:spPr>
      </p:pic>
      <p:pic>
        <p:nvPicPr>
          <p:cNvPr id="45" name="Bild 44" descr="2014_02_25_yeah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610780" y="4959641"/>
            <a:ext cx="957442" cy="1847452"/>
          </a:xfrm>
          <a:prstGeom prst="rect">
            <a:avLst/>
          </a:prstGeom>
        </p:spPr>
      </p:pic>
      <p:pic>
        <p:nvPicPr>
          <p:cNvPr id="46" name="Bild 45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6729" y="4850255"/>
            <a:ext cx="625882" cy="1847003"/>
          </a:xfrm>
          <a:prstGeom prst="rect">
            <a:avLst/>
          </a:prstGeom>
        </p:spPr>
      </p:pic>
      <p:pic>
        <p:nvPicPr>
          <p:cNvPr id="47" name="Bild 46" descr="2013_12_04_bored person.png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3039" y="4952790"/>
            <a:ext cx="557632" cy="1847006"/>
          </a:xfrm>
          <a:prstGeom prst="rect">
            <a:avLst/>
          </a:prstGeom>
        </p:spPr>
      </p:pic>
      <p:pic>
        <p:nvPicPr>
          <p:cNvPr id="48" name="Bild 47" descr="2013_11_25_explaining person_1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5210" y="4959641"/>
            <a:ext cx="1070247" cy="1840155"/>
          </a:xfrm>
          <a:prstGeom prst="rect">
            <a:avLst/>
          </a:prstGeom>
        </p:spPr>
      </p:pic>
      <p:grpSp>
        <p:nvGrpSpPr>
          <p:cNvPr id="62" name="Gruppierung 61"/>
          <p:cNvGrpSpPr/>
          <p:nvPr/>
        </p:nvGrpSpPr>
        <p:grpSpPr>
          <a:xfrm>
            <a:off x="99890" y="2104563"/>
            <a:ext cx="2046111" cy="2639789"/>
            <a:chOff x="99890" y="1789773"/>
            <a:chExt cx="2046111" cy="2639789"/>
          </a:xfrm>
        </p:grpSpPr>
        <p:sp>
          <p:nvSpPr>
            <p:cNvPr id="55" name="Rechteck 54"/>
            <p:cNvSpPr/>
            <p:nvPr/>
          </p:nvSpPr>
          <p:spPr>
            <a:xfrm>
              <a:off x="457200" y="246752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 smtClean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7" name="Rechteck 56"/>
            <p:cNvSpPr/>
            <p:nvPr/>
          </p:nvSpPr>
          <p:spPr>
            <a:xfrm rot="21291143">
              <a:off x="470662" y="291139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 smtClean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8" name="Abgerundetes Rechteck 57"/>
            <p:cNvSpPr/>
            <p:nvPr/>
          </p:nvSpPr>
          <p:spPr>
            <a:xfrm>
              <a:off x="99890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</a:t>
              </a:r>
              <a:r>
                <a:rPr lang="ro-RO" dirty="0" err="1" smtClean="0"/>
                <a:t>ăsura</a:t>
              </a:r>
              <a:r>
                <a:rPr lang="en-US" dirty="0" smtClean="0"/>
                <a:t> 1</a:t>
              </a:r>
              <a:endParaRPr lang="en-US" dirty="0"/>
            </a:p>
          </p:txBody>
        </p:sp>
      </p:grpSp>
      <p:grpSp>
        <p:nvGrpSpPr>
          <p:cNvPr id="64" name="Gruppierung 63"/>
          <p:cNvGrpSpPr/>
          <p:nvPr/>
        </p:nvGrpSpPr>
        <p:grpSpPr>
          <a:xfrm>
            <a:off x="4733792" y="2104563"/>
            <a:ext cx="2046111" cy="2639789"/>
            <a:chOff x="4733792" y="1789773"/>
            <a:chExt cx="2046111" cy="2639789"/>
          </a:xfrm>
        </p:grpSpPr>
        <p:sp>
          <p:nvSpPr>
            <p:cNvPr id="41" name="Rechteck 40"/>
            <p:cNvSpPr/>
            <p:nvPr/>
          </p:nvSpPr>
          <p:spPr>
            <a:xfrm>
              <a:off x="5036763" y="2810172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9" name="Rechteck 48"/>
            <p:cNvSpPr/>
            <p:nvPr/>
          </p:nvSpPr>
          <p:spPr>
            <a:xfrm>
              <a:off x="5036763" y="308939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0" name="Rechteck 49"/>
            <p:cNvSpPr/>
            <p:nvPr/>
          </p:nvSpPr>
          <p:spPr>
            <a:xfrm>
              <a:off x="5036763" y="331799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60" name="Abgerundetes Rechteck 59"/>
            <p:cNvSpPr/>
            <p:nvPr/>
          </p:nvSpPr>
          <p:spPr>
            <a:xfrm>
              <a:off x="4733792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</a:t>
              </a:r>
              <a:r>
                <a:rPr lang="ro-RO" dirty="0" err="1" smtClean="0"/>
                <a:t>ăsura</a:t>
              </a:r>
              <a:r>
                <a:rPr lang="en-US" dirty="0" smtClean="0"/>
                <a:t> 3</a:t>
              </a:r>
              <a:endParaRPr lang="en-US" dirty="0"/>
            </a:p>
          </p:txBody>
        </p:sp>
      </p:grpSp>
      <p:grpSp>
        <p:nvGrpSpPr>
          <p:cNvPr id="65" name="Gruppierung 64"/>
          <p:cNvGrpSpPr/>
          <p:nvPr/>
        </p:nvGrpSpPr>
        <p:grpSpPr>
          <a:xfrm>
            <a:off x="6977615" y="2104563"/>
            <a:ext cx="2046111" cy="2639789"/>
            <a:chOff x="6977615" y="1789773"/>
            <a:chExt cx="2046111" cy="2639789"/>
          </a:xfrm>
        </p:grpSpPr>
        <p:sp>
          <p:nvSpPr>
            <p:cNvPr id="40" name="Rechteck 39"/>
            <p:cNvSpPr/>
            <p:nvPr/>
          </p:nvSpPr>
          <p:spPr>
            <a:xfrm rot="155343">
              <a:off x="7526966" y="268268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 smtClean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2" name="Rechteck 41"/>
            <p:cNvSpPr/>
            <p:nvPr/>
          </p:nvSpPr>
          <p:spPr>
            <a:xfrm>
              <a:off x="7526967" y="338920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1" name="Rechteck 50"/>
            <p:cNvSpPr/>
            <p:nvPr/>
          </p:nvSpPr>
          <p:spPr>
            <a:xfrm>
              <a:off x="7519710" y="3757219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 smtClean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2" name="Rechteck 51"/>
            <p:cNvSpPr/>
            <p:nvPr/>
          </p:nvSpPr>
          <p:spPr>
            <a:xfrm rot="21368450">
              <a:off x="7453496" y="233706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4" name="Rechteck 53"/>
            <p:cNvSpPr/>
            <p:nvPr/>
          </p:nvSpPr>
          <p:spPr>
            <a:xfrm>
              <a:off x="7519710" y="3046556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61" name="Abgerundetes Rechteck 60"/>
            <p:cNvSpPr/>
            <p:nvPr/>
          </p:nvSpPr>
          <p:spPr>
            <a:xfrm>
              <a:off x="6977615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</a:t>
              </a:r>
              <a:r>
                <a:rPr lang="ro-RO" dirty="0" err="1" smtClean="0"/>
                <a:t>ăsura</a:t>
              </a:r>
              <a:r>
                <a:rPr lang="en-US" dirty="0" smtClean="0"/>
                <a:t> 4</a:t>
              </a:r>
              <a:endParaRPr lang="en-US" dirty="0"/>
            </a:p>
          </p:txBody>
        </p:sp>
      </p:grpSp>
      <p:grpSp>
        <p:nvGrpSpPr>
          <p:cNvPr id="63" name="Gruppierung 62"/>
          <p:cNvGrpSpPr/>
          <p:nvPr/>
        </p:nvGrpSpPr>
        <p:grpSpPr>
          <a:xfrm>
            <a:off x="2427112" y="2104563"/>
            <a:ext cx="2046111" cy="2639789"/>
            <a:chOff x="2427112" y="1789773"/>
            <a:chExt cx="2046111" cy="2639789"/>
          </a:xfrm>
        </p:grpSpPr>
        <p:sp>
          <p:nvSpPr>
            <p:cNvPr id="38" name="Rechteck 37"/>
            <p:cNvSpPr/>
            <p:nvPr/>
          </p:nvSpPr>
          <p:spPr>
            <a:xfrm>
              <a:off x="2915698" y="2671515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 smtClean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952166" y="3411719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dirty="0" smtClean="0">
                  <a:solidFill>
                    <a:srgbClr val="000000"/>
                  </a:solidFill>
                </a:rPr>
                <a:t>Idee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 rot="21394278">
              <a:off x="2942767" y="304221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52166" y="374426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dirty="0" smtClean="0">
                  <a:solidFill>
                    <a:srgbClr val="000000"/>
                  </a:solidFill>
                </a:rPr>
                <a:t>idee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9" name="Abgerundetes Rechteck 58"/>
            <p:cNvSpPr/>
            <p:nvPr/>
          </p:nvSpPr>
          <p:spPr>
            <a:xfrm>
              <a:off x="2427112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</a:t>
              </a:r>
              <a:r>
                <a:rPr lang="ro-RO" dirty="0" err="1" smtClean="0"/>
                <a:t>ăsura</a:t>
              </a:r>
              <a:r>
                <a:rPr lang="en-US" dirty="0" smtClean="0"/>
                <a:t> 2</a:t>
              </a:r>
              <a:endParaRPr lang="en-US" dirty="0"/>
            </a:p>
          </p:txBody>
        </p:sp>
        <p:sp>
          <p:nvSpPr>
            <p:cNvPr id="37" name="Rechteck 36"/>
            <p:cNvSpPr/>
            <p:nvPr/>
          </p:nvSpPr>
          <p:spPr>
            <a:xfrm>
              <a:off x="2882355" y="232886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Ide</a:t>
              </a:r>
              <a:r>
                <a:rPr lang="ro-RO" dirty="0">
                  <a:solidFill>
                    <a:srgbClr val="000000"/>
                  </a:solidFill>
                </a:rPr>
                <a:t>e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67" name="Rechteck 66"/>
          <p:cNvSpPr/>
          <p:nvPr/>
        </p:nvSpPr>
        <p:spPr>
          <a:xfrm rot="543277">
            <a:off x="478259" y="36315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8" name="Rechteck 67"/>
          <p:cNvSpPr/>
          <p:nvPr/>
        </p:nvSpPr>
        <p:spPr>
          <a:xfrm rot="21235753">
            <a:off x="483857" y="4009921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 rot="21225613">
            <a:off x="5091870" y="429831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0" name="Rechteck 69"/>
          <p:cNvSpPr/>
          <p:nvPr/>
        </p:nvSpPr>
        <p:spPr>
          <a:xfrm rot="543277">
            <a:off x="2903415" y="4364573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2" name="Rechteck 71"/>
          <p:cNvSpPr/>
          <p:nvPr/>
        </p:nvSpPr>
        <p:spPr>
          <a:xfrm rot="543277">
            <a:off x="5057822" y="3981441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3" name="Rechteck 72"/>
          <p:cNvSpPr/>
          <p:nvPr/>
        </p:nvSpPr>
        <p:spPr>
          <a:xfrm rot="21225613">
            <a:off x="5020947" y="2832785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 smtClean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4" name="Rechteck 73"/>
          <p:cNvSpPr/>
          <p:nvPr/>
        </p:nvSpPr>
        <p:spPr>
          <a:xfrm>
            <a:off x="7513163" y="438187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Ide</a:t>
            </a:r>
            <a:r>
              <a:rPr lang="ro-RO" dirty="0">
                <a:solidFill>
                  <a:srgbClr val="000000"/>
                </a:solidFill>
              </a:rPr>
              <a:t>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5" name="Rechteck 74"/>
          <p:cNvSpPr/>
          <p:nvPr/>
        </p:nvSpPr>
        <p:spPr>
          <a:xfrm>
            <a:off x="0" y="996371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dirty="0" smtClean="0"/>
              <a:t>Rundă nouă</a:t>
            </a:r>
            <a:r>
              <a:rPr lang="en-US" sz="2400" dirty="0" smtClean="0"/>
              <a:t> (</a:t>
            </a:r>
            <a:r>
              <a:rPr lang="en-US" sz="2400" dirty="0" err="1" smtClean="0"/>
              <a:t>individ</a:t>
            </a:r>
            <a:r>
              <a:rPr lang="ro-RO" sz="2400" dirty="0" err="1" smtClean="0"/>
              <a:t>ual</a:t>
            </a:r>
            <a:r>
              <a:rPr lang="en-US" sz="2400" dirty="0" smtClean="0"/>
              <a:t>, </a:t>
            </a:r>
            <a:r>
              <a:rPr lang="ro-RO" sz="2400" dirty="0" smtClean="0"/>
              <a:t>în tandem sau tot grupul</a:t>
            </a:r>
            <a:r>
              <a:rPr lang="en-US" sz="2400" dirty="0" smtClean="0"/>
              <a:t>): „</a:t>
            </a:r>
            <a:r>
              <a:rPr lang="ro-RO" sz="2400" dirty="0" smtClean="0"/>
              <a:t>Separat găsiţi noi idei pentru fiecare set de măsuri</a:t>
            </a:r>
            <a:r>
              <a:rPr lang="en-US" sz="2400" dirty="0" smtClean="0"/>
              <a:t>."</a:t>
            </a:r>
            <a:endParaRPr lang="en-US" sz="2400" dirty="0"/>
          </a:p>
        </p:txBody>
      </p:sp>
      <p:sp>
        <p:nvSpPr>
          <p:cNvPr id="66" name="Titel 1"/>
          <p:cNvSpPr txBox="1">
            <a:spLocks/>
          </p:cNvSpPr>
          <p:nvPr/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93526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8" grpId="0" animBg="1"/>
      <p:bldP spid="68" grpId="1" animBg="1"/>
      <p:bldP spid="69" grpId="1" animBg="1"/>
      <p:bldP spid="69" grpId="2" animBg="1"/>
      <p:bldP spid="70" grpId="0" animBg="1"/>
      <p:bldP spid="70" grpId="1" animBg="1"/>
      <p:bldP spid="72" grpId="0" animBg="1"/>
      <p:bldP spid="72" grpId="1" animBg="1"/>
      <p:bldP spid="73" grpId="0" animBg="1"/>
      <p:bldP spid="73" grpId="1" animBg="1"/>
      <p:bldP spid="7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uppierung 55"/>
          <p:cNvGrpSpPr/>
          <p:nvPr/>
        </p:nvGrpSpPr>
        <p:grpSpPr>
          <a:xfrm>
            <a:off x="1620517" y="2305605"/>
            <a:ext cx="1505313" cy="1942079"/>
            <a:chOff x="99890" y="1789773"/>
            <a:chExt cx="2046111" cy="2639789"/>
          </a:xfrm>
        </p:grpSpPr>
        <p:sp>
          <p:nvSpPr>
            <p:cNvPr id="26" name="Rechteck 25"/>
            <p:cNvSpPr/>
            <p:nvPr/>
          </p:nvSpPr>
          <p:spPr>
            <a:xfrm>
              <a:off x="457200" y="246752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rgbClr val="000000"/>
                  </a:solidFill>
                </a:rPr>
                <a:t>Idee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 rot="21291143">
              <a:off x="470662" y="291139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8" name="Abgerundetes Rechteck 27"/>
            <p:cNvSpPr/>
            <p:nvPr/>
          </p:nvSpPr>
          <p:spPr>
            <a:xfrm>
              <a:off x="99890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</a:t>
              </a:r>
              <a:r>
                <a:rPr lang="ro-MO" dirty="0" smtClean="0"/>
                <a:t>ăsura</a:t>
              </a:r>
              <a:r>
                <a:rPr lang="en-US" dirty="0" smtClean="0"/>
                <a:t> 1</a:t>
              </a:r>
              <a:endParaRPr lang="en-US" dirty="0"/>
            </a:p>
          </p:txBody>
        </p:sp>
        <p:sp>
          <p:nvSpPr>
            <p:cNvPr id="48" name="Rechteck 47"/>
            <p:cNvSpPr/>
            <p:nvPr/>
          </p:nvSpPr>
          <p:spPr>
            <a:xfrm rot="543277">
              <a:off x="478259" y="3316789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rgbClr val="000000"/>
                  </a:solidFill>
                </a:rPr>
                <a:t>Idee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9" name="Rechteck 48"/>
            <p:cNvSpPr/>
            <p:nvPr/>
          </p:nvSpPr>
          <p:spPr>
            <a:xfrm rot="21235753">
              <a:off x="483857" y="369513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rgbClr val="000000"/>
                  </a:solidFill>
                </a:rPr>
                <a:t>Idee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8" name="Gruppierung 57"/>
          <p:cNvGrpSpPr/>
          <p:nvPr/>
        </p:nvGrpSpPr>
        <p:grpSpPr>
          <a:xfrm>
            <a:off x="6018171" y="2305605"/>
            <a:ext cx="1505313" cy="1942079"/>
            <a:chOff x="4733792" y="1789773"/>
            <a:chExt cx="2046111" cy="2639789"/>
          </a:xfrm>
        </p:grpSpPr>
        <p:sp>
          <p:nvSpPr>
            <p:cNvPr id="30" name="Rechteck 29"/>
            <p:cNvSpPr/>
            <p:nvPr/>
          </p:nvSpPr>
          <p:spPr>
            <a:xfrm>
              <a:off x="5036763" y="2810172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rgbClr val="000000"/>
                  </a:solidFill>
                </a:rPr>
                <a:t>Idee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1" name="Rechteck 30"/>
            <p:cNvSpPr/>
            <p:nvPr/>
          </p:nvSpPr>
          <p:spPr>
            <a:xfrm>
              <a:off x="5036763" y="308939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rgbClr val="000000"/>
                  </a:solidFill>
                </a:rPr>
                <a:t>Idee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5036763" y="331799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rgbClr val="000000"/>
                  </a:solidFill>
                </a:rPr>
                <a:t>Idee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3" name="Abgerundetes Rechteck 32"/>
            <p:cNvSpPr/>
            <p:nvPr/>
          </p:nvSpPr>
          <p:spPr>
            <a:xfrm>
              <a:off x="4733792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</a:t>
              </a:r>
              <a:r>
                <a:rPr lang="ro-MO" dirty="0" smtClean="0"/>
                <a:t>ăsura</a:t>
              </a:r>
              <a:r>
                <a:rPr lang="en-US" dirty="0" smtClean="0"/>
                <a:t> 3</a:t>
              </a:r>
              <a:endParaRPr lang="en-US" dirty="0"/>
            </a:p>
          </p:txBody>
        </p:sp>
        <p:sp>
          <p:nvSpPr>
            <p:cNvPr id="50" name="Rechteck 49"/>
            <p:cNvSpPr/>
            <p:nvPr/>
          </p:nvSpPr>
          <p:spPr>
            <a:xfrm rot="21225613">
              <a:off x="5091870" y="398352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rgbClr val="000000"/>
                  </a:solidFill>
                </a:rPr>
                <a:t>Idee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2" name="Rechteck 51"/>
            <p:cNvSpPr/>
            <p:nvPr/>
          </p:nvSpPr>
          <p:spPr>
            <a:xfrm rot="543277">
              <a:off x="5057822" y="366665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rgbClr val="000000"/>
                  </a:solidFill>
                </a:rPr>
                <a:t>Idee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 rot="21225613">
              <a:off x="5020947" y="2517995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rgbClr val="000000"/>
                  </a:solidFill>
                </a:rPr>
                <a:t>Idee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72" name="Gruppierung 71"/>
          <p:cNvGrpSpPr/>
          <p:nvPr/>
        </p:nvGrpSpPr>
        <p:grpSpPr>
          <a:xfrm>
            <a:off x="1111083" y="4345649"/>
            <a:ext cx="2668025" cy="2227452"/>
            <a:chOff x="1111083" y="4210739"/>
            <a:chExt cx="2668025" cy="2227452"/>
          </a:xfrm>
        </p:grpSpPr>
        <p:pic>
          <p:nvPicPr>
            <p:cNvPr id="62" name="Bild 61" descr="2014_02_25_questioning.jpg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1111083" y="4223437"/>
              <a:ext cx="780493" cy="2008629"/>
            </a:xfrm>
            <a:prstGeom prst="rect">
              <a:avLst/>
            </a:prstGeom>
          </p:spPr>
        </p:pic>
        <p:pic>
          <p:nvPicPr>
            <p:cNvPr id="63" name="Bild 62" descr="2014_02_25_yeah.jpg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1995652" y="4590739"/>
              <a:ext cx="957442" cy="1847452"/>
            </a:xfrm>
            <a:prstGeom prst="rect">
              <a:avLst/>
            </a:prstGeom>
          </p:spPr>
        </p:pic>
        <p:pic>
          <p:nvPicPr>
            <p:cNvPr id="64" name="Bild 63" descr="2014_02_25_wait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53226" y="4210739"/>
              <a:ext cx="625882" cy="1847003"/>
            </a:xfrm>
            <a:prstGeom prst="rect">
              <a:avLst/>
            </a:prstGeom>
          </p:spPr>
        </p:pic>
      </p:grpSp>
      <p:grpSp>
        <p:nvGrpSpPr>
          <p:cNvPr id="73" name="Gruppierung 72"/>
          <p:cNvGrpSpPr/>
          <p:nvPr/>
        </p:nvGrpSpPr>
        <p:grpSpPr>
          <a:xfrm>
            <a:off x="5427560" y="4345649"/>
            <a:ext cx="2574308" cy="2218506"/>
            <a:chOff x="5427560" y="4210739"/>
            <a:chExt cx="2574308" cy="2218506"/>
          </a:xfrm>
        </p:grpSpPr>
        <p:pic>
          <p:nvPicPr>
            <p:cNvPr id="61" name="Bild 60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22553" y="4530254"/>
              <a:ext cx="641670" cy="1898991"/>
            </a:xfrm>
            <a:prstGeom prst="rect">
              <a:avLst/>
            </a:prstGeom>
          </p:spPr>
        </p:pic>
        <p:pic>
          <p:nvPicPr>
            <p:cNvPr id="65" name="Bild 64" descr="2013_12_04_bored person.png"/>
            <p:cNvPicPr>
              <a:picLocks noChangeAspect="1"/>
            </p:cNvPicPr>
            <p:nvPr/>
          </p:nvPicPr>
          <p:blipFill rotWithShape="1">
            <a:blip r:embed="rId11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44236" y="4210739"/>
              <a:ext cx="557632" cy="1847006"/>
            </a:xfrm>
            <a:prstGeom prst="rect">
              <a:avLst/>
            </a:prstGeom>
          </p:spPr>
        </p:pic>
        <p:pic>
          <p:nvPicPr>
            <p:cNvPr id="66" name="Bild 65" descr="2013_11_25_explaining person_1.jpg"/>
            <p:cNvPicPr>
              <a:picLocks noChangeAspect="1"/>
            </p:cNvPicPr>
            <p:nvPr/>
          </p:nvPicPr>
          <p:blipFill rotWithShape="1">
            <a:blip r:embed="rId12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27560" y="4210739"/>
              <a:ext cx="1070247" cy="1840155"/>
            </a:xfrm>
            <a:prstGeom prst="rect">
              <a:avLst/>
            </a:prstGeom>
          </p:spPr>
        </p:pic>
      </p:grpSp>
      <p:sp>
        <p:nvSpPr>
          <p:cNvPr id="68" name="Rechteck 67"/>
          <p:cNvSpPr/>
          <p:nvPr/>
        </p:nvSpPr>
        <p:spPr>
          <a:xfrm rot="20658477">
            <a:off x="1182767" y="3041246"/>
            <a:ext cx="2156681" cy="4707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smtClean="0">
                <a:solidFill>
                  <a:srgbClr val="000000"/>
                </a:solidFill>
              </a:rPr>
              <a:t>Optimizate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 rot="167271">
            <a:off x="5616236" y="3145272"/>
            <a:ext cx="2156681" cy="4707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smtClean="0">
                <a:solidFill>
                  <a:srgbClr val="000000"/>
                </a:solidFill>
              </a:rPr>
              <a:t>Optimizate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1" name="Rechteck 70"/>
          <p:cNvSpPr/>
          <p:nvPr/>
        </p:nvSpPr>
        <p:spPr>
          <a:xfrm>
            <a:off x="-1" y="1035331"/>
            <a:ext cx="91440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dirty="0" smtClean="0"/>
              <a:t>Dacă e necesar, lăsaţi participanţii să lucreze asupra diferitor adunături pentru a optimiza ideile.</a:t>
            </a:r>
            <a:endParaRPr lang="en-US" sz="2400" dirty="0"/>
          </a:p>
        </p:txBody>
      </p:sp>
      <p:sp>
        <p:nvSpPr>
          <p:cNvPr id="34" name="Titel 1"/>
          <p:cNvSpPr txBox="1">
            <a:spLocks/>
          </p:cNvSpPr>
          <p:nvPr/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9455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457200" y="2993962"/>
            <a:ext cx="8229600" cy="8700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800" b="1" dirty="0" smtClean="0"/>
              <a:t>Planul de Acţiune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3422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59790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800" b="1" dirty="0" smtClean="0"/>
              <a:t>Planul de Acţiune</a:t>
            </a:r>
            <a:endParaRPr lang="de-DE" sz="2800" b="1" dirty="0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752972" y="1729154"/>
            <a:ext cx="6269411" cy="4895217"/>
            <a:chOff x="576" y="144"/>
            <a:chExt cx="4683" cy="3995"/>
          </a:xfrm>
        </p:grpSpPr>
        <p:sp>
          <p:nvSpPr>
            <p:cNvPr id="16" name="Rectangle 3"/>
            <p:cNvSpPr>
              <a:spLocks noChangeAspect="1" noChangeArrowheads="1"/>
            </p:cNvSpPr>
            <p:nvPr/>
          </p:nvSpPr>
          <p:spPr bwMode="auto">
            <a:xfrm>
              <a:off x="576" y="144"/>
              <a:ext cx="4683" cy="3370"/>
            </a:xfrm>
            <a:prstGeom prst="rect">
              <a:avLst/>
            </a:prstGeom>
            <a:solidFill>
              <a:srgbClr val="FFFFFF"/>
            </a:solidFill>
            <a:ln w="762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7" name="Line 4"/>
            <p:cNvSpPr>
              <a:spLocks noChangeAspect="1" noChangeShapeType="1"/>
            </p:cNvSpPr>
            <p:nvPr/>
          </p:nvSpPr>
          <p:spPr bwMode="auto">
            <a:xfrm>
              <a:off x="5259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8" name="Rectangle 5"/>
            <p:cNvSpPr>
              <a:spLocks noChangeAspect="1" noChangeArrowheads="1"/>
            </p:cNvSpPr>
            <p:nvPr/>
          </p:nvSpPr>
          <p:spPr bwMode="auto">
            <a:xfrm>
              <a:off x="603" y="174"/>
              <a:ext cx="4623" cy="3309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 sz="1200">
                <a:solidFill>
                  <a:srgbClr val="00000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9" name="Line 6"/>
            <p:cNvSpPr>
              <a:spLocks noChangeAspect="1" noChangeShapeType="1"/>
            </p:cNvSpPr>
            <p:nvPr/>
          </p:nvSpPr>
          <p:spPr bwMode="auto">
            <a:xfrm>
              <a:off x="576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0" name="Line 7"/>
            <p:cNvSpPr>
              <a:spLocks noChangeAspect="1" noChangeShapeType="1"/>
            </p:cNvSpPr>
            <p:nvPr/>
          </p:nvSpPr>
          <p:spPr bwMode="auto">
            <a:xfrm flipH="1">
              <a:off x="709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1" name="Oval 8"/>
            <p:cNvSpPr>
              <a:spLocks noChangeAspect="1" noChangeArrowheads="1"/>
            </p:cNvSpPr>
            <p:nvPr/>
          </p:nvSpPr>
          <p:spPr bwMode="auto">
            <a:xfrm>
              <a:off x="701" y="3328"/>
              <a:ext cx="32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2" name="Oval 9"/>
            <p:cNvSpPr>
              <a:spLocks noChangeAspect="1" noChangeArrowheads="1"/>
            </p:cNvSpPr>
            <p:nvPr/>
          </p:nvSpPr>
          <p:spPr bwMode="auto">
            <a:xfrm>
              <a:off x="707" y="3328"/>
              <a:ext cx="16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3" name="Line 10"/>
            <p:cNvSpPr>
              <a:spLocks noChangeAspect="1" noChangeShapeType="1"/>
            </p:cNvSpPr>
            <p:nvPr/>
          </p:nvSpPr>
          <p:spPr bwMode="auto">
            <a:xfrm>
              <a:off x="5086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4" name="Oval 11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5" name="Oval 12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6" name="Line 13"/>
            <p:cNvSpPr>
              <a:spLocks noChangeAspect="1" noChangeShapeType="1"/>
            </p:cNvSpPr>
            <p:nvPr/>
          </p:nvSpPr>
          <p:spPr bwMode="auto">
            <a:xfrm>
              <a:off x="779" y="352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7" name="Oval 14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8" name="Oval 15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9" name="Line 16"/>
            <p:cNvSpPr>
              <a:spLocks noChangeAspect="1" noChangeShapeType="1"/>
            </p:cNvSpPr>
            <p:nvPr/>
          </p:nvSpPr>
          <p:spPr bwMode="auto">
            <a:xfrm flipH="1">
              <a:off x="5141" y="29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30" name="Line 17"/>
            <p:cNvSpPr>
              <a:spLocks noChangeAspect="1" noChangeShapeType="1"/>
            </p:cNvSpPr>
            <p:nvPr/>
          </p:nvSpPr>
          <p:spPr bwMode="auto">
            <a:xfrm flipH="1">
              <a:off x="3129" y="26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</p:grpSp>
      <p:sp>
        <p:nvSpPr>
          <p:cNvPr id="6" name="Line 18"/>
          <p:cNvSpPr>
            <a:spLocks noChangeShapeType="1"/>
          </p:cNvSpPr>
          <p:nvPr/>
        </p:nvSpPr>
        <p:spPr bwMode="auto">
          <a:xfrm flipH="1">
            <a:off x="2587874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7" name="Line 19"/>
          <p:cNvSpPr>
            <a:spLocks noChangeShapeType="1"/>
          </p:cNvSpPr>
          <p:nvPr/>
        </p:nvSpPr>
        <p:spPr bwMode="auto">
          <a:xfrm flipH="1">
            <a:off x="5158800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 flipH="1">
            <a:off x="5993702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9" name="Line 21"/>
          <p:cNvSpPr>
            <a:spLocks noChangeShapeType="1"/>
          </p:cNvSpPr>
          <p:nvPr/>
        </p:nvSpPr>
        <p:spPr bwMode="auto">
          <a:xfrm flipH="1">
            <a:off x="6823871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2587874" y="2715691"/>
            <a:ext cx="25709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ro-RO" dirty="0" smtClean="0">
                <a:latin typeface="+mn-lt"/>
              </a:rPr>
              <a:t>Ce</a:t>
            </a:r>
            <a:endParaRPr lang="en-US" dirty="0" smtClean="0">
              <a:latin typeface="+mn-lt"/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831386" y="2724827"/>
            <a:ext cx="6591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ro-RO" dirty="0" smtClean="0">
                <a:latin typeface="+mn-lt"/>
              </a:rPr>
              <a:t>Cine</a:t>
            </a:r>
            <a:endParaRPr lang="de-DE" dirty="0" smtClean="0">
              <a:latin typeface="+mn-lt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5110526" y="2603389"/>
            <a:ext cx="966932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endParaRPr lang="en-US" dirty="0" smtClean="0">
              <a:latin typeface="+mn-lt"/>
            </a:endParaRPr>
          </a:p>
          <a:p>
            <a:pPr algn="ctr">
              <a:lnSpc>
                <a:spcPct val="70000"/>
              </a:lnSpc>
              <a:defRPr/>
            </a:pPr>
            <a:r>
              <a:rPr lang="ro-RO" dirty="0" smtClean="0">
                <a:latin typeface="+mn-lt"/>
              </a:rPr>
              <a:t>Cu cine</a:t>
            </a:r>
            <a:endParaRPr lang="en-US" dirty="0" smtClean="0">
              <a:latin typeface="+mn-lt"/>
            </a:endParaRP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5993702" y="2616966"/>
            <a:ext cx="851457" cy="48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ro-MO" dirty="0" smtClean="0">
                <a:latin typeface="+mn-lt"/>
              </a:rPr>
              <a:t>Pînă</a:t>
            </a:r>
            <a:r>
              <a:rPr lang="ro-RO" dirty="0" smtClean="0">
                <a:latin typeface="+mn-lt"/>
              </a:rPr>
              <a:t> când</a:t>
            </a:r>
            <a:endParaRPr lang="en-US" dirty="0" smtClean="0">
              <a:latin typeface="+mn-lt"/>
            </a:endParaRPr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6823871" y="2603389"/>
            <a:ext cx="1274821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ro-RO" dirty="0" smtClean="0">
                <a:latin typeface="+mn-lt"/>
              </a:rPr>
              <a:t>Cum e verificat</a:t>
            </a:r>
            <a:r>
              <a:rPr lang="en-US" dirty="0" smtClean="0">
                <a:latin typeface="+mn-lt"/>
              </a:rPr>
              <a:t>?</a:t>
            </a:r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>
            <a:off x="1842848" y="3063886"/>
            <a:ext cx="617069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31" name="Rectangle 28"/>
          <p:cNvSpPr txBox="1">
            <a:spLocks noChangeArrowheads="1"/>
          </p:cNvSpPr>
          <p:nvPr/>
        </p:nvSpPr>
        <p:spPr bwMode="auto">
          <a:xfrm>
            <a:off x="2553190" y="1890285"/>
            <a:ext cx="4138612" cy="42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dist"/>
            <a:r>
              <a:rPr lang="de-DE" altLang="de-DE" sz="2400" b="1" dirty="0" smtClean="0">
                <a:ea typeface="ＭＳ Ｐゴシック" pitchFamily="34" charset="-128"/>
              </a:rPr>
              <a:t>A</a:t>
            </a:r>
            <a:r>
              <a:rPr lang="ro-RO" altLang="de-DE" sz="2400" b="1" dirty="0" smtClean="0">
                <a:ea typeface="ＭＳ Ｐゴシック" pitchFamily="34" charset="-128"/>
              </a:rPr>
              <a:t>cord</a:t>
            </a:r>
            <a:r>
              <a:rPr lang="de-DE" altLang="de-DE" sz="2400" b="1" dirty="0" smtClean="0">
                <a:ea typeface="ＭＳ Ｐゴシック" pitchFamily="34" charset="-128"/>
              </a:rPr>
              <a:t>: </a:t>
            </a:r>
            <a:r>
              <a:rPr lang="ro-RO" altLang="de-DE" sz="2400" b="1" dirty="0" smtClean="0">
                <a:ea typeface="ＭＳ Ｐゴシック" pitchFamily="34" charset="-128"/>
              </a:rPr>
              <a:t>Plan de Acţiune</a:t>
            </a:r>
            <a:endParaRPr lang="de-DE" altLang="de-DE" sz="2400" b="1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42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800" b="1" dirty="0" smtClean="0"/>
              <a:t>De la Probleme ale Conflictului la Plan de Acţiune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1302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24655"/>
            <a:ext cx="9144000" cy="59960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De la </a:t>
            </a:r>
            <a:r>
              <a:rPr lang="ro-MO" sz="2800" b="1" dirty="0" smtClean="0"/>
              <a:t>Probleme</a:t>
            </a:r>
            <a:r>
              <a:rPr lang="en-US" sz="2800" b="1" dirty="0" smtClean="0"/>
              <a:t> </a:t>
            </a:r>
            <a:r>
              <a:rPr lang="en-US" sz="2800" b="1" dirty="0"/>
              <a:t>ale </a:t>
            </a:r>
            <a:r>
              <a:rPr lang="ro-MO" sz="2800" b="1" dirty="0" smtClean="0"/>
              <a:t>Conflictului</a:t>
            </a:r>
            <a:r>
              <a:rPr lang="en-US" sz="2800" b="1" dirty="0" smtClean="0"/>
              <a:t> </a:t>
            </a:r>
            <a:r>
              <a:rPr lang="en-US" sz="2800" b="1" dirty="0"/>
              <a:t>la Plan de </a:t>
            </a:r>
            <a:r>
              <a:rPr lang="ro-MO" sz="2800" b="1" dirty="0" smtClean="0"/>
              <a:t>Acţiune</a:t>
            </a:r>
            <a:endParaRPr lang="ro-MO" sz="2800" b="1" dirty="0"/>
          </a:p>
        </p:txBody>
      </p:sp>
      <p:grpSp>
        <p:nvGrpSpPr>
          <p:cNvPr id="65" name="Gruppierung 64"/>
          <p:cNvGrpSpPr/>
          <p:nvPr/>
        </p:nvGrpSpPr>
        <p:grpSpPr>
          <a:xfrm>
            <a:off x="7714521" y="3141645"/>
            <a:ext cx="1365177" cy="1476960"/>
            <a:chOff x="7321623" y="3141645"/>
            <a:chExt cx="1365177" cy="1476960"/>
          </a:xfrm>
        </p:grpSpPr>
        <p:sp>
          <p:nvSpPr>
            <p:cNvPr id="9" name="Textfeld 8"/>
            <p:cNvSpPr txBox="1"/>
            <p:nvPr/>
          </p:nvSpPr>
          <p:spPr>
            <a:xfrm>
              <a:off x="7321623" y="3141645"/>
              <a:ext cx="13651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Action Plan</a:t>
              </a:r>
              <a:endParaRPr lang="en-US" dirty="0"/>
            </a:p>
          </p:txBody>
        </p:sp>
        <p:pic>
          <p:nvPicPr>
            <p:cNvPr id="27" name="Bild 26" descr="Action Pla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37363" y="3480987"/>
              <a:ext cx="1274631" cy="1137618"/>
            </a:xfrm>
            <a:prstGeom prst="rect">
              <a:avLst/>
            </a:prstGeom>
          </p:spPr>
        </p:pic>
      </p:grpSp>
      <p:sp>
        <p:nvSpPr>
          <p:cNvPr id="10" name="Abgerundetes Rechteck 9"/>
          <p:cNvSpPr/>
          <p:nvPr/>
        </p:nvSpPr>
        <p:spPr>
          <a:xfrm>
            <a:off x="91370" y="2503935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/>
              <a:t>Problema de conflict</a:t>
            </a:r>
            <a:r>
              <a:rPr lang="en-US" dirty="0"/>
              <a:t> 2</a:t>
            </a:r>
          </a:p>
        </p:txBody>
      </p:sp>
      <p:sp>
        <p:nvSpPr>
          <p:cNvPr id="26" name="Abgerundetes Rechteck 25"/>
          <p:cNvSpPr/>
          <p:nvPr/>
        </p:nvSpPr>
        <p:spPr>
          <a:xfrm>
            <a:off x="91370" y="3351738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/>
              <a:t>Problema de conflict</a:t>
            </a:r>
            <a:r>
              <a:rPr lang="en-US" dirty="0"/>
              <a:t> 3</a:t>
            </a:r>
          </a:p>
        </p:txBody>
      </p:sp>
      <p:sp>
        <p:nvSpPr>
          <p:cNvPr id="30" name="Abgerundetes Rechteck 29"/>
          <p:cNvSpPr/>
          <p:nvPr/>
        </p:nvSpPr>
        <p:spPr>
          <a:xfrm>
            <a:off x="91370" y="4199540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/>
              <a:t>Problema de conflict</a:t>
            </a:r>
            <a:r>
              <a:rPr lang="en-US" dirty="0"/>
              <a:t> 4</a:t>
            </a:r>
          </a:p>
        </p:txBody>
      </p:sp>
      <p:sp>
        <p:nvSpPr>
          <p:cNvPr id="31" name="Abgerundetes Rechteck 30"/>
          <p:cNvSpPr/>
          <p:nvPr/>
        </p:nvSpPr>
        <p:spPr>
          <a:xfrm>
            <a:off x="91370" y="1656132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Problema de conflict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32" name="Abgerundetes Rechteck 31"/>
          <p:cNvSpPr/>
          <p:nvPr/>
        </p:nvSpPr>
        <p:spPr>
          <a:xfrm>
            <a:off x="2553805" y="1581260"/>
            <a:ext cx="1857178" cy="64310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Procesul de Negociere</a:t>
            </a:r>
            <a:endParaRPr lang="en-US" dirty="0"/>
          </a:p>
        </p:txBody>
      </p:sp>
      <p:sp>
        <p:nvSpPr>
          <p:cNvPr id="33" name="Abgerundetes Rechteck 32"/>
          <p:cNvSpPr/>
          <p:nvPr/>
        </p:nvSpPr>
        <p:spPr>
          <a:xfrm>
            <a:off x="2553805" y="5771762"/>
            <a:ext cx="1857178" cy="64310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r>
              <a:rPr lang="ro-RO" dirty="0" smtClean="0"/>
              <a:t>Conflict din 2 persoane</a:t>
            </a:r>
            <a:endParaRPr lang="en-US" dirty="0"/>
          </a:p>
        </p:txBody>
      </p:sp>
      <p:sp>
        <p:nvSpPr>
          <p:cNvPr id="34" name="Abgerundetes Rechteck 33"/>
          <p:cNvSpPr/>
          <p:nvPr/>
        </p:nvSpPr>
        <p:spPr>
          <a:xfrm>
            <a:off x="5061592" y="5771762"/>
            <a:ext cx="1857178" cy="64310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Mediere din 2 persoane</a:t>
            </a:r>
            <a:endParaRPr lang="en-US" dirty="0"/>
          </a:p>
        </p:txBody>
      </p:sp>
      <p:sp>
        <p:nvSpPr>
          <p:cNvPr id="35" name="Abgerundetes Rechteck 34"/>
          <p:cNvSpPr/>
          <p:nvPr/>
        </p:nvSpPr>
        <p:spPr>
          <a:xfrm>
            <a:off x="5061592" y="1656132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</a:t>
            </a:r>
            <a:r>
              <a:rPr lang="ro-RO" dirty="0" err="1" smtClean="0"/>
              <a:t>ăsura</a:t>
            </a:r>
            <a:r>
              <a:rPr lang="ro-RO" dirty="0" smtClean="0"/>
              <a:t> 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36" name="Abgerundetes Rechteck 35"/>
          <p:cNvSpPr/>
          <p:nvPr/>
        </p:nvSpPr>
        <p:spPr>
          <a:xfrm>
            <a:off x="5061592" y="2289565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</a:t>
            </a:r>
            <a:r>
              <a:rPr lang="ro-RO" dirty="0" err="1" smtClean="0"/>
              <a:t>ăsura</a:t>
            </a:r>
            <a:r>
              <a:rPr lang="ro-RO" dirty="0" smtClean="0"/>
              <a:t> 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37" name="Abgerundetes Rechteck 36"/>
          <p:cNvSpPr/>
          <p:nvPr/>
        </p:nvSpPr>
        <p:spPr>
          <a:xfrm>
            <a:off x="5061592" y="2922998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</a:t>
            </a:r>
            <a:r>
              <a:rPr lang="ro-RO" dirty="0" err="1"/>
              <a:t>ăsura</a:t>
            </a:r>
            <a:r>
              <a:rPr lang="en-US" dirty="0"/>
              <a:t> 3</a:t>
            </a:r>
            <a:endParaRPr lang="en-US" dirty="0"/>
          </a:p>
        </p:txBody>
      </p:sp>
      <p:sp>
        <p:nvSpPr>
          <p:cNvPr id="38" name="Abgerundetes Rechteck 37"/>
          <p:cNvSpPr/>
          <p:nvPr/>
        </p:nvSpPr>
        <p:spPr>
          <a:xfrm>
            <a:off x="5061592" y="3556431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</a:t>
            </a:r>
            <a:r>
              <a:rPr lang="ro-MO" dirty="0" smtClean="0"/>
              <a:t>ăsura</a:t>
            </a:r>
            <a:r>
              <a:rPr lang="ro-RO" dirty="0" smtClean="0"/>
              <a:t> </a:t>
            </a:r>
            <a:r>
              <a:rPr lang="en-US" dirty="0" smtClean="0"/>
              <a:t>4</a:t>
            </a:r>
            <a:endParaRPr lang="en-US" dirty="0"/>
          </a:p>
        </p:txBody>
      </p:sp>
      <p:cxnSp>
        <p:nvCxnSpPr>
          <p:cNvPr id="14" name="Gerade Verbindung mit Pfeil 13"/>
          <p:cNvCxnSpPr>
            <a:stCxn id="31" idx="3"/>
            <a:endCxn id="32" idx="1"/>
          </p:cNvCxnSpPr>
          <p:nvPr/>
        </p:nvCxnSpPr>
        <p:spPr>
          <a:xfrm>
            <a:off x="1948548" y="1902815"/>
            <a:ext cx="605257" cy="0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32" idx="3"/>
            <a:endCxn id="35" idx="1"/>
          </p:cNvCxnSpPr>
          <p:nvPr/>
        </p:nvCxnSpPr>
        <p:spPr>
          <a:xfrm>
            <a:off x="4410983" y="1902815"/>
            <a:ext cx="650609" cy="0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>
            <a:stCxn id="32" idx="3"/>
            <a:endCxn id="36" idx="1"/>
          </p:cNvCxnSpPr>
          <p:nvPr/>
        </p:nvCxnSpPr>
        <p:spPr>
          <a:xfrm>
            <a:off x="4410983" y="1902815"/>
            <a:ext cx="650609" cy="633433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Gerade Verbindung mit Pfeil 43"/>
          <p:cNvCxnSpPr>
            <a:stCxn id="32" idx="3"/>
            <a:endCxn id="37" idx="1"/>
          </p:cNvCxnSpPr>
          <p:nvPr/>
        </p:nvCxnSpPr>
        <p:spPr>
          <a:xfrm>
            <a:off x="4410983" y="1902815"/>
            <a:ext cx="650609" cy="1266866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>
            <a:stCxn id="32" idx="3"/>
            <a:endCxn id="38" idx="1"/>
          </p:cNvCxnSpPr>
          <p:nvPr/>
        </p:nvCxnSpPr>
        <p:spPr>
          <a:xfrm>
            <a:off x="4410983" y="1902815"/>
            <a:ext cx="650609" cy="1900299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>
            <a:stCxn id="10" idx="3"/>
            <a:endCxn id="33" idx="1"/>
          </p:cNvCxnSpPr>
          <p:nvPr/>
        </p:nvCxnSpPr>
        <p:spPr>
          <a:xfrm>
            <a:off x="1948548" y="2750618"/>
            <a:ext cx="605257" cy="3342699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33" idx="3"/>
            <a:endCxn id="34" idx="1"/>
          </p:cNvCxnSpPr>
          <p:nvPr/>
        </p:nvCxnSpPr>
        <p:spPr>
          <a:xfrm>
            <a:off x="4410983" y="6093317"/>
            <a:ext cx="650609" cy="0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Gerade Verbindung mit Pfeil 55"/>
          <p:cNvCxnSpPr>
            <a:stCxn id="35" idx="1"/>
            <a:endCxn id="26" idx="3"/>
          </p:cNvCxnSpPr>
          <p:nvPr/>
        </p:nvCxnSpPr>
        <p:spPr>
          <a:xfrm flipH="1">
            <a:off x="1948548" y="1902815"/>
            <a:ext cx="3113044" cy="1695606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Gerade Verbindung mit Pfeil 58"/>
          <p:cNvCxnSpPr>
            <a:stCxn id="37" idx="1"/>
            <a:endCxn id="30" idx="3"/>
          </p:cNvCxnSpPr>
          <p:nvPr/>
        </p:nvCxnSpPr>
        <p:spPr>
          <a:xfrm flipH="1">
            <a:off x="1948548" y="3169681"/>
            <a:ext cx="3113044" cy="1276542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Gerade Verbindung mit Pfeil 61"/>
          <p:cNvCxnSpPr>
            <a:stCxn id="35" idx="3"/>
          </p:cNvCxnSpPr>
          <p:nvPr/>
        </p:nvCxnSpPr>
        <p:spPr>
          <a:xfrm>
            <a:off x="6918770" y="1902815"/>
            <a:ext cx="795751" cy="1900299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Gerade Verbindung mit Pfeil 67"/>
          <p:cNvCxnSpPr>
            <a:stCxn id="36" idx="3"/>
          </p:cNvCxnSpPr>
          <p:nvPr/>
        </p:nvCxnSpPr>
        <p:spPr>
          <a:xfrm>
            <a:off x="6918770" y="2536248"/>
            <a:ext cx="795751" cy="1401535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Gerade Verbindung mit Pfeil 70"/>
          <p:cNvCxnSpPr>
            <a:stCxn id="37" idx="3"/>
          </p:cNvCxnSpPr>
          <p:nvPr/>
        </p:nvCxnSpPr>
        <p:spPr>
          <a:xfrm>
            <a:off x="6918770" y="3169681"/>
            <a:ext cx="795751" cy="880115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Gerade Verbindung mit Pfeil 73"/>
          <p:cNvCxnSpPr>
            <a:stCxn id="38" idx="3"/>
          </p:cNvCxnSpPr>
          <p:nvPr/>
        </p:nvCxnSpPr>
        <p:spPr>
          <a:xfrm>
            <a:off x="6918770" y="3803114"/>
            <a:ext cx="795751" cy="373422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7" name="Textfeld 176"/>
          <p:cNvSpPr txBox="1"/>
          <p:nvPr/>
        </p:nvSpPr>
        <p:spPr>
          <a:xfrm rot="19889700">
            <a:off x="2247986" y="2608031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Poate rezolva şi</a:t>
            </a:r>
            <a:endParaRPr lang="en-US" dirty="0"/>
          </a:p>
        </p:txBody>
      </p:sp>
      <p:sp>
        <p:nvSpPr>
          <p:cNvPr id="178" name="Textfeld 177"/>
          <p:cNvSpPr txBox="1"/>
          <p:nvPr/>
        </p:nvSpPr>
        <p:spPr>
          <a:xfrm rot="20254667">
            <a:off x="2558648" y="3497195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Poate rezolva şi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6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177" grpId="0"/>
      <p:bldP spid="1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800" b="1" dirty="0" smtClean="0"/>
              <a:t>Sarcină Formulată Exact Pentru Negociere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2847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61289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800" b="1" dirty="0"/>
              <a:t>Sarcină Formulată Exact Pentru Negociere</a:t>
            </a:r>
            <a:endParaRPr lang="en-US" sz="2800" b="1" dirty="0"/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1096053" y="1725239"/>
            <a:ext cx="6913562" cy="2879725"/>
          </a:xfrm>
          <a:prstGeom prst="wedgeRoundRectCallout">
            <a:avLst>
              <a:gd name="adj1" fmla="val 52125"/>
              <a:gd name="adj2" fmla="val 371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ro-RO" sz="2400" b="1" dirty="0" smtClean="0">
                <a:latin typeface="+mn-lt"/>
                <a:ea typeface="+mn-ea"/>
                <a:cs typeface="+mn-cs"/>
              </a:rPr>
              <a:t>Cum putem pe viitor</a:t>
            </a:r>
            <a:r>
              <a:rPr lang="en-US" sz="2400" b="1" dirty="0" smtClean="0">
                <a:latin typeface="+mn-lt"/>
                <a:ea typeface="+mn-ea"/>
                <a:cs typeface="+mn-cs"/>
              </a:rPr>
              <a:t>… </a:t>
            </a:r>
            <a:r>
              <a:rPr lang="en-US" sz="2400" dirty="0" smtClean="0">
                <a:latin typeface="+mn-lt"/>
                <a:ea typeface="+mn-ea"/>
                <a:cs typeface="+mn-cs"/>
              </a:rPr>
              <a:t>(</a:t>
            </a:r>
            <a:r>
              <a:rPr lang="ro-RO" sz="2400" dirty="0" smtClean="0">
                <a:latin typeface="+mn-lt"/>
                <a:ea typeface="+mn-ea"/>
                <a:cs typeface="+mn-cs"/>
              </a:rPr>
              <a:t>să organizăm transferul 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ro-RO" sz="2400" dirty="0" smtClean="0"/>
              <a:t>textelor</a:t>
            </a:r>
            <a:r>
              <a:rPr lang="en-US" sz="2400" dirty="0" smtClean="0">
                <a:latin typeface="+mn-lt"/>
                <a:ea typeface="+mn-ea"/>
                <a:cs typeface="+mn-cs"/>
              </a:rPr>
              <a:t>),</a:t>
            </a:r>
            <a:endParaRPr lang="en-US" sz="2400" b="1" dirty="0" smtClean="0">
              <a:latin typeface="+mn-lt"/>
              <a:ea typeface="+mn-ea"/>
              <a:cs typeface="+mn-cs"/>
            </a:endParaRP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ro-RO" sz="2400" b="1" dirty="0" smtClean="0">
                <a:latin typeface="+mn-lt"/>
                <a:ea typeface="+mn-ea"/>
                <a:cs typeface="+mn-cs"/>
              </a:rPr>
              <a:t>Aşa ca</a:t>
            </a:r>
            <a:r>
              <a:rPr lang="en-US" sz="2400" b="1" dirty="0" smtClean="0">
                <a:latin typeface="+mn-lt"/>
                <a:ea typeface="+mn-ea"/>
                <a:cs typeface="+mn-cs"/>
              </a:rPr>
              <a:t>… </a:t>
            </a:r>
            <a:r>
              <a:rPr lang="de-DE" sz="2400" dirty="0" smtClean="0">
                <a:latin typeface="+mn-lt"/>
                <a:ea typeface="+mn-ea"/>
                <a:cs typeface="+mn-cs"/>
              </a:rPr>
              <a:t>(</a:t>
            </a:r>
            <a:r>
              <a:rPr lang="ro-RO" sz="2400" dirty="0" smtClean="0">
                <a:latin typeface="+mn-lt"/>
                <a:ea typeface="+mn-ea"/>
                <a:cs typeface="+mn-cs"/>
              </a:rPr>
              <a:t>să fie gata la timp</a:t>
            </a:r>
            <a:r>
              <a:rPr lang="de-DE" sz="2400" dirty="0" smtClean="0">
                <a:latin typeface="+mn-lt"/>
                <a:ea typeface="+mn-ea"/>
                <a:cs typeface="+mn-cs"/>
              </a:rPr>
              <a:t>),</a:t>
            </a:r>
            <a:endParaRPr lang="de-DE" sz="2400" dirty="0">
              <a:latin typeface="+mn-lt"/>
              <a:ea typeface="+mn-ea"/>
              <a:cs typeface="+mn-cs"/>
            </a:endParaRP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ro-RO" sz="2400" b="1" dirty="0" smtClean="0">
                <a:latin typeface="+mn-lt"/>
                <a:ea typeface="+mn-ea"/>
                <a:cs typeface="+mn-cs"/>
              </a:rPr>
              <a:t>Şi pe de o parte</a:t>
            </a:r>
            <a:r>
              <a:rPr lang="en-US" sz="2400" b="1" dirty="0" smtClean="0">
                <a:latin typeface="+mn-lt"/>
                <a:ea typeface="+mn-ea"/>
                <a:cs typeface="+mn-cs"/>
              </a:rPr>
              <a:t>… </a:t>
            </a:r>
            <a:r>
              <a:rPr lang="en-US" sz="2400" dirty="0" smtClean="0">
                <a:latin typeface="+mn-lt"/>
                <a:ea typeface="+mn-ea"/>
                <a:cs typeface="+mn-cs"/>
              </a:rPr>
              <a:t>(</a:t>
            </a:r>
            <a:r>
              <a:rPr lang="ro-RO" sz="2400" dirty="0" smtClean="0">
                <a:latin typeface="+mn-lt"/>
                <a:ea typeface="+mn-ea"/>
                <a:cs typeface="+mn-cs"/>
              </a:rPr>
              <a:t>să se evite stresul</a:t>
            </a:r>
            <a:r>
              <a:rPr lang="en-US" sz="2400" dirty="0" smtClean="0">
                <a:latin typeface="+mn-lt"/>
                <a:ea typeface="+mn-ea"/>
                <a:cs typeface="+mn-cs"/>
              </a:rPr>
              <a:t>)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ro-RO" sz="2400" b="1" dirty="0" smtClean="0">
                <a:latin typeface="+mn-lt"/>
                <a:ea typeface="+mn-ea"/>
                <a:cs typeface="+mn-cs"/>
              </a:rPr>
              <a:t>Iar pe de altă parte</a:t>
            </a:r>
            <a:r>
              <a:rPr lang="en-US" sz="2400" b="1" dirty="0" smtClean="0">
                <a:latin typeface="+mn-lt"/>
                <a:ea typeface="+mn-ea"/>
                <a:cs typeface="+mn-cs"/>
              </a:rPr>
              <a:t>… </a:t>
            </a:r>
            <a:r>
              <a:rPr lang="en-US" sz="2400" dirty="0" smtClean="0">
                <a:latin typeface="+mn-lt"/>
                <a:ea typeface="+mn-ea"/>
                <a:cs typeface="+mn-cs"/>
              </a:rPr>
              <a:t>(</a:t>
            </a:r>
            <a:r>
              <a:rPr lang="ro-RO" sz="2400" dirty="0" smtClean="0">
                <a:latin typeface="+mn-lt"/>
                <a:ea typeface="+mn-ea"/>
                <a:cs typeface="+mn-cs"/>
              </a:rPr>
              <a:t>să se incorporeze toate 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ro-RO" sz="2400" dirty="0" smtClean="0"/>
              <a:t>Ideile care vin târziu</a:t>
            </a:r>
            <a:r>
              <a:rPr lang="en-US" sz="2400" dirty="0" smtClean="0">
                <a:latin typeface="+mn-lt"/>
                <a:ea typeface="+mn-ea"/>
                <a:cs typeface="+mn-cs"/>
              </a:rPr>
              <a:t>)?</a:t>
            </a:r>
            <a:endParaRPr lang="en-US" sz="2400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Textfeld 16"/>
          <p:cNvSpPr txBox="1">
            <a:spLocks noChangeArrowheads="1"/>
          </p:cNvSpPr>
          <p:nvPr/>
        </p:nvSpPr>
        <p:spPr bwMode="auto">
          <a:xfrm>
            <a:off x="1403350" y="4968081"/>
            <a:ext cx="629761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buFontTx/>
              <a:buAutoNum type="arabicPeriod"/>
            </a:pPr>
            <a:r>
              <a:rPr lang="ro-RO" sz="2400" b="1" dirty="0" smtClean="0">
                <a:latin typeface="Arial" charset="0"/>
                <a:cs typeface="Arial" charset="0"/>
              </a:rPr>
              <a:t>Activităţi comune</a:t>
            </a:r>
            <a:r>
              <a:rPr lang="en-US" sz="2400" b="1" dirty="0" smtClean="0">
                <a:latin typeface="Arial" charset="0"/>
                <a:cs typeface="Arial" charset="0"/>
              </a:rPr>
              <a:t>/ </a:t>
            </a:r>
            <a:r>
              <a:rPr lang="en-US" sz="2400" b="1" dirty="0" err="1" smtClean="0">
                <a:latin typeface="Arial" charset="0"/>
                <a:cs typeface="Arial" charset="0"/>
              </a:rPr>
              <a:t>interac</a:t>
            </a:r>
            <a:r>
              <a:rPr lang="ro-RO" sz="2400" b="1" dirty="0" err="1" smtClean="0">
                <a:latin typeface="Arial" charset="0"/>
                <a:cs typeface="Arial" charset="0"/>
              </a:rPr>
              <a:t>ţiuni</a:t>
            </a:r>
            <a:endParaRPr lang="en-US" sz="2400" b="1" dirty="0" smtClean="0">
              <a:latin typeface="Arial" charset="0"/>
              <a:cs typeface="Arial" charset="0"/>
            </a:endParaRPr>
          </a:p>
          <a:p>
            <a:pPr>
              <a:buFontTx/>
              <a:buAutoNum type="arabicPeriod"/>
            </a:pPr>
            <a:r>
              <a:rPr lang="ro-RO" sz="2400" b="1" dirty="0" smtClean="0">
                <a:latin typeface="Arial" charset="0"/>
                <a:cs typeface="Arial" charset="0"/>
              </a:rPr>
              <a:t>Scop parţial al rezolvării conflictului</a:t>
            </a:r>
            <a:endParaRPr lang="en-US" sz="2400" b="1" dirty="0" smtClean="0">
              <a:latin typeface="Arial" charset="0"/>
              <a:cs typeface="Arial" charset="0"/>
            </a:endParaRPr>
          </a:p>
          <a:p>
            <a:pPr>
              <a:buFontTx/>
              <a:buAutoNum type="arabicPeriod"/>
            </a:pPr>
            <a:r>
              <a:rPr lang="ro-RO" sz="2400" b="1" dirty="0" smtClean="0">
                <a:latin typeface="Arial" charset="0"/>
                <a:cs typeface="Arial" charset="0"/>
              </a:rPr>
              <a:t>Grijile principale ale unei părţi</a:t>
            </a:r>
          </a:p>
          <a:p>
            <a:pPr>
              <a:buFontTx/>
              <a:buAutoNum type="arabicPeriod"/>
            </a:pPr>
            <a:r>
              <a:rPr lang="ro-RO" sz="2400" b="1" dirty="0" smtClean="0">
                <a:latin typeface="Arial" charset="0"/>
                <a:cs typeface="Arial" charset="0"/>
              </a:rPr>
              <a:t>Grijile principale ale celeilalte părţi</a:t>
            </a:r>
            <a:endParaRPr lang="en-US" sz="2400" b="1" dirty="0" smtClean="0">
              <a:latin typeface="Arial" charset="0"/>
              <a:cs typeface="Arial" charset="0"/>
            </a:endParaRPr>
          </a:p>
        </p:txBody>
      </p:sp>
      <p:grpSp>
        <p:nvGrpSpPr>
          <p:cNvPr id="18" name="Gruppieren 38"/>
          <p:cNvGrpSpPr>
            <a:grpSpLocks/>
          </p:cNvGrpSpPr>
          <p:nvPr/>
        </p:nvGrpSpPr>
        <p:grpSpPr bwMode="auto">
          <a:xfrm>
            <a:off x="606599" y="3460850"/>
            <a:ext cx="796751" cy="2481407"/>
            <a:chOff x="755576" y="1484784"/>
            <a:chExt cx="1461645" cy="3180878"/>
          </a:xfrm>
        </p:grpSpPr>
        <p:cxnSp>
          <p:nvCxnSpPr>
            <p:cNvPr id="19" name="Gerade Verbindung 32"/>
            <p:cNvCxnSpPr>
              <a:cxnSpLocks noChangeShapeType="1"/>
            </p:cNvCxnSpPr>
            <p:nvPr/>
          </p:nvCxnSpPr>
          <p:spPr bwMode="auto">
            <a:xfrm flipH="1">
              <a:off x="755578" y="4665662"/>
              <a:ext cx="1461643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" name="Gerade Verbindung mit Pfeil 35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200503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1" name="Gerade Verbindung 37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2" name="Gruppieren 52"/>
          <p:cNvGrpSpPr>
            <a:grpSpLocks/>
          </p:cNvGrpSpPr>
          <p:nvPr/>
        </p:nvGrpSpPr>
        <p:grpSpPr bwMode="auto">
          <a:xfrm>
            <a:off x="794569" y="3876208"/>
            <a:ext cx="608013" cy="2423663"/>
            <a:chOff x="755576" y="1484784"/>
            <a:chExt cx="1792141" cy="3180878"/>
          </a:xfrm>
        </p:grpSpPr>
        <p:cxnSp>
          <p:nvCxnSpPr>
            <p:cNvPr id="23" name="Gerade Verbindung 53"/>
            <p:cNvCxnSpPr>
              <a:cxnSpLocks noChangeShapeType="1"/>
            </p:cNvCxnSpPr>
            <p:nvPr/>
          </p:nvCxnSpPr>
          <p:spPr bwMode="auto">
            <a:xfrm flipH="1">
              <a:off x="755579" y="4665662"/>
              <a:ext cx="1792138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4" name="Gerade Verbindung mit Pfeil 54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296144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5" name="Gerade Verbindung 55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6" name="Gruppieren 56"/>
          <p:cNvGrpSpPr>
            <a:grpSpLocks/>
          </p:cNvGrpSpPr>
          <p:nvPr/>
        </p:nvGrpSpPr>
        <p:grpSpPr bwMode="auto">
          <a:xfrm>
            <a:off x="379124" y="2966389"/>
            <a:ext cx="1024225" cy="2620695"/>
            <a:chOff x="755576" y="1484784"/>
            <a:chExt cx="1153396" cy="3180878"/>
          </a:xfrm>
        </p:grpSpPr>
        <p:cxnSp>
          <p:nvCxnSpPr>
            <p:cNvPr id="27" name="Gerade Verbindung 57"/>
            <p:cNvCxnSpPr>
              <a:cxnSpLocks noChangeShapeType="1"/>
            </p:cNvCxnSpPr>
            <p:nvPr/>
          </p:nvCxnSpPr>
          <p:spPr bwMode="auto">
            <a:xfrm flipH="1">
              <a:off x="755577" y="4665662"/>
              <a:ext cx="1153395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8" name="Gerade Verbindung mit Pfeil 58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007961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9" name="Gerade Verbindung 59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30" name="Gruppieren 60"/>
          <p:cNvGrpSpPr>
            <a:grpSpLocks/>
          </p:cNvGrpSpPr>
          <p:nvPr/>
        </p:nvGrpSpPr>
        <p:grpSpPr bwMode="auto">
          <a:xfrm>
            <a:off x="151649" y="2009184"/>
            <a:ext cx="1250933" cy="3184201"/>
            <a:chOff x="755576" y="1484784"/>
            <a:chExt cx="1143741" cy="3180878"/>
          </a:xfrm>
        </p:grpSpPr>
        <p:cxnSp>
          <p:nvCxnSpPr>
            <p:cNvPr id="31" name="Gerade Verbindung 61"/>
            <p:cNvCxnSpPr>
              <a:cxnSpLocks noChangeShapeType="1"/>
            </p:cNvCxnSpPr>
            <p:nvPr/>
          </p:nvCxnSpPr>
          <p:spPr bwMode="auto">
            <a:xfrm flipH="1">
              <a:off x="755576" y="4665662"/>
              <a:ext cx="1143741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2" name="Gerade Verbindung mit Pfeil 62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014291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3" name="Gerade Verbindung 63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pic>
        <p:nvPicPr>
          <p:cNvPr id="35" name="Bild 34" descr="2014_02_25_idea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0139" y="4173815"/>
            <a:ext cx="872210" cy="258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9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 autoUpdateAnimBg="0"/>
      <p:bldP spid="1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idx="4294967295"/>
          </p:nvPr>
        </p:nvSpPr>
        <p:spPr>
          <a:xfrm>
            <a:off x="0" y="2774878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800" b="1" dirty="0" smtClean="0"/>
              <a:t>Cazul de conflict</a:t>
            </a:r>
            <a:r>
              <a:rPr lang="en-US" sz="2800" b="1" dirty="0" smtClean="0"/>
              <a:t>: </a:t>
            </a:r>
            <a:r>
              <a:rPr lang="ro-RO" sz="2800" b="1" dirty="0" smtClean="0"/>
              <a:t>Editorii vs. Specialiştii Designeri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8909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1" y="511363"/>
            <a:ext cx="9186539" cy="56792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800" b="1" dirty="0"/>
              <a:t>Cazul de conflict</a:t>
            </a:r>
            <a:r>
              <a:rPr lang="en-US" sz="2800" b="1" dirty="0"/>
              <a:t>: </a:t>
            </a:r>
            <a:r>
              <a:rPr lang="ro-RO" sz="2800" b="1" dirty="0"/>
              <a:t>Editorii vs. Specialiştii Designeri</a:t>
            </a:r>
            <a:endParaRPr lang="en-US" sz="2800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791393" y="4991773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Editor</a:t>
            </a:r>
            <a:r>
              <a:rPr lang="ro-RO" dirty="0" smtClean="0"/>
              <a:t>i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6214371" y="5029755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Designerii</a:t>
            </a:r>
            <a:endParaRPr lang="en-US" dirty="0"/>
          </a:p>
        </p:txBody>
      </p:sp>
      <p:sp>
        <p:nvSpPr>
          <p:cNvPr id="14" name="Rechteckige Legende 13"/>
          <p:cNvSpPr/>
          <p:nvPr/>
        </p:nvSpPr>
        <p:spPr>
          <a:xfrm>
            <a:off x="5548330" y="1558977"/>
            <a:ext cx="3310857" cy="1180828"/>
          </a:xfrm>
          <a:prstGeom prst="wedgeRectCallout">
            <a:avLst>
              <a:gd name="adj1" fmla="val 5315"/>
              <a:gd name="adj2" fmla="val 127093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Vrem să lucrăm fără presiune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7" name="Rechteckige Legende 16"/>
          <p:cNvSpPr/>
          <p:nvPr/>
        </p:nvSpPr>
        <p:spPr>
          <a:xfrm>
            <a:off x="137998" y="1783829"/>
            <a:ext cx="3300855" cy="881025"/>
          </a:xfrm>
          <a:prstGeom prst="wedgeRectCallout">
            <a:avLst>
              <a:gd name="adj1" fmla="val -12386"/>
              <a:gd name="adj2" fmla="val 155247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Vrem să includem ultimele idei în articole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4" name="Rechteckige Legende 23"/>
          <p:cNvSpPr/>
          <p:nvPr/>
        </p:nvSpPr>
        <p:spPr>
          <a:xfrm>
            <a:off x="457200" y="5661420"/>
            <a:ext cx="2528072" cy="1141895"/>
          </a:xfrm>
          <a:prstGeom prst="wedgeRectCallout">
            <a:avLst>
              <a:gd name="adj1" fmla="val -14080"/>
              <a:gd name="adj2" fmla="val -79215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Avem nevoie de mai mult timp pentru a finisa articolele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5" name="Rechteckige Legende 24"/>
          <p:cNvSpPr/>
          <p:nvPr/>
        </p:nvSpPr>
        <p:spPr>
          <a:xfrm>
            <a:off x="6214371" y="5661420"/>
            <a:ext cx="2335909" cy="1143738"/>
          </a:xfrm>
          <a:prstGeom prst="wedgeRectCallout">
            <a:avLst>
              <a:gd name="adj1" fmla="val 9045"/>
              <a:gd name="adj2" fmla="val -72651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Avem mult stres şi suntem presaţi de timp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15" name="Bild 14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5617" y="3773751"/>
            <a:ext cx="1800531" cy="1248002"/>
          </a:xfrm>
          <a:prstGeom prst="rect">
            <a:avLst/>
          </a:prstGeom>
        </p:spPr>
      </p:pic>
      <p:pic>
        <p:nvPicPr>
          <p:cNvPr id="16" name="Bild 15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968" y="3523402"/>
            <a:ext cx="2095285" cy="1572868"/>
          </a:xfrm>
          <a:prstGeom prst="rect">
            <a:avLst/>
          </a:prstGeom>
        </p:spPr>
      </p:pic>
      <p:grpSp>
        <p:nvGrpSpPr>
          <p:cNvPr id="64" name="Gruppierung 63"/>
          <p:cNvGrpSpPr/>
          <p:nvPr/>
        </p:nvGrpSpPr>
        <p:grpSpPr>
          <a:xfrm>
            <a:off x="2055227" y="4002961"/>
            <a:ext cx="1236236" cy="1026461"/>
            <a:chOff x="2055227" y="4002961"/>
            <a:chExt cx="1236236" cy="1026461"/>
          </a:xfrm>
        </p:grpSpPr>
        <p:sp>
          <p:nvSpPr>
            <p:cNvPr id="9" name="Textfeld 8"/>
            <p:cNvSpPr txBox="1"/>
            <p:nvPr/>
          </p:nvSpPr>
          <p:spPr>
            <a:xfrm>
              <a:off x="2055227" y="466009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o-RO" dirty="0" smtClean="0"/>
                <a:t>Manuscris</a:t>
              </a:r>
              <a:endParaRPr lang="en-US" dirty="0"/>
            </a:p>
          </p:txBody>
        </p:sp>
        <p:grpSp>
          <p:nvGrpSpPr>
            <p:cNvPr id="12" name="Gruppierung 11"/>
            <p:cNvGrpSpPr/>
            <p:nvPr/>
          </p:nvGrpSpPr>
          <p:grpSpPr>
            <a:xfrm>
              <a:off x="2433676" y="4002961"/>
              <a:ext cx="603858" cy="771959"/>
              <a:chOff x="3609367" y="5270504"/>
              <a:chExt cx="330163" cy="422073"/>
            </a:xfrm>
          </p:grpSpPr>
          <p:pic>
            <p:nvPicPr>
              <p:cNvPr id="8" name="Bild 7" descr="manu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274674">
                <a:off x="3609367" y="5270504"/>
                <a:ext cx="266663" cy="422073"/>
              </a:xfrm>
              <a:prstGeom prst="rect">
                <a:avLst/>
              </a:prstGeom>
            </p:spPr>
          </p:pic>
          <p:pic>
            <p:nvPicPr>
              <p:cNvPr id="19" name="Bild 18" descr="manu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44292" y="5270504"/>
                <a:ext cx="266663" cy="422073"/>
              </a:xfrm>
              <a:prstGeom prst="rect">
                <a:avLst/>
              </a:prstGeom>
            </p:spPr>
          </p:pic>
          <p:pic>
            <p:nvPicPr>
              <p:cNvPr id="20" name="Bild 19" descr="manu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21557">
                <a:off x="3672867" y="5270504"/>
                <a:ext cx="266663" cy="422073"/>
              </a:xfrm>
              <a:prstGeom prst="rect">
                <a:avLst/>
              </a:prstGeom>
            </p:spPr>
          </p:pic>
        </p:grpSp>
      </p:grpSp>
      <p:grpSp>
        <p:nvGrpSpPr>
          <p:cNvPr id="63" name="Gruppierung 62"/>
          <p:cNvGrpSpPr/>
          <p:nvPr/>
        </p:nvGrpSpPr>
        <p:grpSpPr>
          <a:xfrm>
            <a:off x="3387780" y="2391815"/>
            <a:ext cx="1520693" cy="1494831"/>
            <a:chOff x="3387780" y="2391815"/>
            <a:chExt cx="1520693" cy="1494831"/>
          </a:xfrm>
        </p:grpSpPr>
        <p:sp>
          <p:nvSpPr>
            <p:cNvPr id="10" name="Textfeld 9"/>
            <p:cNvSpPr txBox="1"/>
            <p:nvPr/>
          </p:nvSpPr>
          <p:spPr>
            <a:xfrm rot="20339845">
              <a:off x="3387780" y="2391815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o-RO" dirty="0" smtClean="0"/>
                <a:t>Prea </a:t>
              </a:r>
              <a:r>
                <a:rPr lang="ro-RO" dirty="0" err="1" smtClean="0"/>
                <a:t>tîrziu</a:t>
              </a:r>
              <a:endParaRPr lang="en-US" dirty="0"/>
            </a:p>
          </p:txBody>
        </p:sp>
        <p:grpSp>
          <p:nvGrpSpPr>
            <p:cNvPr id="62" name="Gruppierung 61"/>
            <p:cNvGrpSpPr/>
            <p:nvPr/>
          </p:nvGrpSpPr>
          <p:grpSpPr>
            <a:xfrm>
              <a:off x="3766832" y="2733549"/>
              <a:ext cx="1141641" cy="1153097"/>
              <a:chOff x="3935419" y="2654078"/>
              <a:chExt cx="1141641" cy="1153097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3935419" y="2654078"/>
                <a:ext cx="1139537" cy="1139537"/>
              </a:xfrm>
              <a:prstGeom prst="ellipse">
                <a:avLst/>
              </a:prstGeom>
              <a:solidFill>
                <a:srgbClr val="FFFFFF"/>
              </a:solidFill>
              <a:ln w="381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3" name="Gerade Verbindung 22"/>
              <p:cNvCxnSpPr>
                <a:stCxn id="21" idx="0"/>
              </p:cNvCxnSpPr>
              <p:nvPr/>
            </p:nvCxnSpPr>
            <p:spPr>
              <a:xfrm>
                <a:off x="4505188" y="2654078"/>
                <a:ext cx="0" cy="134238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Gerade Verbindung 27"/>
              <p:cNvCxnSpPr>
                <a:endCxn id="21" idx="4"/>
              </p:cNvCxnSpPr>
              <p:nvPr/>
            </p:nvCxnSpPr>
            <p:spPr>
              <a:xfrm>
                <a:off x="4505188" y="3659377"/>
                <a:ext cx="0" cy="134238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Gerade Verbindung 28"/>
              <p:cNvCxnSpPr>
                <a:stCxn id="21" idx="6"/>
              </p:cNvCxnSpPr>
              <p:nvPr/>
            </p:nvCxnSpPr>
            <p:spPr>
              <a:xfrm flipH="1">
                <a:off x="4913007" y="3223847"/>
                <a:ext cx="161949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rade Verbindung 33"/>
              <p:cNvCxnSpPr>
                <a:endCxn id="21" idx="2"/>
              </p:cNvCxnSpPr>
              <p:nvPr/>
            </p:nvCxnSpPr>
            <p:spPr>
              <a:xfrm flipH="1" flipV="1">
                <a:off x="3935419" y="3223847"/>
                <a:ext cx="161950" cy="1577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rade Verbindung 34"/>
              <p:cNvCxnSpPr/>
              <p:nvPr/>
            </p:nvCxnSpPr>
            <p:spPr>
              <a:xfrm>
                <a:off x="4508384" y="2950840"/>
                <a:ext cx="1598" cy="274584"/>
              </a:xfrm>
              <a:prstGeom prst="line">
                <a:avLst/>
              </a:prstGeom>
              <a:ln w="5715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 Verbindung 37"/>
              <p:cNvCxnSpPr/>
              <p:nvPr/>
            </p:nvCxnSpPr>
            <p:spPr>
              <a:xfrm flipH="1">
                <a:off x="4509983" y="2767000"/>
                <a:ext cx="235915" cy="456847"/>
              </a:xfrm>
              <a:prstGeom prst="line">
                <a:avLst/>
              </a:prstGeom>
              <a:ln w="381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Gruppierung 60"/>
              <p:cNvGrpSpPr/>
              <p:nvPr/>
            </p:nvGrpSpPr>
            <p:grpSpPr>
              <a:xfrm>
                <a:off x="3937522" y="2667637"/>
                <a:ext cx="1139538" cy="1139538"/>
                <a:chOff x="4201518" y="4148195"/>
                <a:chExt cx="1139538" cy="1139538"/>
              </a:xfrm>
            </p:grpSpPr>
            <p:grpSp>
              <p:nvGrpSpPr>
                <p:cNvPr id="55" name="Gruppierung 54"/>
                <p:cNvGrpSpPr/>
                <p:nvPr/>
              </p:nvGrpSpPr>
              <p:grpSpPr>
                <a:xfrm rot="1800000">
                  <a:off x="4201518" y="4148195"/>
                  <a:ext cx="1139538" cy="1139537"/>
                  <a:chOff x="4202793" y="4141405"/>
                  <a:chExt cx="1139538" cy="1139537"/>
                </a:xfrm>
              </p:grpSpPr>
              <p:cxnSp>
                <p:nvCxnSpPr>
                  <p:cNvPr id="47" name="Gerade Verbindung 46"/>
                  <p:cNvCxnSpPr/>
                  <p:nvPr/>
                </p:nvCxnSpPr>
                <p:spPr>
                  <a:xfrm>
                    <a:off x="4772562" y="4141405"/>
                    <a:ext cx="0" cy="69904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Gerade Verbindung 47"/>
                  <p:cNvCxnSpPr/>
                  <p:nvPr/>
                </p:nvCxnSpPr>
                <p:spPr>
                  <a:xfrm>
                    <a:off x="4772562" y="5214002"/>
                    <a:ext cx="0" cy="6694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Gerade Verbindung 48"/>
                  <p:cNvCxnSpPr/>
                  <p:nvPr/>
                </p:nvCxnSpPr>
                <p:spPr>
                  <a:xfrm flipH="1">
                    <a:off x="5280647" y="4711174"/>
                    <a:ext cx="61684" cy="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Gerade Verbindung 49"/>
                  <p:cNvCxnSpPr/>
                  <p:nvPr/>
                </p:nvCxnSpPr>
                <p:spPr>
                  <a:xfrm flipH="1" flipV="1">
                    <a:off x="4202793" y="4711175"/>
                    <a:ext cx="75199" cy="1576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" name="Gruppierung 55"/>
                <p:cNvGrpSpPr/>
                <p:nvPr/>
              </p:nvGrpSpPr>
              <p:grpSpPr>
                <a:xfrm rot="3600000">
                  <a:off x="4201518" y="4148195"/>
                  <a:ext cx="1139538" cy="1139537"/>
                  <a:chOff x="4202793" y="4141405"/>
                  <a:chExt cx="1139538" cy="1139537"/>
                </a:xfrm>
              </p:grpSpPr>
              <p:cxnSp>
                <p:nvCxnSpPr>
                  <p:cNvPr id="57" name="Gerade Verbindung 56"/>
                  <p:cNvCxnSpPr/>
                  <p:nvPr/>
                </p:nvCxnSpPr>
                <p:spPr>
                  <a:xfrm>
                    <a:off x="4772562" y="4141405"/>
                    <a:ext cx="0" cy="69904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Gerade Verbindung 57"/>
                  <p:cNvCxnSpPr/>
                  <p:nvPr/>
                </p:nvCxnSpPr>
                <p:spPr>
                  <a:xfrm>
                    <a:off x="4772562" y="5214002"/>
                    <a:ext cx="0" cy="6694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Gerade Verbindung 58"/>
                  <p:cNvCxnSpPr/>
                  <p:nvPr/>
                </p:nvCxnSpPr>
                <p:spPr>
                  <a:xfrm flipH="1">
                    <a:off x="5280647" y="4711174"/>
                    <a:ext cx="61684" cy="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Gerade Verbindung 59"/>
                  <p:cNvCxnSpPr/>
                  <p:nvPr/>
                </p:nvCxnSpPr>
                <p:spPr>
                  <a:xfrm flipH="1" flipV="1">
                    <a:off x="4202793" y="4711175"/>
                    <a:ext cx="75199" cy="1576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5679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0.32049 0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4" y="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</Words>
  <Application>Microsoft Office PowerPoint</Application>
  <PresentationFormat>Bildschirmpräsentation (4:3)</PresentationFormat>
  <Paragraphs>143</Paragraphs>
  <Slides>15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TiMMCO-Design</vt:lpstr>
      <vt:lpstr>PowerPoint-Präsentation</vt:lpstr>
      <vt:lpstr>Planul de Acţiune</vt:lpstr>
      <vt:lpstr>Planul de Acţiune</vt:lpstr>
      <vt:lpstr>De la Probleme ale Conflictului la Plan de Acţiune</vt:lpstr>
      <vt:lpstr>De la Probleme ale Conflictului la Plan de Acţiune</vt:lpstr>
      <vt:lpstr>Sarcină Formulată Exact Pentru Negociere</vt:lpstr>
      <vt:lpstr>Sarcină Formulată Exact Pentru Negociere</vt:lpstr>
      <vt:lpstr>Cazul de conflict: Editorii vs. Specialiştii Designeri</vt:lpstr>
      <vt:lpstr>Cazul de conflict: Editorii vs. Specialiştii Designeri</vt:lpstr>
      <vt:lpstr>Brainstorming</vt:lpstr>
      <vt:lpstr>Brainstorming</vt:lpstr>
      <vt:lpstr>Brainstorming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71</cp:revision>
  <dcterms:created xsi:type="dcterms:W3CDTF">2013-12-30T09:27:52Z</dcterms:created>
  <dcterms:modified xsi:type="dcterms:W3CDTF">2014-07-25T21:27:43Z</dcterms:modified>
</cp:coreProperties>
</file>