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306" r:id="rId3"/>
    <p:sldId id="307" r:id="rId4"/>
    <p:sldId id="276" r:id="rId5"/>
    <p:sldId id="270" r:id="rId6"/>
    <p:sldId id="277" r:id="rId7"/>
    <p:sldId id="278" r:id="rId8"/>
    <p:sldId id="279" r:id="rId9"/>
    <p:sldId id="280" r:id="rId10"/>
    <p:sldId id="308" r:id="rId11"/>
    <p:sldId id="281" r:id="rId12"/>
    <p:sldId id="282" r:id="rId13"/>
    <p:sldId id="283" r:id="rId14"/>
    <p:sldId id="309" r:id="rId15"/>
    <p:sldId id="284" r:id="rId16"/>
    <p:sldId id="310" r:id="rId17"/>
    <p:sldId id="285" r:id="rId18"/>
    <p:sldId id="311" r:id="rId19"/>
    <p:sldId id="290" r:id="rId20"/>
    <p:sldId id="312" r:id="rId21"/>
    <p:sldId id="291" r:id="rId2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0A24DF9-A27E-3141-B563-A29358B83DA4}">
          <p14:sldIdLst>
            <p14:sldId id="258"/>
            <p14:sldId id="306"/>
            <p14:sldId id="307"/>
            <p14:sldId id="276"/>
            <p14:sldId id="270"/>
            <p14:sldId id="277"/>
            <p14:sldId id="278"/>
            <p14:sldId id="279"/>
            <p14:sldId id="280"/>
            <p14:sldId id="308"/>
            <p14:sldId id="281"/>
            <p14:sldId id="282"/>
            <p14:sldId id="283"/>
            <p14:sldId id="309"/>
            <p14:sldId id="284"/>
            <p14:sldId id="310"/>
            <p14:sldId id="285"/>
            <p14:sldId id="311"/>
            <p14:sldId id="290"/>
            <p14:sldId id="312"/>
            <p14:sldId id="29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3" autoAdjust="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17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342E8C-61DF-1B45-9897-E450C61B7C34}" type="doc">
      <dgm:prSet loTypeId="urn:microsoft.com/office/officeart/2005/8/layout/hierarchy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1D10516-0BC5-D943-B904-C0E05966DFD5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Practical skills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84B4A6-BBF2-3947-9E1C-1F293E74A8CB}" type="par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50C7B7-6825-424D-B6BC-45AA7B45DAAD}" type="sib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3C1774-4D72-8242-AD26-4E376C5629F4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Social-emotional attitudes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C45A96-ABEE-FA45-BCDA-FD45D54E44E7}" type="par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33CB2C-67DC-A846-A162-950816A2A38C}" type="sib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9838D7-7F0C-FC4F-87ED-911118ADF409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Cognitive knowledge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5E382A-A6E6-BF4D-BF13-498FD2E471A8}" type="par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801891-E028-604B-B879-04E6A78ADDCB}" type="sib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53978F-D85E-4043-AED3-6174C535752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Self-clarification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7DFDEF-DD84-4B48-9E10-8667BB02458C}" type="par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027AF6-04BD-234D-AC50-9155CF6589D9}" type="sib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8AD490-1321-5E42-8C50-20681ABF4EC7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Theoretical teaching</a:t>
          </a:r>
          <a:endParaRPr lang="en-US" b="0" i="0" noProof="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409403-A7F5-684B-9A7C-61A0BDA62981}" type="par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B8DC31-0546-BB40-9F29-811EB940DDD6}" type="sib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0EB121-F37B-4C4C-B74E-E3381062A24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Practice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CE39FF-24EC-EC44-A7C9-9B540BFCFD7A}" type="par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B23986-9DEE-4448-972A-ECE0A423C26E}" type="sib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1A6A61-6930-1D48-966E-F193B31C728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  <a:effectLst/>
      </dgm:spPr>
      <dgm:t>
        <a:bodyPr/>
        <a:lstStyle/>
        <a:p>
          <a:r>
            <a:rPr lang="en-US" sz="2800" b="1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2800" b="1" i="0" noProof="0" dirty="0" smtClean="0">
              <a:solidFill>
                <a:srgbClr val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rPr>
            <a:t>o</a:t>
          </a:r>
          <a:r>
            <a:rPr lang="en-US" sz="2800" b="1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mpetence oriented training</a:t>
          </a:r>
          <a:endParaRPr lang="en-US" sz="2800" b="1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C76A4A-D388-9D4C-AD29-654C7AD2C6D5}" type="sib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388B5C-5E89-CC48-8381-F5E8C47250B3}" type="par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F698AE-F0F2-FF41-B3BC-45CC4BE75571}" type="pres">
      <dgm:prSet presAssocID="{BA342E8C-61DF-1B45-9897-E450C61B7C3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1A38AE88-AB4A-ED47-BE36-460D12DA0E8C}" type="pres">
      <dgm:prSet presAssocID="{341A6A61-6930-1D48-966E-F193B31C728A}" presName="vertOne" presStyleCnt="0"/>
      <dgm:spPr/>
    </dgm:pt>
    <dgm:pt modelId="{3D3819AD-6325-C24F-B364-F5735A148614}" type="pres">
      <dgm:prSet presAssocID="{341A6A61-6930-1D48-966E-F193B31C728A}" presName="txOne" presStyleLbl="node0" presStyleIdx="0" presStyleCnt="1" custLinFactNeighborY="-1015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E3FFF1A-DD41-3647-867C-38BB9CF9170E}" type="pres">
      <dgm:prSet presAssocID="{341A6A61-6930-1D48-966E-F193B31C728A}" presName="parTransOne" presStyleCnt="0"/>
      <dgm:spPr/>
    </dgm:pt>
    <dgm:pt modelId="{9DF205B2-0009-D84C-9B99-611BF357A9B9}" type="pres">
      <dgm:prSet presAssocID="{341A6A61-6930-1D48-966E-F193B31C728A}" presName="horzOne" presStyleCnt="0"/>
      <dgm:spPr/>
    </dgm:pt>
    <dgm:pt modelId="{1069EC82-679D-BA43-841B-79227ECED6A4}" type="pres">
      <dgm:prSet presAssocID="{ED9838D7-7F0C-FC4F-87ED-911118ADF409}" presName="vertTwo" presStyleCnt="0"/>
      <dgm:spPr/>
    </dgm:pt>
    <dgm:pt modelId="{1213A24D-C47C-194A-9069-A5B67591B430}" type="pres">
      <dgm:prSet presAssocID="{ED9838D7-7F0C-FC4F-87ED-911118ADF409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43EF489-81BF-DC41-B710-9C51F739B6EF}" type="pres">
      <dgm:prSet presAssocID="{ED9838D7-7F0C-FC4F-87ED-911118ADF409}" presName="parTransTwo" presStyleCnt="0"/>
      <dgm:spPr/>
    </dgm:pt>
    <dgm:pt modelId="{903B832E-46BD-4E40-A753-57A004F99CE0}" type="pres">
      <dgm:prSet presAssocID="{ED9838D7-7F0C-FC4F-87ED-911118ADF409}" presName="horzTwo" presStyleCnt="0"/>
      <dgm:spPr/>
    </dgm:pt>
    <dgm:pt modelId="{4659E266-08A9-114F-A10C-73AF91E93F1A}" type="pres">
      <dgm:prSet presAssocID="{7C8AD490-1321-5E42-8C50-20681ABF4EC7}" presName="vertThree" presStyleCnt="0"/>
      <dgm:spPr/>
    </dgm:pt>
    <dgm:pt modelId="{89952985-73D3-1D42-93EE-C12988A3E568}" type="pres">
      <dgm:prSet presAssocID="{7C8AD490-1321-5E42-8C50-20681ABF4EC7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859EF15-D0FE-A342-82AB-75BBCF8534E1}" type="pres">
      <dgm:prSet presAssocID="{7C8AD490-1321-5E42-8C50-20681ABF4EC7}" presName="horzThree" presStyleCnt="0"/>
      <dgm:spPr/>
    </dgm:pt>
    <dgm:pt modelId="{5BC853E6-6097-2C48-89BF-A57578C70AE0}" type="pres">
      <dgm:prSet presAssocID="{EE801891-E028-604B-B879-04E6A78ADDCB}" presName="sibSpaceTwo" presStyleCnt="0"/>
      <dgm:spPr/>
    </dgm:pt>
    <dgm:pt modelId="{04BCC11F-4D4A-2D4D-BB37-F1A3D7DA2E28}" type="pres">
      <dgm:prSet presAssocID="{01D10516-0BC5-D943-B904-C0E05966DFD5}" presName="vertTwo" presStyleCnt="0"/>
      <dgm:spPr/>
    </dgm:pt>
    <dgm:pt modelId="{8258D099-0BB2-A54B-94D8-F8C466D1ED9C}" type="pres">
      <dgm:prSet presAssocID="{01D10516-0BC5-D943-B904-C0E05966DFD5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E4A1F9E-C695-A649-89F2-A175333786B2}" type="pres">
      <dgm:prSet presAssocID="{01D10516-0BC5-D943-B904-C0E05966DFD5}" presName="parTransTwo" presStyleCnt="0"/>
      <dgm:spPr/>
    </dgm:pt>
    <dgm:pt modelId="{A01FDE93-6038-E747-AE6D-B0AFA855F3E1}" type="pres">
      <dgm:prSet presAssocID="{01D10516-0BC5-D943-B904-C0E05966DFD5}" presName="horzTwo" presStyleCnt="0"/>
      <dgm:spPr/>
    </dgm:pt>
    <dgm:pt modelId="{DDB8231E-FFBB-134C-A9AB-C5E07A295828}" type="pres">
      <dgm:prSet presAssocID="{FE0EB121-F37B-4C4C-B74E-E3381062A248}" presName="vertThree" presStyleCnt="0"/>
      <dgm:spPr/>
    </dgm:pt>
    <dgm:pt modelId="{0484CDAD-BE15-9649-9992-85B17096E386}" type="pres">
      <dgm:prSet presAssocID="{FE0EB121-F37B-4C4C-B74E-E3381062A24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DFD63EF-9153-0245-97F1-8CD5FA22EEBE}" type="pres">
      <dgm:prSet presAssocID="{FE0EB121-F37B-4C4C-B74E-E3381062A248}" presName="horzThree" presStyleCnt="0"/>
      <dgm:spPr/>
    </dgm:pt>
    <dgm:pt modelId="{904BFB77-5E18-6342-8C44-EB9E9CF0019C}" type="pres">
      <dgm:prSet presAssocID="{5650C7B7-6825-424D-B6BC-45AA7B45DAAD}" presName="sibSpaceTwo" presStyleCnt="0"/>
      <dgm:spPr/>
    </dgm:pt>
    <dgm:pt modelId="{0917E4B0-2415-4144-8211-FE5D4A73A439}" type="pres">
      <dgm:prSet presAssocID="{A23C1774-4D72-8242-AD26-4E376C5629F4}" presName="vertTwo" presStyleCnt="0"/>
      <dgm:spPr/>
    </dgm:pt>
    <dgm:pt modelId="{6FF15C3C-42BD-3243-8141-0D0C7AB161B7}" type="pres">
      <dgm:prSet presAssocID="{A23C1774-4D72-8242-AD26-4E376C5629F4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804E4E8-06AE-B040-8324-ACDCAB01E057}" type="pres">
      <dgm:prSet presAssocID="{A23C1774-4D72-8242-AD26-4E376C5629F4}" presName="parTransTwo" presStyleCnt="0"/>
      <dgm:spPr/>
    </dgm:pt>
    <dgm:pt modelId="{E95D68F4-725B-E642-9542-FBCB0FD4EEBA}" type="pres">
      <dgm:prSet presAssocID="{A23C1774-4D72-8242-AD26-4E376C5629F4}" presName="horzTwo" presStyleCnt="0"/>
      <dgm:spPr/>
    </dgm:pt>
    <dgm:pt modelId="{BD3F4EE7-0809-4E40-8286-55ECFB03BDED}" type="pres">
      <dgm:prSet presAssocID="{D353978F-D85E-4043-AED3-6174C5357528}" presName="vertThree" presStyleCnt="0"/>
      <dgm:spPr/>
    </dgm:pt>
    <dgm:pt modelId="{F147A14E-6F56-A543-9925-159AA8FF2FB2}" type="pres">
      <dgm:prSet presAssocID="{D353978F-D85E-4043-AED3-6174C5357528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6B924DC-CDA9-B64B-9F46-3C6AC909891E}" type="pres">
      <dgm:prSet presAssocID="{D353978F-D85E-4043-AED3-6174C5357528}" presName="horzThree" presStyleCnt="0"/>
      <dgm:spPr/>
    </dgm:pt>
  </dgm:ptLst>
  <dgm:cxnLst>
    <dgm:cxn modelId="{17F78675-7607-4448-AE12-97E76F694A64}" srcId="{ED9838D7-7F0C-FC4F-87ED-911118ADF409}" destId="{7C8AD490-1321-5E42-8C50-20681ABF4EC7}" srcOrd="0" destOrd="0" parTransId="{21409403-A7F5-684B-9A7C-61A0BDA62981}" sibTransId="{93B8DC31-0546-BB40-9F29-811EB940DDD6}"/>
    <dgm:cxn modelId="{58445E70-3B2C-1C4C-B999-487809151B9F}" srcId="{341A6A61-6930-1D48-966E-F193B31C728A}" destId="{ED9838D7-7F0C-FC4F-87ED-911118ADF409}" srcOrd="0" destOrd="0" parTransId="{B05E382A-A6E6-BF4D-BF13-498FD2E471A8}" sibTransId="{EE801891-E028-604B-B879-04E6A78ADDCB}"/>
    <dgm:cxn modelId="{53C71D6B-B9C5-B640-A102-81B4C8C15726}" type="presOf" srcId="{ED9838D7-7F0C-FC4F-87ED-911118ADF409}" destId="{1213A24D-C47C-194A-9069-A5B67591B430}" srcOrd="0" destOrd="0" presId="urn:microsoft.com/office/officeart/2005/8/layout/hierarchy4"/>
    <dgm:cxn modelId="{537DF263-14F5-3C49-89E1-955993C2379A}" type="presOf" srcId="{FE0EB121-F37B-4C4C-B74E-E3381062A248}" destId="{0484CDAD-BE15-9649-9992-85B17096E386}" srcOrd="0" destOrd="0" presId="urn:microsoft.com/office/officeart/2005/8/layout/hierarchy4"/>
    <dgm:cxn modelId="{6B982F09-83E9-9040-8A9A-8D2BB2462C96}" type="presOf" srcId="{01D10516-0BC5-D943-B904-C0E05966DFD5}" destId="{8258D099-0BB2-A54B-94D8-F8C466D1ED9C}" srcOrd="0" destOrd="0" presId="urn:microsoft.com/office/officeart/2005/8/layout/hierarchy4"/>
    <dgm:cxn modelId="{53AD6997-2B4F-974E-B702-EC33C9949D3F}" type="presOf" srcId="{BA342E8C-61DF-1B45-9897-E450C61B7C34}" destId="{76F698AE-F0F2-FF41-B3BC-45CC4BE75571}" srcOrd="0" destOrd="0" presId="urn:microsoft.com/office/officeart/2005/8/layout/hierarchy4"/>
    <dgm:cxn modelId="{7EA716B6-575F-424A-9D10-44EA2B467149}" type="presOf" srcId="{A23C1774-4D72-8242-AD26-4E376C5629F4}" destId="{6FF15C3C-42BD-3243-8141-0D0C7AB161B7}" srcOrd="0" destOrd="0" presId="urn:microsoft.com/office/officeart/2005/8/layout/hierarchy4"/>
    <dgm:cxn modelId="{7F53CBA3-FF5C-6043-A2D7-9007577EEE75}" srcId="{A23C1774-4D72-8242-AD26-4E376C5629F4}" destId="{D353978F-D85E-4043-AED3-6174C5357528}" srcOrd="0" destOrd="0" parTransId="{8A7DFDEF-DD84-4B48-9E10-8667BB02458C}" sibTransId="{0D027AF6-04BD-234D-AC50-9155CF6589D9}"/>
    <dgm:cxn modelId="{BF9559E6-AB4C-F54E-A66E-C1603072B0CB}" type="presOf" srcId="{7C8AD490-1321-5E42-8C50-20681ABF4EC7}" destId="{89952985-73D3-1D42-93EE-C12988A3E568}" srcOrd="0" destOrd="0" presId="urn:microsoft.com/office/officeart/2005/8/layout/hierarchy4"/>
    <dgm:cxn modelId="{49D0A163-0E72-7049-BDF7-DD67022D943F}" type="presOf" srcId="{341A6A61-6930-1D48-966E-F193B31C728A}" destId="{3D3819AD-6325-C24F-B364-F5735A148614}" srcOrd="0" destOrd="0" presId="urn:microsoft.com/office/officeart/2005/8/layout/hierarchy4"/>
    <dgm:cxn modelId="{139FDD72-B85D-3F45-A549-15362D04A1A0}" srcId="{01D10516-0BC5-D943-B904-C0E05966DFD5}" destId="{FE0EB121-F37B-4C4C-B74E-E3381062A248}" srcOrd="0" destOrd="0" parTransId="{3ACE39FF-24EC-EC44-A7C9-9B540BFCFD7A}" sibTransId="{EDB23986-9DEE-4448-972A-ECE0A423C26E}"/>
    <dgm:cxn modelId="{167D57B3-254A-644E-99AA-1E3923519582}" type="presOf" srcId="{D353978F-D85E-4043-AED3-6174C5357528}" destId="{F147A14E-6F56-A543-9925-159AA8FF2FB2}" srcOrd="0" destOrd="0" presId="urn:microsoft.com/office/officeart/2005/8/layout/hierarchy4"/>
    <dgm:cxn modelId="{D58715F8-35A5-5341-AF35-126A6913902A}" srcId="{341A6A61-6930-1D48-966E-F193B31C728A}" destId="{A23C1774-4D72-8242-AD26-4E376C5629F4}" srcOrd="2" destOrd="0" parTransId="{8FC45A96-ABEE-FA45-BCDA-FD45D54E44E7}" sibTransId="{FB33CB2C-67DC-A846-A162-950816A2A38C}"/>
    <dgm:cxn modelId="{A9143EB5-FFA2-8047-A475-69AB712E4078}" srcId="{341A6A61-6930-1D48-966E-F193B31C728A}" destId="{01D10516-0BC5-D943-B904-C0E05966DFD5}" srcOrd="1" destOrd="0" parTransId="{8684B4A6-BBF2-3947-9E1C-1F293E74A8CB}" sibTransId="{5650C7B7-6825-424D-B6BC-45AA7B45DAAD}"/>
    <dgm:cxn modelId="{171011BC-457F-B246-BF91-E5A8B26FFBC1}" srcId="{BA342E8C-61DF-1B45-9897-E450C61B7C34}" destId="{341A6A61-6930-1D48-966E-F193B31C728A}" srcOrd="0" destOrd="0" parTransId="{A5388B5C-5E89-CC48-8381-F5E8C47250B3}" sibTransId="{10C76A4A-D388-9D4C-AD29-654C7AD2C6D5}"/>
    <dgm:cxn modelId="{51B57353-675C-874C-9CF9-B0DB8500E601}" type="presParOf" srcId="{76F698AE-F0F2-FF41-B3BC-45CC4BE75571}" destId="{1A38AE88-AB4A-ED47-BE36-460D12DA0E8C}" srcOrd="0" destOrd="0" presId="urn:microsoft.com/office/officeart/2005/8/layout/hierarchy4"/>
    <dgm:cxn modelId="{424AC02C-9CEB-4E4B-867A-C768DED8B683}" type="presParOf" srcId="{1A38AE88-AB4A-ED47-BE36-460D12DA0E8C}" destId="{3D3819AD-6325-C24F-B364-F5735A148614}" srcOrd="0" destOrd="0" presId="urn:microsoft.com/office/officeart/2005/8/layout/hierarchy4"/>
    <dgm:cxn modelId="{E776D6FF-9C79-224A-B019-6D7A71580758}" type="presParOf" srcId="{1A38AE88-AB4A-ED47-BE36-460D12DA0E8C}" destId="{0E3FFF1A-DD41-3647-867C-38BB9CF9170E}" srcOrd="1" destOrd="0" presId="urn:microsoft.com/office/officeart/2005/8/layout/hierarchy4"/>
    <dgm:cxn modelId="{BE9A25FC-41FB-444A-A9CB-02001E9027C5}" type="presParOf" srcId="{1A38AE88-AB4A-ED47-BE36-460D12DA0E8C}" destId="{9DF205B2-0009-D84C-9B99-611BF357A9B9}" srcOrd="2" destOrd="0" presId="urn:microsoft.com/office/officeart/2005/8/layout/hierarchy4"/>
    <dgm:cxn modelId="{B9E31272-003F-FB42-AB14-5A1693A1EB26}" type="presParOf" srcId="{9DF205B2-0009-D84C-9B99-611BF357A9B9}" destId="{1069EC82-679D-BA43-841B-79227ECED6A4}" srcOrd="0" destOrd="0" presId="urn:microsoft.com/office/officeart/2005/8/layout/hierarchy4"/>
    <dgm:cxn modelId="{6B857BFF-52E5-264F-90C9-75A00FEB53D9}" type="presParOf" srcId="{1069EC82-679D-BA43-841B-79227ECED6A4}" destId="{1213A24D-C47C-194A-9069-A5B67591B430}" srcOrd="0" destOrd="0" presId="urn:microsoft.com/office/officeart/2005/8/layout/hierarchy4"/>
    <dgm:cxn modelId="{D73097EB-4D31-A549-9B15-B8C6D6F6A174}" type="presParOf" srcId="{1069EC82-679D-BA43-841B-79227ECED6A4}" destId="{543EF489-81BF-DC41-B710-9C51F739B6EF}" srcOrd="1" destOrd="0" presId="urn:microsoft.com/office/officeart/2005/8/layout/hierarchy4"/>
    <dgm:cxn modelId="{37D2563F-A50F-3F47-A0A8-AC9CEC5C9782}" type="presParOf" srcId="{1069EC82-679D-BA43-841B-79227ECED6A4}" destId="{903B832E-46BD-4E40-A753-57A004F99CE0}" srcOrd="2" destOrd="0" presId="urn:microsoft.com/office/officeart/2005/8/layout/hierarchy4"/>
    <dgm:cxn modelId="{F20F53A2-0E90-8F4A-8176-D7311306F2D5}" type="presParOf" srcId="{903B832E-46BD-4E40-A753-57A004F99CE0}" destId="{4659E266-08A9-114F-A10C-73AF91E93F1A}" srcOrd="0" destOrd="0" presId="urn:microsoft.com/office/officeart/2005/8/layout/hierarchy4"/>
    <dgm:cxn modelId="{49CB7A8F-C39E-B245-8313-6494E282E04F}" type="presParOf" srcId="{4659E266-08A9-114F-A10C-73AF91E93F1A}" destId="{89952985-73D3-1D42-93EE-C12988A3E568}" srcOrd="0" destOrd="0" presId="urn:microsoft.com/office/officeart/2005/8/layout/hierarchy4"/>
    <dgm:cxn modelId="{87C904A7-71A1-0E41-B5BE-665E6D043005}" type="presParOf" srcId="{4659E266-08A9-114F-A10C-73AF91E93F1A}" destId="{2859EF15-D0FE-A342-82AB-75BBCF8534E1}" srcOrd="1" destOrd="0" presId="urn:microsoft.com/office/officeart/2005/8/layout/hierarchy4"/>
    <dgm:cxn modelId="{846F093F-AC0D-3544-AFC9-687919DDB337}" type="presParOf" srcId="{9DF205B2-0009-D84C-9B99-611BF357A9B9}" destId="{5BC853E6-6097-2C48-89BF-A57578C70AE0}" srcOrd="1" destOrd="0" presId="urn:microsoft.com/office/officeart/2005/8/layout/hierarchy4"/>
    <dgm:cxn modelId="{0BE0A07A-639B-D646-9084-8B1C091D44D2}" type="presParOf" srcId="{9DF205B2-0009-D84C-9B99-611BF357A9B9}" destId="{04BCC11F-4D4A-2D4D-BB37-F1A3D7DA2E28}" srcOrd="2" destOrd="0" presId="urn:microsoft.com/office/officeart/2005/8/layout/hierarchy4"/>
    <dgm:cxn modelId="{73DE06E2-C00E-854D-8BFB-B13CA2C636B9}" type="presParOf" srcId="{04BCC11F-4D4A-2D4D-BB37-F1A3D7DA2E28}" destId="{8258D099-0BB2-A54B-94D8-F8C466D1ED9C}" srcOrd="0" destOrd="0" presId="urn:microsoft.com/office/officeart/2005/8/layout/hierarchy4"/>
    <dgm:cxn modelId="{E64F41BE-43A0-CD47-A09B-251559A11D9B}" type="presParOf" srcId="{04BCC11F-4D4A-2D4D-BB37-F1A3D7DA2E28}" destId="{CE4A1F9E-C695-A649-89F2-A175333786B2}" srcOrd="1" destOrd="0" presId="urn:microsoft.com/office/officeart/2005/8/layout/hierarchy4"/>
    <dgm:cxn modelId="{4D9165DF-1D57-E948-BFD5-F6CBF4DEE350}" type="presParOf" srcId="{04BCC11F-4D4A-2D4D-BB37-F1A3D7DA2E28}" destId="{A01FDE93-6038-E747-AE6D-B0AFA855F3E1}" srcOrd="2" destOrd="0" presId="urn:microsoft.com/office/officeart/2005/8/layout/hierarchy4"/>
    <dgm:cxn modelId="{2AE37F11-220F-5048-BFD9-CE6D6BE5FBC5}" type="presParOf" srcId="{A01FDE93-6038-E747-AE6D-B0AFA855F3E1}" destId="{DDB8231E-FFBB-134C-A9AB-C5E07A295828}" srcOrd="0" destOrd="0" presId="urn:microsoft.com/office/officeart/2005/8/layout/hierarchy4"/>
    <dgm:cxn modelId="{CF81051D-9DFB-1447-8AD1-6120B7D12DCD}" type="presParOf" srcId="{DDB8231E-FFBB-134C-A9AB-C5E07A295828}" destId="{0484CDAD-BE15-9649-9992-85B17096E386}" srcOrd="0" destOrd="0" presId="urn:microsoft.com/office/officeart/2005/8/layout/hierarchy4"/>
    <dgm:cxn modelId="{D467E424-C1AB-E244-92CA-DB1B28256873}" type="presParOf" srcId="{DDB8231E-FFBB-134C-A9AB-C5E07A295828}" destId="{0DFD63EF-9153-0245-97F1-8CD5FA22EEBE}" srcOrd="1" destOrd="0" presId="urn:microsoft.com/office/officeart/2005/8/layout/hierarchy4"/>
    <dgm:cxn modelId="{3D7457FC-88AF-2943-91FF-70A8F6618EDC}" type="presParOf" srcId="{9DF205B2-0009-D84C-9B99-611BF357A9B9}" destId="{904BFB77-5E18-6342-8C44-EB9E9CF0019C}" srcOrd="3" destOrd="0" presId="urn:microsoft.com/office/officeart/2005/8/layout/hierarchy4"/>
    <dgm:cxn modelId="{60587BF6-8D78-DA45-8EE5-C1DFF24F75D2}" type="presParOf" srcId="{9DF205B2-0009-D84C-9B99-611BF357A9B9}" destId="{0917E4B0-2415-4144-8211-FE5D4A73A439}" srcOrd="4" destOrd="0" presId="urn:microsoft.com/office/officeart/2005/8/layout/hierarchy4"/>
    <dgm:cxn modelId="{5E398BDC-08AE-AE47-B493-485B77A888E7}" type="presParOf" srcId="{0917E4B0-2415-4144-8211-FE5D4A73A439}" destId="{6FF15C3C-42BD-3243-8141-0D0C7AB161B7}" srcOrd="0" destOrd="0" presId="urn:microsoft.com/office/officeart/2005/8/layout/hierarchy4"/>
    <dgm:cxn modelId="{DDBD93A8-9E3F-6240-967A-3155168765EC}" type="presParOf" srcId="{0917E4B0-2415-4144-8211-FE5D4A73A439}" destId="{6804E4E8-06AE-B040-8324-ACDCAB01E057}" srcOrd="1" destOrd="0" presId="urn:microsoft.com/office/officeart/2005/8/layout/hierarchy4"/>
    <dgm:cxn modelId="{C8F11E64-321D-E54B-8EBD-9CDB5B2B125D}" type="presParOf" srcId="{0917E4B0-2415-4144-8211-FE5D4A73A439}" destId="{E95D68F4-725B-E642-9542-FBCB0FD4EEBA}" srcOrd="2" destOrd="0" presId="urn:microsoft.com/office/officeart/2005/8/layout/hierarchy4"/>
    <dgm:cxn modelId="{1C89482D-1275-D04D-93AF-4ECCD3B5F4DA}" type="presParOf" srcId="{E95D68F4-725B-E642-9542-FBCB0FD4EEBA}" destId="{BD3F4EE7-0809-4E40-8286-55ECFB03BDED}" srcOrd="0" destOrd="0" presId="urn:microsoft.com/office/officeart/2005/8/layout/hierarchy4"/>
    <dgm:cxn modelId="{C89E5BEE-240B-7948-8350-746EA472C58F}" type="presParOf" srcId="{BD3F4EE7-0809-4E40-8286-55ECFB03BDED}" destId="{F147A14E-6F56-A543-9925-159AA8FF2FB2}" srcOrd="0" destOrd="0" presId="urn:microsoft.com/office/officeart/2005/8/layout/hierarchy4"/>
    <dgm:cxn modelId="{79F3435B-76F8-F746-B918-DD2F24CBEEBA}" type="presParOf" srcId="{BD3F4EE7-0809-4E40-8286-55ECFB03BDED}" destId="{26B924DC-CDA9-B64B-9F46-3C6AC909891E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819AD-6325-C24F-B364-F5735A148614}">
      <dsp:nvSpPr>
        <dsp:cNvPr id="0" name=""/>
        <dsp:cNvSpPr/>
      </dsp:nvSpPr>
      <dsp:spPr>
        <a:xfrm>
          <a:off x="1754" y="0"/>
          <a:ext cx="4877954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2800" b="1" i="0" kern="1200" noProof="0" dirty="0" smtClean="0">
              <a:solidFill>
                <a:srgbClr val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rPr>
            <a:t>o</a:t>
          </a:r>
          <a:r>
            <a:rPr lang="en-US" sz="2800" b="1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mpetence oriented training</a:t>
          </a:r>
          <a:endParaRPr lang="en-US" sz="2800" b="1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15" y="43061"/>
        <a:ext cx="4791832" cy="1384098"/>
      </dsp:txXfrm>
    </dsp:sp>
    <dsp:sp modelId="{1213A24D-C47C-194A-9069-A5B67591B430}">
      <dsp:nvSpPr>
        <dsp:cNvPr id="0" name=""/>
        <dsp:cNvSpPr/>
      </dsp:nvSpPr>
      <dsp:spPr>
        <a:xfrm>
          <a:off x="1754" y="1559867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Cognitive knowledge</a:t>
          </a:r>
          <a:endParaRPr lang="en-US" sz="2100" b="0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15" y="1602928"/>
        <a:ext cx="1453636" cy="1384098"/>
      </dsp:txXfrm>
    </dsp:sp>
    <dsp:sp modelId="{89952985-73D3-1D42-93EE-C12988A3E568}">
      <dsp:nvSpPr>
        <dsp:cNvPr id="0" name=""/>
        <dsp:cNvSpPr/>
      </dsp:nvSpPr>
      <dsp:spPr>
        <a:xfrm>
          <a:off x="1754" y="3117649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noProof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Theoretical teaching</a:t>
          </a:r>
          <a:endParaRPr lang="en-US" sz="2000" b="0" i="0" kern="1200" noProof="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15" y="3160710"/>
        <a:ext cx="1453636" cy="1384098"/>
      </dsp:txXfrm>
    </dsp:sp>
    <dsp:sp modelId="{8258D099-0BB2-A54B-94D8-F8C466D1ED9C}">
      <dsp:nvSpPr>
        <dsp:cNvPr id="0" name=""/>
        <dsp:cNvSpPr/>
      </dsp:nvSpPr>
      <dsp:spPr>
        <a:xfrm>
          <a:off x="1670852" y="1559867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Practical skills</a:t>
          </a:r>
          <a:endParaRPr lang="en-US" sz="2100" b="0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13913" y="1602928"/>
        <a:ext cx="1453636" cy="1384098"/>
      </dsp:txXfrm>
    </dsp:sp>
    <dsp:sp modelId="{0484CDAD-BE15-9649-9992-85B17096E386}">
      <dsp:nvSpPr>
        <dsp:cNvPr id="0" name=""/>
        <dsp:cNvSpPr/>
      </dsp:nvSpPr>
      <dsp:spPr>
        <a:xfrm>
          <a:off x="1670852" y="3117649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Practice</a:t>
          </a:r>
          <a:endParaRPr lang="en-US" sz="2000" b="0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13913" y="3160710"/>
        <a:ext cx="1453636" cy="1384098"/>
      </dsp:txXfrm>
    </dsp:sp>
    <dsp:sp modelId="{6FF15C3C-42BD-3243-8141-0D0C7AB161B7}">
      <dsp:nvSpPr>
        <dsp:cNvPr id="0" name=""/>
        <dsp:cNvSpPr/>
      </dsp:nvSpPr>
      <dsp:spPr>
        <a:xfrm>
          <a:off x="3339950" y="1559867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Social-emotional attitudes</a:t>
          </a:r>
          <a:endParaRPr lang="en-US" sz="2100" b="0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83011" y="1602928"/>
        <a:ext cx="1453636" cy="1384098"/>
      </dsp:txXfrm>
    </dsp:sp>
    <dsp:sp modelId="{F147A14E-6F56-A543-9925-159AA8FF2FB2}">
      <dsp:nvSpPr>
        <dsp:cNvPr id="0" name=""/>
        <dsp:cNvSpPr/>
      </dsp:nvSpPr>
      <dsp:spPr>
        <a:xfrm>
          <a:off x="3339950" y="3117649"/>
          <a:ext cx="1539758" cy="147022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Self-clarification</a:t>
          </a:r>
          <a:endParaRPr lang="en-US" sz="2000" b="0" i="0" kern="120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83011" y="3160710"/>
        <a:ext cx="1453636" cy="13840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25037" y="6431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37060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1270"/>
            <a:ext cx="9141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1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: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Introduction – Mediation and Training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725036" y="6426475"/>
            <a:ext cx="385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image" Target="../media/image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19" Type="http://schemas.openxmlformats.org/officeDocument/2006/relationships/slide" Target="slide2.xml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644572" y="6391795"/>
            <a:ext cx="7863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</a:t>
            </a:r>
            <a:r>
              <a:rPr lang="en-US" sz="1200" dirty="0" smtClean="0"/>
              <a:t>by the German Federal </a:t>
            </a:r>
            <a:r>
              <a:rPr lang="en-US" sz="1200" dirty="0"/>
              <a:t>Foreign Office and </a:t>
            </a:r>
            <a:r>
              <a:rPr lang="en-US" sz="1200" dirty="0" smtClean="0"/>
              <a:t> the DAAD </a:t>
            </a:r>
            <a:r>
              <a:rPr lang="en-US" sz="1200" dirty="0"/>
              <a:t>(German Academic Exchange Service) within the program "Conflict Prevention in the Region of South Caucasus/Central Asia and Moldova 2009-2013"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-31264" y="955208"/>
            <a:ext cx="917526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1: Introduction</a:t>
            </a:r>
            <a:r>
              <a:rPr lang="en-US" sz="2800" b="1" dirty="0"/>
              <a:t> </a:t>
            </a:r>
            <a:r>
              <a:rPr lang="en-US" sz="2800" b="1" dirty="0" smtClean="0"/>
              <a:t>– Mediation and Training</a:t>
            </a:r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1578694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Intrapersonal </a:t>
            </a:r>
            <a:r>
              <a:rPr lang="en-US" sz="2800" b="1" dirty="0" smtClean="0"/>
              <a:t>Conflict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dirty="0" smtClean="0"/>
              <a:t>Self-clarification by analysis and reorganization of an individual’s inner team</a:t>
            </a:r>
            <a:endParaRPr lang="en-US" sz="2400" dirty="0"/>
          </a:p>
        </p:txBody>
      </p:sp>
      <p:pic>
        <p:nvPicPr>
          <p:cNvPr id="3" name="Bild 7" descr="2013_12_04_inner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988" y="1701800"/>
            <a:ext cx="30480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783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31283"/>
            <a:ext cx="8686800" cy="155715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latin typeface="+mn-lt"/>
                <a:ea typeface="MS PGothic" charset="0"/>
              </a:rPr>
              <a:t>2-Person </a:t>
            </a:r>
            <a:r>
              <a:rPr lang="en-US" sz="3100" b="1" dirty="0" smtClean="0">
                <a:latin typeface="+mn-lt"/>
                <a:ea typeface="MS PGothic" charset="0"/>
              </a:rPr>
              <a:t>C</a:t>
            </a:r>
            <a:r>
              <a:rPr lang="en-US" sz="3100" b="1" dirty="0" smtClean="0">
                <a:latin typeface="+mn-lt"/>
                <a:ea typeface="MS PGothic" charset="0"/>
              </a:rPr>
              <a:t>onflict</a:t>
            </a:r>
            <a:r>
              <a:rPr lang="en-US" sz="3100" b="1" dirty="0" smtClean="0">
                <a:latin typeface="+mn-lt"/>
                <a:ea typeface="MS PGothic" charset="0"/>
              </a:rPr>
              <a:t>: Mediation</a:t>
            </a:r>
            <a:br>
              <a:rPr lang="en-US" sz="3100" b="1" dirty="0" smtClean="0">
                <a:latin typeface="+mn-lt"/>
                <a:ea typeface="MS PGothic" charset="0"/>
              </a:rPr>
            </a:br>
            <a:r>
              <a:rPr lang="en-US" sz="2400" b="1" dirty="0">
                <a:latin typeface="+mn-lt"/>
                <a:ea typeface="MS PGothic" charset="0"/>
              </a:rPr>
              <a:t/>
            </a:r>
            <a:br>
              <a:rPr lang="en-US" sz="2400" b="1" dirty="0">
                <a:latin typeface="+mn-lt"/>
                <a:ea typeface="MS PGothic" charset="0"/>
              </a:rPr>
            </a:br>
            <a:r>
              <a:rPr lang="en-US" sz="2400" dirty="0">
                <a:latin typeface="+mn-lt"/>
                <a:ea typeface="MS PGothic" charset="0"/>
              </a:rPr>
              <a:t>C</a:t>
            </a:r>
            <a:r>
              <a:rPr lang="en-US" sz="2400" dirty="0" smtClean="0">
                <a:latin typeface="+mn-lt"/>
                <a:ea typeface="MS PGothic" charset="0"/>
              </a:rPr>
              <a:t>larifying positions including their backgrounds and negotiating creative solutions</a:t>
            </a:r>
            <a:endParaRPr lang="en-US" sz="2400" dirty="0">
              <a:latin typeface="+mn-lt"/>
            </a:endParaRPr>
          </a:p>
        </p:txBody>
      </p:sp>
      <p:pic>
        <p:nvPicPr>
          <p:cNvPr id="3" name="Bild 2" descr="2013_12_04_two 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50" y="2383303"/>
            <a:ext cx="5778500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01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2"/>
            <a:ext cx="9144000" cy="1482329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/>
              <a:t>Intragroup </a:t>
            </a:r>
            <a:r>
              <a:rPr lang="en-US" sz="3100" b="1" dirty="0" smtClean="0"/>
              <a:t>Conflict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700" dirty="0" smtClean="0"/>
              <a:t>Conflict Moderation by using group dynamics for clarifications and solutions</a:t>
            </a:r>
            <a:endParaRPr lang="en-US" sz="2700" dirty="0"/>
          </a:p>
        </p:txBody>
      </p:sp>
      <p:pic>
        <p:nvPicPr>
          <p:cNvPr id="3" name="Bild 2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263" y="2052555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7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31797"/>
            <a:ext cx="9144000" cy="2136451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Intergroup Conflict: Multi-Party Mediation in communities and organizations</a:t>
            </a:r>
            <a:br>
              <a:rPr lang="en-US" sz="28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dirty="0"/>
              <a:t>I</a:t>
            </a:r>
            <a:r>
              <a:rPr lang="en-US" sz="2400" dirty="0" smtClean="0"/>
              <a:t>ntegrated use of mediation, moderation, and organizational development</a:t>
            </a:r>
            <a:endParaRPr lang="en-US" sz="2400" dirty="0"/>
          </a:p>
        </p:txBody>
      </p:sp>
      <p:pic>
        <p:nvPicPr>
          <p:cNvPr id="5" name="Bild 4" descr="2013_11_25_int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98" y="2631947"/>
            <a:ext cx="8791462" cy="420438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33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917106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Four Processes of Conflict Work</a:t>
            </a:r>
            <a:endParaRPr lang="en-US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5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80734"/>
            <a:ext cx="9144000" cy="67518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ARIA: Four </a:t>
            </a:r>
            <a:r>
              <a:rPr lang="en-US" sz="2800" b="1" dirty="0" smtClean="0"/>
              <a:t>p</a:t>
            </a:r>
            <a:r>
              <a:rPr lang="en-US" sz="2800" b="1" dirty="0" smtClean="0"/>
              <a:t>rocesses of </a:t>
            </a:r>
            <a:r>
              <a:rPr lang="en-US" sz="2800" b="1" dirty="0" smtClean="0"/>
              <a:t>c</a:t>
            </a:r>
            <a:r>
              <a:rPr lang="en-US" sz="2800" b="1" dirty="0" smtClean="0"/>
              <a:t>onflict Work</a:t>
            </a:r>
            <a:endParaRPr lang="en-US" sz="2800" b="1" dirty="0"/>
          </a:p>
        </p:txBody>
      </p:sp>
      <p:cxnSp>
        <p:nvCxnSpPr>
          <p:cNvPr id="3" name="Gerade Verbindung mit Pfeil 2"/>
          <p:cNvCxnSpPr/>
          <p:nvPr/>
        </p:nvCxnSpPr>
        <p:spPr>
          <a:xfrm flipV="1">
            <a:off x="1622425" y="4577932"/>
            <a:ext cx="6192838" cy="4762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4789488" y="3501607"/>
            <a:ext cx="2160587" cy="2159000"/>
            <a:chOff x="158" y="1207"/>
            <a:chExt cx="1361" cy="1360"/>
          </a:xfrm>
        </p:grpSpPr>
        <p:sp>
          <p:nvSpPr>
            <p:cNvPr id="5" name="Oval 22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7" name="Line 23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" name="Line 24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4890868" y="2441157"/>
            <a:ext cx="13297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2200" dirty="0" smtClean="0">
                <a:latin typeface="+mn-lt"/>
                <a:cs typeface="Arial" charset="0"/>
              </a:rPr>
              <a:t>Invention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446838" y="2440482"/>
            <a:ext cx="24003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2200" dirty="0" smtClean="0">
                <a:latin typeface="+mn-lt"/>
                <a:cs typeface="Arial" charset="0"/>
              </a:rPr>
              <a:t>Action planning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228677" y="4193757"/>
            <a:ext cx="140795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2200" dirty="0" smtClean="0">
                <a:latin typeface="+mn-lt"/>
                <a:cs typeface="Arial" charset="0"/>
              </a:rPr>
              <a:t>Mediation</a:t>
            </a:r>
          </a:p>
          <a:p>
            <a:pPr algn="ctr" eaLnBrk="1" hangingPunct="1"/>
            <a:r>
              <a:rPr lang="en-US" sz="2200" dirty="0" smtClean="0">
                <a:latin typeface="+mn-lt"/>
                <a:cs typeface="Arial" charset="0"/>
              </a:rPr>
              <a:t>process</a:t>
            </a:r>
            <a:endParaRPr lang="en-US" sz="2200" dirty="0">
              <a:latin typeface="+mn-lt"/>
              <a:cs typeface="Arial" charset="0"/>
            </a:endParaRPr>
          </a:p>
        </p:txBody>
      </p: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2625725" y="3501607"/>
            <a:ext cx="2160588" cy="2159000"/>
            <a:chOff x="158" y="1207"/>
            <a:chExt cx="1361" cy="1360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15" name="Line 38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" name="Line 39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2978392" y="2441157"/>
            <a:ext cx="161197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2200" dirty="0" smtClean="0">
                <a:latin typeface="+mn-lt"/>
                <a:cs typeface="Arial" charset="0"/>
              </a:rPr>
              <a:t>Resonance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0" y="6237288"/>
            <a:ext cx="90566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800" dirty="0" smtClean="0">
                <a:latin typeface="Arial" charset="0"/>
                <a:cs typeface="Arial" charset="0"/>
              </a:rPr>
              <a:t>Reference: Rothman, J. (2012): From Identity-Based Conflict to Identity-Based Cooperation. New York: Springer.</a:t>
            </a:r>
            <a:endParaRPr lang="en-US" sz="1800" dirty="0">
              <a:latin typeface="Arial" charset="0"/>
              <a:cs typeface="Arial" charset="0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872990" y="2441157"/>
            <a:ext cx="16873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2200" dirty="0" smtClean="0">
                <a:latin typeface="+mn-lt"/>
                <a:cs typeface="Arial" charset="0"/>
              </a:rPr>
              <a:t>Antagonism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21" name="Abgerundete rechteckige Legende 20"/>
          <p:cNvSpPr/>
          <p:nvPr/>
        </p:nvSpPr>
        <p:spPr>
          <a:xfrm>
            <a:off x="614363" y="1479132"/>
            <a:ext cx="1079500" cy="612775"/>
          </a:xfrm>
          <a:prstGeom prst="wedgeRoundRectCallout">
            <a:avLst>
              <a:gd name="adj1" fmla="val 44349"/>
              <a:gd name="adj2" fmla="val 106645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Truth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Abgerundete rechteckige Legende 21"/>
          <p:cNvSpPr/>
          <p:nvPr/>
        </p:nvSpPr>
        <p:spPr>
          <a:xfrm>
            <a:off x="1909763" y="1479132"/>
            <a:ext cx="2451100" cy="612775"/>
          </a:xfrm>
          <a:prstGeom prst="wedgeRoundRectCallout">
            <a:avLst>
              <a:gd name="adj1" fmla="val 38271"/>
              <a:gd name="adj2" fmla="val 108749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Understanding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Abgerundete rechteckige Legende 22"/>
          <p:cNvSpPr/>
          <p:nvPr/>
        </p:nvSpPr>
        <p:spPr>
          <a:xfrm>
            <a:off x="4578350" y="1479132"/>
            <a:ext cx="1655763" cy="612775"/>
          </a:xfrm>
          <a:prstGeom prst="wedgeRoundRectCallout">
            <a:avLst>
              <a:gd name="adj1" fmla="val 16740"/>
              <a:gd name="adj2" fmla="val 117157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Creativity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Abgerundete rechteckige Legende 23"/>
          <p:cNvSpPr/>
          <p:nvPr/>
        </p:nvSpPr>
        <p:spPr>
          <a:xfrm>
            <a:off x="6446838" y="1479132"/>
            <a:ext cx="2489200" cy="612775"/>
          </a:xfrm>
          <a:prstGeom prst="wedgeRoundRectCallout">
            <a:avLst>
              <a:gd name="adj1" fmla="val -3749"/>
              <a:gd name="adj2" fmla="val 107931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Responsibility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9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759E-6 -2.20268E-6 L 0.21053 0.088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6" y="43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835E-6 -2.20268E-6 L -0.01563 0.465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" y="2325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152E-6 -3.40199E-7 L 0.02881 0.0884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442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4157E-7 -2.20268E-6 L -0.18395 0.4655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6" y="23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7" grpId="0"/>
      <p:bldP spid="18" grpId="0"/>
      <p:bldP spid="19" grpId="0"/>
      <p:bldP spid="19" grpId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917106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Seven Steps of iMMCO</a:t>
            </a:r>
            <a:endParaRPr lang="en-US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93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83189"/>
            <a:ext cx="8229600" cy="771054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Seven steps of iMMCO</a:t>
            </a:r>
            <a:endParaRPr lang="en-US" sz="2800" b="1" dirty="0"/>
          </a:p>
        </p:txBody>
      </p:sp>
      <p:grpSp>
        <p:nvGrpSpPr>
          <p:cNvPr id="60" name="Gruppierung 59"/>
          <p:cNvGrpSpPr/>
          <p:nvPr/>
        </p:nvGrpSpPr>
        <p:grpSpPr>
          <a:xfrm>
            <a:off x="355600" y="5227427"/>
            <a:ext cx="1216025" cy="1527177"/>
            <a:chOff x="355600" y="5227427"/>
            <a:chExt cx="1216025" cy="1527177"/>
          </a:xfrm>
        </p:grpSpPr>
        <p:sp>
          <p:nvSpPr>
            <p:cNvPr id="11" name="Textfeld 38"/>
            <p:cNvSpPr txBox="1">
              <a:spLocks noChangeArrowheads="1"/>
            </p:cNvSpPr>
            <p:nvPr/>
          </p:nvSpPr>
          <p:spPr bwMode="auto">
            <a:xfrm>
              <a:off x="383295" y="5227427"/>
              <a:ext cx="1174921" cy="923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1.</a:t>
              </a:r>
            </a:p>
            <a:p>
              <a:pPr algn="ctr" eaLnBrk="1" hangingPunct="1"/>
              <a:r>
                <a:rPr lang="en-US" sz="1800" dirty="0" smtClean="0"/>
                <a:t>Contract</a:t>
              </a:r>
            </a:p>
            <a:p>
              <a:pPr algn="ctr" eaLnBrk="1" hangingPunct="1"/>
              <a:r>
                <a:rPr lang="en-US" sz="1800" dirty="0" smtClean="0"/>
                <a:t>Building</a:t>
              </a:r>
              <a:endParaRPr lang="en-US" sz="1800" dirty="0"/>
            </a:p>
          </p:txBody>
        </p:sp>
        <p:grpSp>
          <p:nvGrpSpPr>
            <p:cNvPr id="41" name="Gruppierung 40"/>
            <p:cNvGrpSpPr/>
            <p:nvPr/>
          </p:nvGrpSpPr>
          <p:grpSpPr>
            <a:xfrm>
              <a:off x="355600" y="6143414"/>
              <a:ext cx="1216025" cy="611190"/>
              <a:chOff x="355600" y="6022975"/>
              <a:chExt cx="1216025" cy="611190"/>
            </a:xfrm>
          </p:grpSpPr>
          <p:cxnSp>
            <p:nvCxnSpPr>
              <p:cNvPr id="9" name="Gerade Verbindung 8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Gerade Verbindung 9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1" name="Gruppierung 60"/>
          <p:cNvGrpSpPr/>
          <p:nvPr/>
        </p:nvGrpSpPr>
        <p:grpSpPr>
          <a:xfrm>
            <a:off x="1376363" y="4621329"/>
            <a:ext cx="1433644" cy="1535767"/>
            <a:chOff x="1376363" y="4621329"/>
            <a:chExt cx="1433644" cy="1535767"/>
          </a:xfrm>
        </p:grpSpPr>
        <p:sp>
          <p:nvSpPr>
            <p:cNvPr id="7" name="Textfeld 37"/>
            <p:cNvSpPr txBox="1">
              <a:spLocks noChangeArrowheads="1"/>
            </p:cNvSpPr>
            <p:nvPr/>
          </p:nvSpPr>
          <p:spPr bwMode="auto">
            <a:xfrm>
              <a:off x="1376363" y="4621329"/>
              <a:ext cx="1433644" cy="92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2.</a:t>
              </a:r>
            </a:p>
            <a:p>
              <a:pPr algn="ctr" eaLnBrk="1" hangingPunct="1"/>
              <a:r>
                <a:rPr lang="en-US" sz="1800" dirty="0" smtClean="0"/>
                <a:t>Contributing to Contact</a:t>
              </a:r>
              <a:endParaRPr lang="en-US" sz="1800" dirty="0"/>
            </a:p>
          </p:txBody>
        </p:sp>
        <p:grpSp>
          <p:nvGrpSpPr>
            <p:cNvPr id="42" name="Gruppierung 41"/>
            <p:cNvGrpSpPr/>
            <p:nvPr/>
          </p:nvGrpSpPr>
          <p:grpSpPr>
            <a:xfrm>
              <a:off x="1543050" y="5545906"/>
              <a:ext cx="1216025" cy="611190"/>
              <a:chOff x="355600" y="6022975"/>
              <a:chExt cx="1216025" cy="611190"/>
            </a:xfrm>
          </p:grpSpPr>
          <p:cxnSp>
            <p:nvCxnSpPr>
              <p:cNvPr id="43" name="Gerade Verbindung 42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Gerade Verbindung 43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2" name="Gruppierung 61"/>
          <p:cNvGrpSpPr/>
          <p:nvPr/>
        </p:nvGrpSpPr>
        <p:grpSpPr>
          <a:xfrm>
            <a:off x="2616200" y="3752196"/>
            <a:ext cx="1433513" cy="1805802"/>
            <a:chOff x="2616200" y="3752196"/>
            <a:chExt cx="1433513" cy="1805802"/>
          </a:xfrm>
        </p:grpSpPr>
        <p:sp>
          <p:nvSpPr>
            <p:cNvPr id="15" name="Textfeld 39"/>
            <p:cNvSpPr txBox="1">
              <a:spLocks noChangeArrowheads="1"/>
            </p:cNvSpPr>
            <p:nvPr/>
          </p:nvSpPr>
          <p:spPr bwMode="auto">
            <a:xfrm>
              <a:off x="2616200" y="3752196"/>
              <a:ext cx="1433513" cy="120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3.</a:t>
              </a:r>
            </a:p>
            <a:p>
              <a:pPr algn="ctr" eaLnBrk="1" hangingPunct="1"/>
              <a:r>
                <a:rPr lang="en-US" sz="1800" dirty="0" smtClean="0"/>
                <a:t>Defining</a:t>
              </a:r>
            </a:p>
            <a:p>
              <a:pPr algn="ctr" eaLnBrk="1" hangingPunct="1"/>
              <a:r>
                <a:rPr lang="en-US" sz="1800" dirty="0" smtClean="0"/>
                <a:t>Conflict</a:t>
              </a:r>
            </a:p>
            <a:p>
              <a:pPr algn="ctr" eaLnBrk="1" hangingPunct="1"/>
              <a:r>
                <a:rPr lang="en-US" sz="1800" dirty="0" smtClean="0"/>
                <a:t>Issues</a:t>
              </a:r>
              <a:endParaRPr lang="en-US" sz="1800" dirty="0"/>
            </a:p>
          </p:txBody>
        </p:sp>
        <p:grpSp>
          <p:nvGrpSpPr>
            <p:cNvPr id="45" name="Gruppierung 44"/>
            <p:cNvGrpSpPr/>
            <p:nvPr/>
          </p:nvGrpSpPr>
          <p:grpSpPr>
            <a:xfrm>
              <a:off x="2727325" y="4946808"/>
              <a:ext cx="1216025" cy="611190"/>
              <a:chOff x="355600" y="6022975"/>
              <a:chExt cx="1216025" cy="611190"/>
            </a:xfrm>
          </p:grpSpPr>
          <p:cxnSp>
            <p:nvCxnSpPr>
              <p:cNvPr id="46" name="Gerade Verbindung 45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Gerade Verbindung 46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3" name="Gruppierung 62"/>
          <p:cNvGrpSpPr/>
          <p:nvPr/>
        </p:nvGrpSpPr>
        <p:grpSpPr>
          <a:xfrm>
            <a:off x="3930650" y="3174673"/>
            <a:ext cx="1241691" cy="1784944"/>
            <a:chOff x="3930650" y="3174673"/>
            <a:chExt cx="1241691" cy="1784944"/>
          </a:xfrm>
        </p:grpSpPr>
        <p:sp>
          <p:nvSpPr>
            <p:cNvPr id="19" name="Textfeld 40"/>
            <p:cNvSpPr txBox="1">
              <a:spLocks noChangeArrowheads="1"/>
            </p:cNvSpPr>
            <p:nvPr/>
          </p:nvSpPr>
          <p:spPr bwMode="auto">
            <a:xfrm>
              <a:off x="3971659" y="3174673"/>
              <a:ext cx="1200682" cy="1200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4.</a:t>
              </a:r>
            </a:p>
            <a:p>
              <a:pPr algn="ctr" eaLnBrk="1" hangingPunct="1"/>
              <a:r>
                <a:rPr lang="en-US" sz="1800" dirty="0" smtClean="0"/>
                <a:t>Clarifying</a:t>
              </a:r>
            </a:p>
            <a:p>
              <a:pPr algn="ctr" eaLnBrk="1" hangingPunct="1"/>
              <a:r>
                <a:rPr lang="en-US" sz="1800" dirty="0" smtClean="0"/>
                <a:t>Back-</a:t>
              </a:r>
            </a:p>
            <a:p>
              <a:pPr algn="ctr" eaLnBrk="1" hangingPunct="1"/>
              <a:r>
                <a:rPr lang="en-US" sz="1800" dirty="0" smtClean="0"/>
                <a:t>Grounds</a:t>
              </a:r>
              <a:endParaRPr lang="en-US" sz="1800" dirty="0"/>
            </a:p>
          </p:txBody>
        </p:sp>
        <p:grpSp>
          <p:nvGrpSpPr>
            <p:cNvPr id="48" name="Gruppierung 47"/>
            <p:cNvGrpSpPr/>
            <p:nvPr/>
          </p:nvGrpSpPr>
          <p:grpSpPr>
            <a:xfrm>
              <a:off x="3930650" y="4348427"/>
              <a:ext cx="1217145" cy="611190"/>
              <a:chOff x="342900" y="6000750"/>
              <a:chExt cx="1217145" cy="611190"/>
            </a:xfrm>
          </p:grpSpPr>
          <p:cxnSp>
            <p:nvCxnSpPr>
              <p:cNvPr id="49" name="Gerade Verbindung 48"/>
              <p:cNvCxnSpPr>
                <a:cxnSpLocks noChangeShapeType="1"/>
              </p:cNvCxnSpPr>
              <p:nvPr/>
            </p:nvCxnSpPr>
            <p:spPr bwMode="auto">
              <a:xfrm flipV="1">
                <a:off x="342900" y="6000750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Gerade Verbindung 49"/>
              <p:cNvCxnSpPr>
                <a:cxnSpLocks noChangeShapeType="1"/>
              </p:cNvCxnSpPr>
              <p:nvPr/>
            </p:nvCxnSpPr>
            <p:spPr bwMode="auto">
              <a:xfrm>
                <a:off x="344020" y="601525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4" name="Gruppierung 63"/>
          <p:cNvGrpSpPr/>
          <p:nvPr/>
        </p:nvGrpSpPr>
        <p:grpSpPr>
          <a:xfrm>
            <a:off x="5013325" y="2837062"/>
            <a:ext cx="1435041" cy="1538730"/>
            <a:chOff x="5013325" y="2837062"/>
            <a:chExt cx="1435041" cy="1538730"/>
          </a:xfrm>
        </p:grpSpPr>
        <p:sp>
          <p:nvSpPr>
            <p:cNvPr id="23" name="Textfeld 41"/>
            <p:cNvSpPr txBox="1">
              <a:spLocks noChangeArrowheads="1"/>
            </p:cNvSpPr>
            <p:nvPr/>
          </p:nvSpPr>
          <p:spPr bwMode="auto">
            <a:xfrm>
              <a:off x="5013325" y="2837062"/>
              <a:ext cx="1435041" cy="923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5.</a:t>
              </a:r>
            </a:p>
            <a:p>
              <a:pPr algn="ctr" eaLnBrk="1" hangingPunct="1"/>
              <a:r>
                <a:rPr lang="en-US" sz="1800" dirty="0" smtClean="0"/>
                <a:t>Negotiating</a:t>
              </a:r>
            </a:p>
            <a:p>
              <a:pPr algn="ctr" eaLnBrk="1" hangingPunct="1"/>
              <a:r>
                <a:rPr lang="en-US" sz="1800" dirty="0" smtClean="0"/>
                <a:t>Agreements</a:t>
              </a:r>
              <a:endParaRPr lang="en-US" sz="1800" dirty="0"/>
            </a:p>
          </p:txBody>
        </p:sp>
        <p:grpSp>
          <p:nvGrpSpPr>
            <p:cNvPr id="51" name="Gruppierung 50"/>
            <p:cNvGrpSpPr/>
            <p:nvPr/>
          </p:nvGrpSpPr>
          <p:grpSpPr>
            <a:xfrm>
              <a:off x="5127625" y="3764602"/>
              <a:ext cx="1216025" cy="611190"/>
              <a:chOff x="355600" y="6022975"/>
              <a:chExt cx="1216025" cy="611190"/>
            </a:xfrm>
          </p:grpSpPr>
          <p:cxnSp>
            <p:nvCxnSpPr>
              <p:cNvPr id="52" name="Gerade Verbindung 51"/>
              <p:cNvCxnSpPr>
                <a:cxnSpLocks noChangeShapeType="1"/>
              </p:cNvCxnSpPr>
              <p:nvPr/>
            </p:nvCxnSpPr>
            <p:spPr bwMode="auto">
              <a:xfrm flipV="1">
                <a:off x="36761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Gerade Verbindung 52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5" name="Gruppierung 64"/>
          <p:cNvGrpSpPr/>
          <p:nvPr/>
        </p:nvGrpSpPr>
        <p:grpSpPr>
          <a:xfrm>
            <a:off x="6152505" y="1970614"/>
            <a:ext cx="1433513" cy="1817583"/>
            <a:chOff x="6152505" y="1970614"/>
            <a:chExt cx="1433513" cy="1817583"/>
          </a:xfrm>
        </p:grpSpPr>
        <p:sp>
          <p:nvSpPr>
            <p:cNvPr id="27" name="Textfeld 42"/>
            <p:cNvSpPr txBox="1">
              <a:spLocks noChangeArrowheads="1"/>
            </p:cNvSpPr>
            <p:nvPr/>
          </p:nvSpPr>
          <p:spPr bwMode="auto">
            <a:xfrm>
              <a:off x="6152505" y="1970614"/>
              <a:ext cx="1433513" cy="1199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6.</a:t>
              </a:r>
            </a:p>
            <a:p>
              <a:pPr algn="ctr" eaLnBrk="1" hangingPunct="1"/>
              <a:r>
                <a:rPr lang="en-US" sz="1800" dirty="0" smtClean="0"/>
                <a:t>Safeguarding</a:t>
              </a:r>
            </a:p>
            <a:p>
              <a:pPr algn="ctr" eaLnBrk="1" hangingPunct="1"/>
              <a:r>
                <a:rPr lang="en-US" sz="1800" dirty="0" err="1" smtClean="0"/>
                <a:t>Implemen-tation</a:t>
              </a:r>
              <a:endParaRPr lang="en-US" sz="1800" dirty="0"/>
            </a:p>
          </p:txBody>
        </p:sp>
        <p:grpSp>
          <p:nvGrpSpPr>
            <p:cNvPr id="54" name="Gruppierung 53"/>
            <p:cNvGrpSpPr/>
            <p:nvPr/>
          </p:nvGrpSpPr>
          <p:grpSpPr>
            <a:xfrm>
              <a:off x="6311900" y="3177007"/>
              <a:ext cx="1216025" cy="611190"/>
              <a:chOff x="355600" y="6022975"/>
              <a:chExt cx="1216025" cy="611190"/>
            </a:xfrm>
          </p:grpSpPr>
          <p:cxnSp>
            <p:nvCxnSpPr>
              <p:cNvPr id="55" name="Gerade Verbindung 54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Gerade Verbindung 55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6" name="Gruppierung 65"/>
          <p:cNvGrpSpPr/>
          <p:nvPr/>
        </p:nvGrpSpPr>
        <p:grpSpPr>
          <a:xfrm>
            <a:off x="7437438" y="1649005"/>
            <a:ext cx="1433512" cy="1540227"/>
            <a:chOff x="7437438" y="1649005"/>
            <a:chExt cx="1433512" cy="1540227"/>
          </a:xfrm>
        </p:grpSpPr>
        <p:sp>
          <p:nvSpPr>
            <p:cNvPr id="31" name="Textfeld 43"/>
            <p:cNvSpPr txBox="1">
              <a:spLocks noChangeArrowheads="1"/>
            </p:cNvSpPr>
            <p:nvPr/>
          </p:nvSpPr>
          <p:spPr bwMode="auto">
            <a:xfrm>
              <a:off x="7437438" y="1649005"/>
              <a:ext cx="1433512" cy="923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7.</a:t>
              </a:r>
            </a:p>
            <a:p>
              <a:pPr algn="ctr" eaLnBrk="1" hangingPunct="1"/>
              <a:r>
                <a:rPr lang="en-US" sz="1800" dirty="0" smtClean="0"/>
                <a:t>Process</a:t>
              </a:r>
            </a:p>
            <a:p>
              <a:pPr algn="ctr" eaLnBrk="1" hangingPunct="1"/>
              <a:r>
                <a:rPr lang="en-US" sz="1800" dirty="0" smtClean="0"/>
                <a:t>Monitoring</a:t>
              </a:r>
              <a:endParaRPr lang="en-US" sz="1800" dirty="0"/>
            </a:p>
          </p:txBody>
        </p:sp>
        <p:grpSp>
          <p:nvGrpSpPr>
            <p:cNvPr id="57" name="Gruppierung 56"/>
            <p:cNvGrpSpPr/>
            <p:nvPr/>
          </p:nvGrpSpPr>
          <p:grpSpPr>
            <a:xfrm>
              <a:off x="7496175" y="2578042"/>
              <a:ext cx="1216025" cy="611190"/>
              <a:chOff x="355600" y="6022975"/>
              <a:chExt cx="1216025" cy="611190"/>
            </a:xfrm>
          </p:grpSpPr>
          <p:cxnSp>
            <p:nvCxnSpPr>
              <p:cNvPr id="58" name="Gerade Verbindung 57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Gerade Verbindung 58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56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917106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Three Key Elements of Moderation</a:t>
            </a:r>
            <a:endParaRPr lang="en-US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654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19</a:t>
            </a:fld>
            <a:endParaRPr lang="de-DE"/>
          </a:p>
        </p:txBody>
      </p:sp>
      <p:grpSp>
        <p:nvGrpSpPr>
          <p:cNvPr id="5" name="Gruppierung 3"/>
          <p:cNvGrpSpPr/>
          <p:nvPr/>
        </p:nvGrpSpPr>
        <p:grpSpPr>
          <a:xfrm>
            <a:off x="4378932" y="1343921"/>
            <a:ext cx="4154804" cy="3541938"/>
            <a:chOff x="4124116" y="1499985"/>
            <a:chExt cx="4154804" cy="3541938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6223333" y="4210926"/>
              <a:ext cx="1385765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de-DE" sz="2400" b="1" dirty="0"/>
                <a:t>Media/ Tools</a:t>
              </a:r>
            </a:p>
          </p:txBody>
        </p:sp>
        <p:grpSp>
          <p:nvGrpSpPr>
            <p:cNvPr id="7" name="Gruppierung 2"/>
            <p:cNvGrpSpPr/>
            <p:nvPr/>
          </p:nvGrpSpPr>
          <p:grpSpPr>
            <a:xfrm>
              <a:off x="4124116" y="1499985"/>
              <a:ext cx="4154804" cy="3313571"/>
              <a:chOff x="4169800" y="655455"/>
              <a:chExt cx="4154804" cy="3313571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 flipH="1">
                <a:off x="5033268" y="1087241"/>
                <a:ext cx="39684" cy="92072"/>
                <a:chOff x="3168" y="1277"/>
                <a:chExt cx="76" cy="211"/>
              </a:xfrm>
            </p:grpSpPr>
            <p:sp>
              <p:nvSpPr>
                <p:cNvPr id="8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4" name="Oval 12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rgbClr val="A5002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grpSp>
            <p:nvGrpSpPr>
              <p:cNvPr id="9" name="Group 14"/>
              <p:cNvGrpSpPr>
                <a:grpSpLocks/>
              </p:cNvGrpSpPr>
              <p:nvPr/>
            </p:nvGrpSpPr>
            <p:grpSpPr bwMode="auto">
              <a:xfrm>
                <a:off x="5753944" y="660218"/>
                <a:ext cx="22223" cy="66673"/>
                <a:chOff x="3168" y="1277"/>
                <a:chExt cx="76" cy="211"/>
              </a:xfrm>
            </p:grpSpPr>
            <p:sp>
              <p:nvSpPr>
                <p:cNvPr id="81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2" name="Oval 16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sp>
            <p:nvSpPr>
              <p:cNvPr id="10" name="Text Box 17"/>
              <p:cNvSpPr txBox="1">
                <a:spLocks noChangeArrowheads="1"/>
              </p:cNvSpPr>
              <p:nvPr/>
            </p:nvSpPr>
            <p:spPr bwMode="auto">
              <a:xfrm rot="21524832">
                <a:off x="5321602" y="1877790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lIns="54864" tIns="27432" rIns="54864" bIns="27432"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/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Aufgaben-verteilung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11" name="Line 18"/>
              <p:cNvSpPr>
                <a:spLocks noChangeAspect="1" noChangeShapeType="1"/>
              </p:cNvSpPr>
              <p:nvPr/>
            </p:nvSpPr>
            <p:spPr bwMode="auto">
              <a:xfrm flipH="1">
                <a:off x="5512089" y="1812705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2" name="Oval 19"/>
              <p:cNvSpPr>
                <a:spLocks noChangeAspect="1" noChangeArrowheads="1"/>
              </p:cNvSpPr>
              <p:nvPr/>
            </p:nvSpPr>
            <p:spPr bwMode="auto">
              <a:xfrm>
                <a:off x="5518439" y="1806355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grpSp>
            <p:nvGrpSpPr>
              <p:cNvPr id="13" name="Gruppieren 4"/>
              <p:cNvGrpSpPr>
                <a:grpSpLocks/>
              </p:cNvGrpSpPr>
              <p:nvPr/>
            </p:nvGrpSpPr>
            <p:grpSpPr bwMode="auto">
              <a:xfrm>
                <a:off x="4169800" y="655455"/>
                <a:ext cx="2581100" cy="2536741"/>
                <a:chOff x="1392238" y="549275"/>
                <a:chExt cx="2581275" cy="2536825"/>
              </a:xfrm>
            </p:grpSpPr>
            <p:sp>
              <p:nvSpPr>
                <p:cNvPr id="74" name="Rectangle 5"/>
                <p:cNvSpPr>
                  <a:spLocks noChangeArrowheads="1"/>
                </p:cNvSpPr>
                <p:nvPr/>
              </p:nvSpPr>
              <p:spPr bwMode="auto">
                <a:xfrm>
                  <a:off x="1392238" y="549275"/>
                  <a:ext cx="2581275" cy="2201863"/>
                </a:xfrm>
                <a:prstGeom prst="rect">
                  <a:avLst/>
                </a:prstGeom>
                <a:solidFill>
                  <a:srgbClr val="C0C0C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5" name="Line 6"/>
                <p:cNvSpPr>
                  <a:spLocks noChangeShapeType="1"/>
                </p:cNvSpPr>
                <p:nvPr/>
              </p:nvSpPr>
              <p:spPr bwMode="auto">
                <a:xfrm>
                  <a:off x="1392238" y="2768600"/>
                  <a:ext cx="0" cy="3175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6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3875" y="944563"/>
                  <a:ext cx="1770062" cy="1495425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7" name="Rectangle 8"/>
                <p:cNvSpPr>
                  <a:spLocks noChangeArrowheads="1"/>
                </p:cNvSpPr>
                <p:nvPr/>
              </p:nvSpPr>
              <p:spPr bwMode="auto">
                <a:xfrm>
                  <a:off x="2093913" y="1328738"/>
                  <a:ext cx="1139825" cy="8112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8" name="Text Box 9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1917700" y="1050925"/>
                  <a:ext cx="360362" cy="179388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Leitungsteam</a:t>
                  </a:r>
                </a:p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haltung</a:t>
                  </a:r>
                </a:p>
              </p:txBody>
            </p:sp>
            <p:sp>
              <p:nvSpPr>
                <p:cNvPr id="79" name="Text Box 13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2638425" y="619125"/>
                  <a:ext cx="360362" cy="179388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Zusammen-legun</a:t>
                  </a:r>
                  <a:r>
                    <a:rPr lang="de-DE" sz="500">
                      <a:solidFill>
                        <a:srgbClr val="000000"/>
                      </a:solidFill>
                      <a:latin typeface="Andy" charset="0"/>
                    </a:rPr>
                    <a:t>g</a:t>
                  </a:r>
                  <a:endParaRPr lang="de-DE" sz="500">
                    <a:latin typeface="Andy" charset="0"/>
                  </a:endParaRPr>
                </a:p>
              </p:txBody>
            </p:sp>
            <p:sp>
              <p:nvSpPr>
                <p:cNvPr id="80" name="Text Box 20"/>
                <p:cNvSpPr txBox="1">
                  <a:spLocks noChangeArrowheads="1"/>
                </p:cNvSpPr>
                <p:nvPr/>
              </p:nvSpPr>
              <p:spPr bwMode="auto">
                <a:xfrm rot="-75168">
                  <a:off x="2206625" y="1411288"/>
                  <a:ext cx="360362" cy="17938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54864" tIns="27432" rIns="54864" bIns="27432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Etat-verteilung</a:t>
                  </a:r>
                  <a:endParaRPr lang="de-DE" sz="400">
                    <a:latin typeface="Andy" charset="0"/>
                  </a:endParaRPr>
                </a:p>
              </p:txBody>
            </p:sp>
          </p:grpSp>
          <p:sp>
            <p:nvSpPr>
              <p:cNvPr id="14" name="Line 23"/>
              <p:cNvSpPr>
                <a:spLocks noChangeShapeType="1"/>
              </p:cNvSpPr>
              <p:nvPr/>
            </p:nvSpPr>
            <p:spPr bwMode="auto">
              <a:xfrm>
                <a:off x="6748672" y="285724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5" name="Rectangle 29"/>
              <p:cNvSpPr>
                <a:spLocks noChangeArrowheads="1"/>
              </p:cNvSpPr>
              <p:nvPr/>
            </p:nvSpPr>
            <p:spPr bwMode="auto">
              <a:xfrm>
                <a:off x="5742856" y="1015805"/>
                <a:ext cx="2581100" cy="2201790"/>
              </a:xfrm>
              <a:prstGeom prst="rect">
                <a:avLst/>
              </a:prstGeom>
              <a:solidFill>
                <a:srgbClr val="C0C0C0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6" name="Line 30"/>
              <p:cNvSpPr>
                <a:spLocks noChangeShapeType="1"/>
              </p:cNvSpPr>
              <p:nvPr/>
            </p:nvSpPr>
            <p:spPr bwMode="auto">
              <a:xfrm>
                <a:off x="5675616" y="321759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8324604" y="3196958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8" name="Line 32"/>
              <p:cNvSpPr>
                <a:spLocks noChangeShapeType="1"/>
              </p:cNvSpPr>
              <p:nvPr/>
            </p:nvSpPr>
            <p:spPr bwMode="auto">
              <a:xfrm flipH="1">
                <a:off x="7993778" y="1007868"/>
                <a:ext cx="20636" cy="5873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9" name="Oval 33"/>
              <p:cNvSpPr>
                <a:spLocks noChangeArrowheads="1"/>
              </p:cNvSpPr>
              <p:nvPr/>
            </p:nvSpPr>
            <p:spPr bwMode="auto">
              <a:xfrm>
                <a:off x="8001716" y="1001519"/>
                <a:ext cx="23810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0" name="Text Box 34"/>
              <p:cNvSpPr txBox="1">
                <a:spLocks noChangeArrowheads="1"/>
              </p:cNvSpPr>
              <p:nvPr/>
            </p:nvSpPr>
            <p:spPr bwMode="auto">
              <a:xfrm>
                <a:off x="6174627" y="1122165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 dirty="0">
                    <a:solidFill>
                      <a:srgbClr val="000000"/>
                    </a:solidFill>
                    <a:latin typeface="Andy" charset="0"/>
                  </a:rPr>
                  <a:t>Regeln </a:t>
                </a:r>
                <a:r>
                  <a:rPr lang="de-DE" sz="400" b="1" dirty="0" err="1">
                    <a:solidFill>
                      <a:srgbClr val="000000"/>
                    </a:solidFill>
                    <a:latin typeface="Andy" charset="0"/>
                  </a:rPr>
                  <a:t>Fk</a:t>
                </a:r>
                <a:endParaRPr lang="de-DE" sz="400" dirty="0">
                  <a:latin typeface="Andy" charset="0"/>
                </a:endParaRPr>
              </a:p>
            </p:txBody>
          </p:sp>
          <p:sp>
            <p:nvSpPr>
              <p:cNvPr id="21" name="Line 35"/>
              <p:cNvSpPr>
                <a:spLocks noChangeAspect="1" noChangeShapeType="1"/>
              </p:cNvSpPr>
              <p:nvPr/>
            </p:nvSpPr>
            <p:spPr bwMode="auto">
              <a:xfrm flipH="1">
                <a:off x="6792123" y="1415842"/>
                <a:ext cx="17461" cy="53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2" name="Oval 36"/>
              <p:cNvSpPr>
                <a:spLocks noChangeAspect="1" noChangeArrowheads="1"/>
              </p:cNvSpPr>
              <p:nvPr/>
            </p:nvSpPr>
            <p:spPr bwMode="auto">
              <a:xfrm>
                <a:off x="6792123" y="1396792"/>
                <a:ext cx="20636" cy="1587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3" name="Text Box 37"/>
              <p:cNvSpPr txBox="1">
                <a:spLocks noChangeArrowheads="1"/>
              </p:cNvSpPr>
              <p:nvPr/>
            </p:nvSpPr>
            <p:spPr bwMode="auto">
              <a:xfrm>
                <a:off x="5815876" y="1376156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lässt Mitarbeiter selbst präsentieren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4" name="Text Box 38"/>
              <p:cNvSpPr txBox="1">
                <a:spLocks noChangeArrowheads="1"/>
              </p:cNvSpPr>
              <p:nvPr/>
            </p:nvSpPr>
            <p:spPr bwMode="auto">
              <a:xfrm>
                <a:off x="7327074" y="1123752"/>
                <a:ext cx="360338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>
                    <a:solidFill>
                      <a:srgbClr val="000000"/>
                    </a:solidFill>
                    <a:latin typeface="Andy" charset="0"/>
                  </a:rPr>
                  <a:t>Regeln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5" name="Line 39"/>
              <p:cNvSpPr>
                <a:spLocks noChangeShapeType="1"/>
              </p:cNvSpPr>
              <p:nvPr/>
            </p:nvSpPr>
            <p:spPr bwMode="auto">
              <a:xfrm>
                <a:off x="7471527" y="1087241"/>
                <a:ext cx="25398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6" name="Line 40"/>
              <p:cNvSpPr>
                <a:spLocks noChangeShapeType="1"/>
              </p:cNvSpPr>
              <p:nvPr/>
            </p:nvSpPr>
            <p:spPr bwMode="auto">
              <a:xfrm flipH="1">
                <a:off x="7981079" y="1058667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7" name="Oval 41"/>
              <p:cNvSpPr>
                <a:spLocks noChangeArrowheads="1"/>
              </p:cNvSpPr>
              <p:nvPr/>
            </p:nvSpPr>
            <p:spPr bwMode="auto">
              <a:xfrm>
                <a:off x="7995366" y="1031680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8" name="Text Box 42"/>
              <p:cNvSpPr txBox="1">
                <a:spLocks noChangeArrowheads="1"/>
              </p:cNvSpPr>
              <p:nvPr/>
            </p:nvSpPr>
            <p:spPr bwMode="auto">
              <a:xfrm>
                <a:off x="7147699" y="1376156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legen Präsentation rechtzeitig vor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9" name="Line 43"/>
              <p:cNvSpPr>
                <a:spLocks noChangeShapeType="1"/>
              </p:cNvSpPr>
              <p:nvPr/>
            </p:nvSpPr>
            <p:spPr bwMode="auto">
              <a:xfrm>
                <a:off x="8103309" y="144759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0" name="Oval 44"/>
              <p:cNvSpPr>
                <a:spLocks noChangeArrowheads="1"/>
              </p:cNvSpPr>
              <p:nvPr/>
            </p:nvSpPr>
            <p:spPr bwMode="auto">
              <a:xfrm flipH="1">
                <a:off x="8077911" y="144124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1" name="Text Box 45"/>
              <p:cNvSpPr txBox="1">
                <a:spLocks noChangeArrowheads="1"/>
              </p:cNvSpPr>
              <p:nvPr/>
            </p:nvSpPr>
            <p:spPr bwMode="auto">
              <a:xfrm>
                <a:off x="5815876" y="178095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vermeidet ironische Bemerkungen.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2" name="Text Box 46"/>
              <p:cNvSpPr txBox="1">
                <a:spLocks noChangeArrowheads="1"/>
              </p:cNvSpPr>
              <p:nvPr/>
            </p:nvSpPr>
            <p:spPr bwMode="auto">
              <a:xfrm>
                <a:off x="7147699" y="179524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zeigen ihre Reaktion auf ironische Bemerkungen offen und direkt.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>
                <a:off x="7136587" y="1814292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 flipH="1">
                <a:off x="7111188" y="1807942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5" name="Text Box 49"/>
              <p:cNvSpPr txBox="1">
                <a:spLocks noChangeArrowheads="1"/>
              </p:cNvSpPr>
              <p:nvPr/>
            </p:nvSpPr>
            <p:spPr bwMode="auto">
              <a:xfrm>
                <a:off x="5814289" y="2201629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würdigt geleistete Arbeit in Beurtei-lungsgesprächen.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6" name="Text Box 50"/>
              <p:cNvSpPr txBox="1">
                <a:spLocks noChangeArrowheads="1"/>
              </p:cNvSpPr>
              <p:nvPr/>
            </p:nvSpPr>
            <p:spPr bwMode="auto">
              <a:xfrm>
                <a:off x="7147699" y="2201629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nehmen Beurteilungsgespräche in Anspruch.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7" name="Line 51"/>
              <p:cNvSpPr>
                <a:spLocks noChangeShapeType="1"/>
              </p:cNvSpPr>
              <p:nvPr/>
            </p:nvSpPr>
            <p:spPr bwMode="auto">
              <a:xfrm>
                <a:off x="8147756" y="2173055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auto">
              <a:xfrm flipH="1">
                <a:off x="8122358" y="2166705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9" name="Text Box 53"/>
              <p:cNvSpPr txBox="1">
                <a:spLocks noChangeArrowheads="1"/>
              </p:cNvSpPr>
              <p:nvPr/>
            </p:nvSpPr>
            <p:spPr bwMode="auto">
              <a:xfrm>
                <a:off x="5815876" y="261436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bietet Konfliktvermittlung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0" name="Text Box 54"/>
              <p:cNvSpPr txBox="1">
                <a:spLocks noChangeArrowheads="1"/>
              </p:cNvSpPr>
              <p:nvPr/>
            </p:nvSpPr>
            <p:spPr bwMode="auto">
              <a:xfrm>
                <a:off x="7147699" y="261595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melden Unstimmigkeiten früh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1" name="Line 55"/>
              <p:cNvSpPr>
                <a:spLocks noChangeShapeType="1"/>
              </p:cNvSpPr>
              <p:nvPr/>
            </p:nvSpPr>
            <p:spPr bwMode="auto">
              <a:xfrm>
                <a:off x="7136587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2" name="Oval 56"/>
              <p:cNvSpPr>
                <a:spLocks noChangeArrowheads="1"/>
              </p:cNvSpPr>
              <p:nvPr/>
            </p:nvSpPr>
            <p:spPr bwMode="auto">
              <a:xfrm flipH="1">
                <a:off x="7111188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3" name="Line 57"/>
              <p:cNvSpPr>
                <a:spLocks noChangeShapeType="1"/>
              </p:cNvSpPr>
              <p:nvPr/>
            </p:nvSpPr>
            <p:spPr bwMode="auto">
              <a:xfrm>
                <a:off x="6779424" y="1382506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4" name="Oval 58"/>
              <p:cNvSpPr>
                <a:spLocks noChangeArrowheads="1"/>
              </p:cNvSpPr>
              <p:nvPr/>
            </p:nvSpPr>
            <p:spPr bwMode="auto">
              <a:xfrm flipH="1">
                <a:off x="6754026" y="1376156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5" name="Line 61"/>
              <p:cNvSpPr>
                <a:spLocks noChangeShapeType="1"/>
              </p:cNvSpPr>
              <p:nvPr/>
            </p:nvSpPr>
            <p:spPr bwMode="auto">
              <a:xfrm>
                <a:off x="6274633" y="108724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6" name="Oval 62"/>
              <p:cNvSpPr>
                <a:spLocks noChangeArrowheads="1"/>
              </p:cNvSpPr>
              <p:nvPr/>
            </p:nvSpPr>
            <p:spPr bwMode="auto">
              <a:xfrm flipH="1">
                <a:off x="6249235" y="108089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auto">
              <a:xfrm flipH="1">
                <a:off x="7471527" y="1066603"/>
                <a:ext cx="30160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8" name="Line 120"/>
              <p:cNvSpPr>
                <a:spLocks noChangeShapeType="1"/>
              </p:cNvSpPr>
              <p:nvPr/>
            </p:nvSpPr>
            <p:spPr bwMode="auto">
              <a:xfrm flipH="1">
                <a:off x="8122358" y="1819054"/>
                <a:ext cx="44447" cy="603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9" name="Oval 121"/>
              <p:cNvSpPr>
                <a:spLocks noChangeArrowheads="1"/>
              </p:cNvSpPr>
              <p:nvPr/>
            </p:nvSpPr>
            <p:spPr bwMode="auto">
              <a:xfrm>
                <a:off x="8139819" y="18127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0" name="Line 122"/>
              <p:cNvSpPr>
                <a:spLocks noChangeShapeType="1"/>
              </p:cNvSpPr>
              <p:nvPr/>
            </p:nvSpPr>
            <p:spPr bwMode="auto">
              <a:xfrm flipH="1">
                <a:off x="7184208" y="2198454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1" name="Oval 123"/>
              <p:cNvSpPr>
                <a:spLocks noChangeArrowheads="1"/>
              </p:cNvSpPr>
              <p:nvPr/>
            </p:nvSpPr>
            <p:spPr bwMode="auto">
              <a:xfrm>
                <a:off x="7201670" y="21921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2" name="Line 124"/>
              <p:cNvSpPr>
                <a:spLocks noChangeShapeType="1"/>
              </p:cNvSpPr>
              <p:nvPr/>
            </p:nvSpPr>
            <p:spPr bwMode="auto">
              <a:xfrm flipH="1">
                <a:off x="8119183" y="26842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3" name="Oval 125"/>
              <p:cNvSpPr>
                <a:spLocks noChangeArrowheads="1"/>
              </p:cNvSpPr>
              <p:nvPr/>
            </p:nvSpPr>
            <p:spPr bwMode="auto">
              <a:xfrm>
                <a:off x="8136644" y="2704849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4" name="Line 126"/>
              <p:cNvSpPr>
                <a:spLocks noChangeShapeType="1"/>
              </p:cNvSpPr>
              <p:nvPr/>
            </p:nvSpPr>
            <p:spPr bwMode="auto">
              <a:xfrm flipH="1">
                <a:off x="6825458" y="1787305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5" name="Oval 127"/>
              <p:cNvSpPr>
                <a:spLocks noChangeArrowheads="1"/>
              </p:cNvSpPr>
              <p:nvPr/>
            </p:nvSpPr>
            <p:spPr bwMode="auto">
              <a:xfrm>
                <a:off x="6842920" y="1780955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6" name="Line 128"/>
              <p:cNvSpPr>
                <a:spLocks noChangeShapeType="1"/>
              </p:cNvSpPr>
              <p:nvPr/>
            </p:nvSpPr>
            <p:spPr bwMode="auto">
              <a:xfrm flipH="1">
                <a:off x="6775683" y="220877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7" name="Oval 129"/>
              <p:cNvSpPr>
                <a:spLocks noChangeArrowheads="1"/>
              </p:cNvSpPr>
              <p:nvPr/>
            </p:nvSpPr>
            <p:spPr bwMode="auto">
              <a:xfrm>
                <a:off x="6837136" y="216742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8" name="Line 130"/>
              <p:cNvSpPr>
                <a:spLocks noChangeShapeType="1"/>
              </p:cNvSpPr>
              <p:nvPr/>
            </p:nvSpPr>
            <p:spPr bwMode="auto">
              <a:xfrm flipH="1">
                <a:off x="6825458" y="26715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9" name="Oval 131"/>
              <p:cNvSpPr>
                <a:spLocks noChangeArrowheads="1"/>
              </p:cNvSpPr>
              <p:nvPr/>
            </p:nvSpPr>
            <p:spPr bwMode="auto">
              <a:xfrm>
                <a:off x="6842920" y="2690563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0" name="Line 132"/>
              <p:cNvSpPr>
                <a:spLocks noChangeShapeType="1"/>
              </p:cNvSpPr>
              <p:nvPr/>
            </p:nvSpPr>
            <p:spPr bwMode="auto">
              <a:xfrm>
                <a:off x="5770859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1" name="Oval 133"/>
              <p:cNvSpPr>
                <a:spLocks noChangeArrowheads="1"/>
              </p:cNvSpPr>
              <p:nvPr/>
            </p:nvSpPr>
            <p:spPr bwMode="auto">
              <a:xfrm flipH="1">
                <a:off x="5745461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2" name="Line 134"/>
              <p:cNvSpPr>
                <a:spLocks noChangeShapeType="1"/>
              </p:cNvSpPr>
              <p:nvPr/>
            </p:nvSpPr>
            <p:spPr bwMode="auto">
              <a:xfrm flipH="1">
                <a:off x="7185796" y="1388856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3" name="Oval 135"/>
              <p:cNvSpPr>
                <a:spLocks noChangeArrowheads="1"/>
              </p:cNvSpPr>
              <p:nvPr/>
            </p:nvSpPr>
            <p:spPr bwMode="auto">
              <a:xfrm>
                <a:off x="7203257" y="1382506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4" name="Rectangle 24"/>
              <p:cNvSpPr>
                <a:spLocks noChangeArrowheads="1"/>
              </p:cNvSpPr>
              <p:nvPr/>
            </p:nvSpPr>
            <p:spPr bwMode="auto">
              <a:xfrm>
                <a:off x="5659245" y="1714850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5" name="Rectangle 25"/>
              <p:cNvSpPr>
                <a:spLocks noChangeArrowheads="1"/>
              </p:cNvSpPr>
              <p:nvPr/>
            </p:nvSpPr>
            <p:spPr bwMode="auto">
              <a:xfrm rot="240000">
                <a:off x="6325950" y="1811684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6" name="Rectangle 26"/>
              <p:cNvSpPr>
                <a:spLocks noChangeArrowheads="1"/>
              </p:cNvSpPr>
              <p:nvPr/>
            </p:nvSpPr>
            <p:spPr bwMode="auto">
              <a:xfrm rot="395312">
                <a:off x="4936982" y="1802159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7" name="AutoShape 28"/>
              <p:cNvSpPr>
                <a:spLocks noChangeArrowheads="1"/>
              </p:cNvSpPr>
              <p:nvPr/>
            </p:nvSpPr>
            <p:spPr bwMode="auto">
              <a:xfrm>
                <a:off x="4878819" y="1553950"/>
                <a:ext cx="1647713" cy="1981134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AutoShape 27"/>
              <p:cNvSpPr>
                <a:spLocks noChangeArrowheads="1"/>
              </p:cNvSpPr>
              <p:nvPr/>
            </p:nvSpPr>
            <p:spPr bwMode="auto">
              <a:xfrm>
                <a:off x="4850717" y="1590933"/>
                <a:ext cx="1684174" cy="1979548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AutoShape 63"/>
              <p:cNvSpPr>
                <a:spLocks noChangeArrowheads="1"/>
              </p:cNvSpPr>
              <p:nvPr/>
            </p:nvSpPr>
            <p:spPr bwMode="auto">
              <a:xfrm>
                <a:off x="4806816" y="1511657"/>
                <a:ext cx="1711209" cy="2023996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0" name="Text Box 64"/>
              <p:cNvSpPr txBox="1">
                <a:spLocks noChangeArrowheads="1"/>
              </p:cNvSpPr>
              <p:nvPr/>
            </p:nvSpPr>
            <p:spPr bwMode="auto">
              <a:xfrm>
                <a:off x="4947449" y="1737074"/>
                <a:ext cx="1511197" cy="1285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88900" indent="-8890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>
                  <a:spcBef>
                    <a:spcPts val="500"/>
                  </a:spcBef>
                </a:pPr>
                <a:r>
                  <a:rPr lang="de-DE" sz="1000" b="1" dirty="0" smtClean="0">
                    <a:latin typeface="Andy" charset="0"/>
                  </a:rPr>
                  <a:t>Feedbackthemen</a:t>
                </a:r>
                <a:endParaRPr lang="de-DE" sz="1000" b="1" dirty="0">
                  <a:latin typeface="Andy" charset="0"/>
                </a:endParaRPr>
              </a:p>
              <a:p>
                <a:pPr algn="ctr">
                  <a:spcBef>
                    <a:spcPts val="500"/>
                  </a:spcBef>
                </a:pPr>
                <a:endParaRPr lang="de-DE" sz="800" b="1" dirty="0">
                  <a:latin typeface="Andy" charset="0"/>
                </a:endParaRP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Präsentation von Ergebnissen („Jeder für sich“) 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Anerkennung und Kritik: differenzierte Würdigung der Leistungen von Mitarbeitern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Konkurrenzsituation vermeiden 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In Konflikten vermittelt</a:t>
                </a:r>
              </a:p>
            </p:txBody>
          </p:sp>
          <p:sp>
            <p:nvSpPr>
              <p:cNvPr id="71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5302553" y="1474578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2" name="Oval 22"/>
              <p:cNvSpPr>
                <a:spLocks noChangeAspect="1" noChangeArrowheads="1"/>
              </p:cNvSpPr>
              <p:nvPr/>
            </p:nvSpPr>
            <p:spPr bwMode="auto">
              <a:xfrm>
                <a:off x="5308903" y="1468228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3" name="AutoShape 65"/>
              <p:cNvSpPr>
                <a:spLocks noChangeArrowheads="1"/>
              </p:cNvSpPr>
              <p:nvPr/>
            </p:nvSpPr>
            <p:spPr bwMode="auto">
              <a:xfrm>
                <a:off x="4978254" y="1494194"/>
                <a:ext cx="1552470" cy="111121"/>
              </a:xfrm>
              <a:prstGeom prst="parallelogram">
                <a:avLst>
                  <a:gd name="adj" fmla="val 12937"/>
                </a:avLst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</p:grpSp>
      </p:grpSp>
      <p:grpSp>
        <p:nvGrpSpPr>
          <p:cNvPr id="85" name="Gruppierung 4"/>
          <p:cNvGrpSpPr/>
          <p:nvPr/>
        </p:nvGrpSpPr>
        <p:grpSpPr>
          <a:xfrm>
            <a:off x="284637" y="3561682"/>
            <a:ext cx="4763109" cy="2637467"/>
            <a:chOff x="894253" y="4160412"/>
            <a:chExt cx="4763109" cy="2637467"/>
          </a:xfrm>
        </p:grpSpPr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896973" y="5887118"/>
              <a:ext cx="1760389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en-US" sz="2400" b="1" dirty="0"/>
                <a:t>Group members</a:t>
              </a:r>
            </a:p>
          </p:txBody>
        </p:sp>
        <p:pic>
          <p:nvPicPr>
            <p:cNvPr id="87" name="Bild 143" descr="2014_01_13_yellow group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253" y="4160412"/>
              <a:ext cx="3513483" cy="2637467"/>
            </a:xfrm>
            <a:prstGeom prst="rect">
              <a:avLst/>
            </a:prstGeom>
          </p:spPr>
        </p:pic>
      </p:grpSp>
      <p:grpSp>
        <p:nvGrpSpPr>
          <p:cNvPr id="88" name="Gruppierung 5"/>
          <p:cNvGrpSpPr/>
          <p:nvPr/>
        </p:nvGrpSpPr>
        <p:grpSpPr>
          <a:xfrm>
            <a:off x="2240449" y="1455160"/>
            <a:ext cx="1467068" cy="2173443"/>
            <a:chOff x="2636153" y="2110507"/>
            <a:chExt cx="1467068" cy="2173443"/>
          </a:xfrm>
        </p:grpSpPr>
        <p:sp>
          <p:nvSpPr>
            <p:cNvPr id="89" name="Text Box 2"/>
            <p:cNvSpPr txBox="1">
              <a:spLocks noChangeArrowheads="1"/>
            </p:cNvSpPr>
            <p:nvPr/>
          </p:nvSpPr>
          <p:spPr bwMode="auto">
            <a:xfrm>
              <a:off x="2636153" y="3822285"/>
              <a:ext cx="146706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de-DE" sz="2400" b="1" dirty="0" smtClean="0"/>
                <a:t>Mediator</a:t>
              </a:r>
              <a:endParaRPr lang="de-DE" sz="2400" b="1" dirty="0"/>
            </a:p>
          </p:txBody>
        </p:sp>
        <p:pic>
          <p:nvPicPr>
            <p:cNvPr id="90" name="Bild 145" descr="2014_02_25_idea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266" l="311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9251" y="2110507"/>
              <a:ext cx="583809" cy="1771706"/>
            </a:xfrm>
            <a:prstGeom prst="rect">
              <a:avLst/>
            </a:prstGeom>
          </p:spPr>
        </p:pic>
      </p:grpSp>
      <p:sp>
        <p:nvSpPr>
          <p:cNvPr id="91" name="Titel 1"/>
          <p:cNvSpPr txBox="1">
            <a:spLocks/>
          </p:cNvSpPr>
          <p:nvPr/>
        </p:nvSpPr>
        <p:spPr>
          <a:xfrm>
            <a:off x="0" y="398725"/>
            <a:ext cx="8229600" cy="71161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Three interacting </a:t>
            </a:r>
            <a:r>
              <a:rPr lang="en-US" sz="2800" b="1" dirty="0" smtClean="0"/>
              <a:t>elements </a:t>
            </a:r>
            <a:r>
              <a:rPr lang="en-US" sz="2800" b="1" dirty="0" smtClean="0"/>
              <a:t>of Moderation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86047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846699"/>
            <a:ext cx="9110798" cy="1143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en-US" sz="2800" b="1" dirty="0" smtClean="0">
                <a:solidFill>
                  <a:prstClr val="black"/>
                </a:solidFill>
              </a:rPr>
              <a:t>omplexity</a:t>
            </a:r>
            <a:endParaRPr lang="en-US" b="1" dirty="0">
              <a:hlinkClick r:id="rId2" action="ppaction://hlinksldjump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3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917106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The Didactic Approach of TiMMCO</a:t>
            </a:r>
            <a:endParaRPr lang="en-US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344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104491071"/>
              </p:ext>
            </p:extLst>
          </p:nvPr>
        </p:nvGraphicFramePr>
        <p:xfrm>
          <a:off x="2131269" y="1340658"/>
          <a:ext cx="4881463" cy="4589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3819AD-6325-C24F-B364-F5735A148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13A24D-C47C-194A-9069-A5B67591B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58D099-0BB2-A54B-94D8-F8C466D1E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F15C3C-42BD-3243-8141-0D0C7AB16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952985-73D3-1D42-93EE-C12988A3E5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84CDAD-BE15-9649-9992-85B17096E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47A14E-6F56-A543-9925-159AA8FF2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Bild 57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919" y="2103831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Wolkenförmige Legende 19"/>
          <p:cNvSpPr/>
          <p:nvPr/>
        </p:nvSpPr>
        <p:spPr>
          <a:xfrm rot="700062">
            <a:off x="3805374" y="1803299"/>
            <a:ext cx="4750361" cy="2584780"/>
          </a:xfrm>
          <a:prstGeom prst="cloudCallout">
            <a:avLst>
              <a:gd name="adj1" fmla="val 3854"/>
              <a:gd name="adj2" fmla="val 72989"/>
            </a:avLst>
          </a:prstGeom>
          <a:noFill/>
          <a:ln w="190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84223"/>
            <a:ext cx="9144000" cy="971852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prstClr val="black"/>
                </a:solidFill>
              </a:rPr>
              <a:t>P</a:t>
            </a:r>
            <a:r>
              <a:rPr lang="en-US" sz="2400" dirty="0" smtClean="0">
                <a:solidFill>
                  <a:prstClr val="black"/>
                </a:solidFill>
              </a:rPr>
              <a:t>arties </a:t>
            </a:r>
            <a:r>
              <a:rPr lang="en-US" sz="2400" dirty="0" smtClean="0">
                <a:solidFill>
                  <a:prstClr val="black"/>
                </a:solidFill>
              </a:rPr>
              <a:t>stereotype the other </a:t>
            </a:r>
            <a:r>
              <a:rPr lang="en-US" sz="2400" dirty="0" smtClean="0">
                <a:solidFill>
                  <a:prstClr val="black"/>
                </a:solidFill>
              </a:rPr>
              <a:t>parties in order to </a:t>
            </a:r>
            <a:r>
              <a:rPr lang="en-US" sz="2400" dirty="0">
                <a:solidFill>
                  <a:prstClr val="black"/>
                </a:solidFill>
              </a:rPr>
              <a:t>reduce the complexity of conflict </a:t>
            </a:r>
            <a:r>
              <a:rPr lang="en-US" sz="2400" dirty="0" smtClean="0">
                <a:solidFill>
                  <a:prstClr val="black"/>
                </a:solidFill>
              </a:rPr>
              <a:t>situations.</a:t>
            </a:r>
            <a:endParaRPr lang="en-US" sz="2400" dirty="0">
              <a:hlinkClick r:id="rId3" action="ppaction://hlinksldjump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 dirty="0"/>
          </a:p>
        </p:txBody>
      </p:sp>
      <p:pic>
        <p:nvPicPr>
          <p:cNvPr id="59" name="Bild 58" descr="2014_01_13_blue grou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126" y="4943009"/>
            <a:ext cx="1727881" cy="1286076"/>
          </a:xfrm>
          <a:prstGeom prst="rect">
            <a:avLst/>
          </a:prstGeom>
        </p:spPr>
      </p:pic>
      <p:pic>
        <p:nvPicPr>
          <p:cNvPr id="64" name="Bild 63" descr="2014_01_13_orange gro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92" y="2405064"/>
            <a:ext cx="1472767" cy="1020819"/>
          </a:xfrm>
          <a:prstGeom prst="rect">
            <a:avLst/>
          </a:prstGeom>
        </p:spPr>
      </p:pic>
      <p:pic>
        <p:nvPicPr>
          <p:cNvPr id="65" name="Bild 64" descr="2014_01_13_yellow grou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89" y="2405064"/>
            <a:ext cx="1707566" cy="1281819"/>
          </a:xfrm>
          <a:prstGeom prst="rect">
            <a:avLst/>
          </a:prstGeom>
        </p:spPr>
      </p:pic>
      <p:grpSp>
        <p:nvGrpSpPr>
          <p:cNvPr id="21" name="Gruppierung 20"/>
          <p:cNvGrpSpPr/>
          <p:nvPr/>
        </p:nvGrpSpPr>
        <p:grpSpPr>
          <a:xfrm>
            <a:off x="4279035" y="2213502"/>
            <a:ext cx="3803039" cy="1278730"/>
            <a:chOff x="4385278" y="2297952"/>
            <a:chExt cx="3803039" cy="127873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6180555" y="2297952"/>
              <a:ext cx="2007762" cy="1278730"/>
              <a:chOff x="-1584146" y="2232534"/>
              <a:chExt cx="2007762" cy="1278730"/>
            </a:xfrm>
          </p:grpSpPr>
          <p:pic>
            <p:nvPicPr>
              <p:cNvPr id="71" name="Bild 70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84146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2" name="Bild 71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285303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3" name="Bild 72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986460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4" name="Bild 73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687617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5" name="Bild 74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8774" y="2232534"/>
                <a:ext cx="812390" cy="1278730"/>
              </a:xfrm>
              <a:prstGeom prst="rect">
                <a:avLst/>
              </a:prstGeom>
            </p:spPr>
          </p:pic>
        </p:grpSp>
        <p:grpSp>
          <p:nvGrpSpPr>
            <p:cNvPr id="19" name="Gruppierung 18"/>
            <p:cNvGrpSpPr/>
            <p:nvPr/>
          </p:nvGrpSpPr>
          <p:grpSpPr>
            <a:xfrm>
              <a:off x="4385278" y="2563809"/>
              <a:ext cx="1738866" cy="1012873"/>
              <a:chOff x="-1671928" y="3772016"/>
              <a:chExt cx="1738866" cy="1012873"/>
            </a:xfrm>
          </p:grpSpPr>
          <p:pic>
            <p:nvPicPr>
              <p:cNvPr id="69" name="Bild 6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6719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6" name="Bild 75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3752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7" name="Bild 76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0785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8" name="Bild 77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7818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9" name="Bild 7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485129" y="3772016"/>
                <a:ext cx="552067" cy="1012873"/>
              </a:xfrm>
              <a:prstGeom prst="rect">
                <a:avLst/>
              </a:prstGeom>
            </p:spPr>
          </p:pic>
        </p:grpSp>
      </p:grpSp>
      <p:cxnSp>
        <p:nvCxnSpPr>
          <p:cNvPr id="23" name="Gerade Verbindung mit Pfeil 22"/>
          <p:cNvCxnSpPr/>
          <p:nvPr/>
        </p:nvCxnSpPr>
        <p:spPr>
          <a:xfrm>
            <a:off x="2037390" y="3016153"/>
            <a:ext cx="2778259" cy="2204790"/>
          </a:xfrm>
          <a:prstGeom prst="straightConnector1">
            <a:avLst/>
          </a:prstGeom>
          <a:ln w="1905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3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4117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3418E-7 -1.15687E-7 L -0.33848 -0.273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4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454045"/>
            <a:ext cx="9144000" cy="967759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If the number of people involved increases, the number of relationships increases exponentially.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3002682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N•(N–1)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=X</a:t>
              </a:r>
            </a:p>
          </p:txBody>
        </p:sp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0979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783298"/>
            <a:ext cx="8229600" cy="689282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Two parties have one relationship.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2•(2–1)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</a:t>
              </a:r>
            </a:p>
          </p:txBody>
        </p:sp>
      </p:grpSp>
      <p:cxnSp>
        <p:nvCxnSpPr>
          <p:cNvPr id="34" name="Gerade Verbindung 33"/>
          <p:cNvCxnSpPr>
            <a:cxnSpLocks noChangeShapeType="1"/>
          </p:cNvCxnSpPr>
          <p:nvPr/>
        </p:nvCxnSpPr>
        <p:spPr bwMode="auto">
          <a:xfrm rot="5400000">
            <a:off x="6347281" y="2933123"/>
            <a:ext cx="0" cy="1968500"/>
          </a:xfrm>
          <a:prstGeom prst="line">
            <a:avLst/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  <a:extLst/>
        </p:spPr>
      </p:cxn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5</a:t>
            </a:fld>
            <a:endParaRPr lang="de-DE"/>
          </a:p>
        </p:txBody>
      </p:sp>
      <p:pic>
        <p:nvPicPr>
          <p:cNvPr id="28" name="Bild 2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778910" y="3222550"/>
            <a:ext cx="480476" cy="1404247"/>
          </a:xfrm>
          <a:prstGeom prst="rect">
            <a:avLst/>
          </a:prstGeom>
        </p:spPr>
      </p:pic>
      <p:pic>
        <p:nvPicPr>
          <p:cNvPr id="29" name="Bild 28" descr="2013_12_04_angry person_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393271" y="3212441"/>
            <a:ext cx="672767" cy="1409868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4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366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558973"/>
            <a:ext cx="9144000" cy="64841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Three parties have three relations.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3•(3–1)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=3</a:t>
              </a:r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5429986" y="3557151"/>
            <a:ext cx="1852612" cy="1568450"/>
            <a:chOff x="3649663" y="3911600"/>
            <a:chExt cx="1852612" cy="1568450"/>
          </a:xfrm>
          <a:noFill/>
          <a:effectLst/>
        </p:grpSpPr>
        <p:cxnSp>
          <p:nvCxnSpPr>
            <p:cNvPr id="35" name="Gerade Verbindung 34"/>
            <p:cNvCxnSpPr>
              <a:cxnSpLocks noChangeShapeType="1"/>
            </p:cNvCxnSpPr>
            <p:nvPr/>
          </p:nvCxnSpPr>
          <p:spPr bwMode="auto">
            <a:xfrm>
              <a:off x="4572000" y="3911600"/>
              <a:ext cx="930275" cy="15525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6" name="Gerade Verbindung 35"/>
            <p:cNvCxnSpPr>
              <a:cxnSpLocks noChangeShapeType="1"/>
            </p:cNvCxnSpPr>
            <p:nvPr/>
          </p:nvCxnSpPr>
          <p:spPr bwMode="auto">
            <a:xfrm flipV="1">
              <a:off x="3649663" y="5464175"/>
              <a:ext cx="1852612" cy="158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7" name="Gerade Verbindung 36"/>
            <p:cNvCxnSpPr>
              <a:cxnSpLocks noChangeShapeType="1"/>
            </p:cNvCxnSpPr>
            <p:nvPr/>
          </p:nvCxnSpPr>
          <p:spPr bwMode="auto">
            <a:xfrm flipV="1">
              <a:off x="3649663" y="3911600"/>
              <a:ext cx="922337" cy="1568450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pic>
        <p:nvPicPr>
          <p:cNvPr id="16" name="Bild 15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955812" y="4443831"/>
            <a:ext cx="480476" cy="1404247"/>
          </a:xfrm>
          <a:prstGeom prst="rect">
            <a:avLst/>
          </a:prstGeom>
        </p:spPr>
      </p:pic>
      <p:pic>
        <p:nvPicPr>
          <p:cNvPr id="17" name="Bild 16" descr="2013_12_04_screaming person_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40" y="1654363"/>
            <a:ext cx="1175244" cy="1849874"/>
          </a:xfrm>
          <a:prstGeom prst="rect">
            <a:avLst/>
          </a:prstGeom>
        </p:spPr>
      </p:pic>
      <p:pic>
        <p:nvPicPr>
          <p:cNvPr id="18" name="Bild 17" descr="2013_12_04_angry person_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282598" y="4517792"/>
            <a:ext cx="672767" cy="1409868"/>
          </a:xfrm>
          <a:prstGeom prst="rect">
            <a:avLst/>
          </a:prstGeom>
        </p:spPr>
      </p:pic>
      <p:sp>
        <p:nvSpPr>
          <p:cNvPr id="1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5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25467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23949" y="1244182"/>
            <a:ext cx="8229600" cy="653948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Five parties have ten relations.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5•(5–1)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=10</a:t>
              </a:r>
            </a:p>
          </p:txBody>
        </p:sp>
      </p:grp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  <p:grpSp>
        <p:nvGrpSpPr>
          <p:cNvPr id="6" name="Gruppierung 5"/>
          <p:cNvGrpSpPr/>
          <p:nvPr/>
        </p:nvGrpSpPr>
        <p:grpSpPr>
          <a:xfrm>
            <a:off x="4801256" y="1306435"/>
            <a:ext cx="3404395" cy="4962604"/>
            <a:chOff x="4801256" y="1147693"/>
            <a:chExt cx="3404395" cy="4962604"/>
          </a:xfrm>
        </p:grpSpPr>
        <p:grpSp>
          <p:nvGrpSpPr>
            <p:cNvPr id="4" name="Gruppierung 3"/>
            <p:cNvGrpSpPr/>
            <p:nvPr/>
          </p:nvGrpSpPr>
          <p:grpSpPr>
            <a:xfrm>
              <a:off x="5504059" y="3069789"/>
              <a:ext cx="2028825" cy="1936750"/>
              <a:chOff x="5457884" y="3013294"/>
              <a:chExt cx="2028825" cy="1936750"/>
            </a:xfrm>
          </p:grpSpPr>
          <p:cxnSp>
            <p:nvCxnSpPr>
              <p:cNvPr id="21" name="Gerade Verbindung 20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615950" cy="19113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Gerade Verbindung 21"/>
              <p:cNvCxnSpPr>
                <a:cxnSpLocks noChangeShapeType="1"/>
              </p:cNvCxnSpPr>
              <p:nvPr/>
            </p:nvCxnSpPr>
            <p:spPr bwMode="auto">
              <a:xfrm flipH="1">
                <a:off x="5892859" y="3013294"/>
                <a:ext cx="584200" cy="19367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Gerade Verbindung 22"/>
              <p:cNvCxnSpPr>
                <a:cxnSpLocks noChangeShapeType="1"/>
              </p:cNvCxnSpPr>
              <p:nvPr/>
            </p:nvCxnSpPr>
            <p:spPr bwMode="auto">
              <a:xfrm flipH="1">
                <a:off x="5457884" y="3013294"/>
                <a:ext cx="1019175" cy="773113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Gerade Verbindung 23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434975" cy="11636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Gerade Verbindung 24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1009650" cy="7461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Gerade Verbindung 25"/>
              <p:cNvCxnSpPr>
                <a:cxnSpLocks noChangeShapeType="1"/>
              </p:cNvCxnSpPr>
              <p:nvPr/>
            </p:nvCxnSpPr>
            <p:spPr bwMode="auto">
              <a:xfrm flipH="1">
                <a:off x="7093009" y="3759419"/>
                <a:ext cx="393700" cy="11652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Gerade Verbindung 26"/>
              <p:cNvCxnSpPr>
                <a:cxnSpLocks noChangeShapeType="1"/>
              </p:cNvCxnSpPr>
              <p:nvPr/>
            </p:nvCxnSpPr>
            <p:spPr bwMode="auto">
              <a:xfrm flipV="1">
                <a:off x="5892859" y="4924644"/>
                <a:ext cx="1200150" cy="2540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Gerade Verbindung 27"/>
              <p:cNvCxnSpPr>
                <a:cxnSpLocks noChangeShapeType="1"/>
              </p:cNvCxnSpPr>
              <p:nvPr/>
            </p:nvCxnSpPr>
            <p:spPr bwMode="auto">
              <a:xfrm flipV="1">
                <a:off x="5457884" y="3759419"/>
                <a:ext cx="2028825" cy="26988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Gerade Verbindung 28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1635125" cy="11382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Gerade Verbindung 29"/>
              <p:cNvCxnSpPr>
                <a:cxnSpLocks noChangeShapeType="1"/>
              </p:cNvCxnSpPr>
              <p:nvPr/>
            </p:nvCxnSpPr>
            <p:spPr bwMode="auto">
              <a:xfrm flipV="1">
                <a:off x="5892859" y="3759419"/>
                <a:ext cx="1593850" cy="11906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1" name="Bild 30" descr="2013_12_04_angry person_1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24" t="3948" r="33351" b="6646"/>
            <a:stretch/>
          </p:blipFill>
          <p:spPr>
            <a:xfrm flipH="1">
              <a:off x="7223661" y="4632543"/>
              <a:ext cx="480476" cy="1404247"/>
            </a:xfrm>
            <a:prstGeom prst="rect">
              <a:avLst/>
            </a:prstGeom>
          </p:spPr>
        </p:pic>
        <p:pic>
          <p:nvPicPr>
            <p:cNvPr id="32" name="Bild 31" descr="2013_12_04_screaming person_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592" y="1147693"/>
              <a:ext cx="1175244" cy="1849874"/>
            </a:xfrm>
            <a:prstGeom prst="rect">
              <a:avLst/>
            </a:prstGeom>
          </p:spPr>
        </p:pic>
        <p:pic>
          <p:nvPicPr>
            <p:cNvPr id="33" name="Bild 32" descr="2013_12_04_bored person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31" t="12571" r="18609" b="6561"/>
            <a:stretch/>
          </p:blipFill>
          <p:spPr>
            <a:xfrm flipH="1">
              <a:off x="5292080" y="4706050"/>
              <a:ext cx="423958" cy="1404247"/>
            </a:xfrm>
            <a:prstGeom prst="rect">
              <a:avLst/>
            </a:prstGeom>
          </p:spPr>
        </p:pic>
        <p:pic>
          <p:nvPicPr>
            <p:cNvPr id="34" name="Bild 33" descr="2013_12_04_troubled person_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0" t="3097" r="22104"/>
            <a:stretch/>
          </p:blipFill>
          <p:spPr>
            <a:xfrm>
              <a:off x="4801256" y="2872842"/>
              <a:ext cx="676530" cy="1404247"/>
            </a:xfrm>
            <a:prstGeom prst="rect">
              <a:avLst/>
            </a:prstGeom>
          </p:spPr>
        </p:pic>
        <p:pic>
          <p:nvPicPr>
            <p:cNvPr id="35" name="Bild 34" descr="2013_12_04_angry person_3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11" t="18172" r="27681" b="16598"/>
            <a:stretch/>
          </p:blipFill>
          <p:spPr>
            <a:xfrm>
              <a:off x="7532884" y="3110980"/>
              <a:ext cx="672767" cy="1409868"/>
            </a:xfrm>
            <a:prstGeom prst="rect">
              <a:avLst/>
            </a:prstGeom>
          </p:spPr>
        </p:pic>
      </p:grpSp>
      <p:sp>
        <p:nvSpPr>
          <p:cNvPr id="36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7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4538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59942" y="1409076"/>
            <a:ext cx="9203941" cy="539202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Twelve parties have sixty six relations. 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12•(12–1)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=66</a:t>
              </a:r>
            </a:p>
          </p:txBody>
        </p:sp>
      </p:grp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pic>
        <p:nvPicPr>
          <p:cNvPr id="98" name="Bild 9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 rot="10800000" flipH="1">
            <a:off x="6391891" y="5222654"/>
            <a:ext cx="356212" cy="1041071"/>
          </a:xfrm>
          <a:prstGeom prst="rect">
            <a:avLst/>
          </a:prstGeom>
        </p:spPr>
      </p:pic>
      <p:pic>
        <p:nvPicPr>
          <p:cNvPr id="99" name="Bild 98" descr="2013_12_04_angry person_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2108"/>
          <a:stretch/>
        </p:blipFill>
        <p:spPr>
          <a:xfrm rot="16200000">
            <a:off x="4460271" y="3368299"/>
            <a:ext cx="563530" cy="1045238"/>
          </a:xfrm>
          <a:prstGeom prst="rect">
            <a:avLst/>
          </a:prstGeom>
        </p:spPr>
      </p:pic>
      <p:pic>
        <p:nvPicPr>
          <p:cNvPr id="100" name="Bild 99" descr="2013_12_04_screaming person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5445">
            <a:off x="7860555" y="2217500"/>
            <a:ext cx="871294" cy="1371447"/>
          </a:xfrm>
          <a:prstGeom prst="rect">
            <a:avLst/>
          </a:prstGeom>
        </p:spPr>
      </p:pic>
      <p:pic>
        <p:nvPicPr>
          <p:cNvPr id="101" name="Bild 100" descr="2013_12_04_bored person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t="12571" r="18609" b="6561"/>
          <a:stretch/>
        </p:blipFill>
        <p:spPr>
          <a:xfrm rot="12459834">
            <a:off x="5472583" y="4957444"/>
            <a:ext cx="314311" cy="1041071"/>
          </a:xfrm>
          <a:prstGeom prst="rect">
            <a:avLst/>
          </a:prstGeom>
        </p:spPr>
      </p:pic>
      <p:pic>
        <p:nvPicPr>
          <p:cNvPr id="102" name="Bild 101" descr="2013_12_04_troubled person_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3097" r="22104"/>
          <a:stretch/>
        </p:blipFill>
        <p:spPr>
          <a:xfrm>
            <a:off x="6319216" y="1544505"/>
            <a:ext cx="501561" cy="1041071"/>
          </a:xfrm>
          <a:prstGeom prst="rect">
            <a:avLst/>
          </a:prstGeom>
        </p:spPr>
      </p:pic>
      <p:pic>
        <p:nvPicPr>
          <p:cNvPr id="103" name="Bild 102" descr="2014_02_25_questioning.jpg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67" t="15383" r="22663" b="4524"/>
          <a:stretch/>
        </p:blipFill>
        <p:spPr>
          <a:xfrm rot="7225824">
            <a:off x="7967395" y="4283963"/>
            <a:ext cx="404529" cy="1041071"/>
          </a:xfrm>
          <a:prstGeom prst="rect">
            <a:avLst/>
          </a:prstGeom>
        </p:spPr>
      </p:pic>
      <p:pic>
        <p:nvPicPr>
          <p:cNvPr id="104" name="Bild 103" descr="2014_02_25_waiting.jpg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61" b="97892" l="9827" r="89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56" t="5497" r="12026" b="1521"/>
          <a:stretch/>
        </p:blipFill>
        <p:spPr>
          <a:xfrm rot="17863927">
            <a:off x="4738718" y="2573575"/>
            <a:ext cx="352781" cy="1041071"/>
          </a:xfrm>
          <a:prstGeom prst="rect">
            <a:avLst/>
          </a:prstGeom>
        </p:spPr>
      </p:pic>
      <p:pic>
        <p:nvPicPr>
          <p:cNvPr id="105" name="Bild 104" descr="2014_02_25_yeah.jpg"/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" t="4891" r="13030" b="1588"/>
          <a:stretch/>
        </p:blipFill>
        <p:spPr>
          <a:xfrm rot="19276902">
            <a:off x="5210974" y="1887642"/>
            <a:ext cx="539665" cy="1041323"/>
          </a:xfrm>
          <a:prstGeom prst="rect">
            <a:avLst/>
          </a:prstGeom>
        </p:spPr>
      </p:pic>
      <p:pic>
        <p:nvPicPr>
          <p:cNvPr id="106" name="Bild 105" descr="2013_12_04_angry person_3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 rot="14081623">
            <a:off x="4763464" y="4330301"/>
            <a:ext cx="498771" cy="1045238"/>
          </a:xfrm>
          <a:prstGeom prst="rect">
            <a:avLst/>
          </a:prstGeom>
        </p:spPr>
      </p:pic>
      <p:pic>
        <p:nvPicPr>
          <p:cNvPr id="108" name="Bild 107" descr="2013_11_25_explaining person_1.jpg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2" b="89975" l="6985" r="89988">
                        <a14:foregroundMark x1="58906" y1="86168" x2="58906" y2="86168"/>
                        <a14:foregroundMark x1="57509" y1="88135" x2="57509" y2="88135"/>
                        <a14:foregroundMark x1="60536" y1="88135" x2="60536" y2="88135"/>
                        <a14:foregroundMark x1="55530" y1="86485" x2="55530" y2="86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6" t="12333" r="11135" b="10008"/>
          <a:stretch/>
        </p:blipFill>
        <p:spPr>
          <a:xfrm rot="5400000">
            <a:off x="8092317" y="3372312"/>
            <a:ext cx="603249" cy="1037210"/>
          </a:xfrm>
          <a:prstGeom prst="rect">
            <a:avLst/>
          </a:prstGeom>
        </p:spPr>
      </p:pic>
      <p:pic>
        <p:nvPicPr>
          <p:cNvPr id="109" name="Bild 108" descr="2014_02_25_idea.jpg"/>
          <p:cNvPicPr>
            <a:picLocks noChangeAspect="1"/>
          </p:cNvPicPr>
          <p:nvPr/>
        </p:nvPicPr>
        <p:blipFill rotWithShape="1">
          <a:blip r:embed="rId16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728" b="98962" l="3922" r="735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59" r="24107"/>
          <a:stretch/>
        </p:blipFill>
        <p:spPr>
          <a:xfrm rot="8705908">
            <a:off x="7317369" y="4969621"/>
            <a:ext cx="351779" cy="1041071"/>
          </a:xfrm>
          <a:prstGeom prst="rect">
            <a:avLst/>
          </a:prstGeom>
        </p:spPr>
      </p:pic>
      <p:pic>
        <p:nvPicPr>
          <p:cNvPr id="124" name="Bild 123" descr="2013_12_04_innerperson conflict.png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18971" r="26074" b="7117"/>
          <a:stretch/>
        </p:blipFill>
        <p:spPr>
          <a:xfrm rot="1800000">
            <a:off x="7172696" y="1813756"/>
            <a:ext cx="648386" cy="1031140"/>
          </a:xfrm>
          <a:prstGeom prst="rect">
            <a:avLst/>
          </a:prstGeom>
        </p:spPr>
      </p:pic>
      <p:cxnSp>
        <p:nvCxnSpPr>
          <p:cNvPr id="125" name="Gerade Verbindung 124"/>
          <p:cNvCxnSpPr>
            <a:stCxn id="102" idx="2"/>
            <a:endCxn id="124" idx="2"/>
          </p:cNvCxnSpPr>
          <p:nvPr/>
        </p:nvCxnSpPr>
        <p:spPr>
          <a:xfrm>
            <a:off x="6569997" y="2585576"/>
            <a:ext cx="669107" cy="19024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6" name="Gerade Verbindung 125"/>
          <p:cNvCxnSpPr>
            <a:stCxn id="102" idx="2"/>
            <a:endCxn id="100" idx="2"/>
          </p:cNvCxnSpPr>
          <p:nvPr/>
        </p:nvCxnSpPr>
        <p:spPr>
          <a:xfrm>
            <a:off x="6569997" y="2585576"/>
            <a:ext cx="1148360" cy="68685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Gerade Verbindung 126"/>
          <p:cNvCxnSpPr>
            <a:stCxn id="102" idx="2"/>
            <a:endCxn id="108" idx="2"/>
          </p:cNvCxnSpPr>
          <p:nvPr/>
        </p:nvCxnSpPr>
        <p:spPr>
          <a:xfrm>
            <a:off x="6569997" y="2585576"/>
            <a:ext cx="1305340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8" name="Gerade Verbindung 127"/>
          <p:cNvCxnSpPr>
            <a:stCxn id="102" idx="2"/>
            <a:endCxn id="103" idx="2"/>
          </p:cNvCxnSpPr>
          <p:nvPr/>
        </p:nvCxnSpPr>
        <p:spPr>
          <a:xfrm>
            <a:off x="6569997" y="2585576"/>
            <a:ext cx="1150833" cy="195527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Gerade Verbindung 128"/>
          <p:cNvCxnSpPr>
            <a:stCxn id="102" idx="2"/>
            <a:endCxn id="109" idx="2"/>
          </p:cNvCxnSpPr>
          <p:nvPr/>
        </p:nvCxnSpPr>
        <p:spPr>
          <a:xfrm>
            <a:off x="6569997" y="2585576"/>
            <a:ext cx="625427" cy="247767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Gerade Verbindung 129"/>
          <p:cNvCxnSpPr>
            <a:endCxn id="98" idx="2"/>
          </p:cNvCxnSpPr>
          <p:nvPr/>
        </p:nvCxnSpPr>
        <p:spPr>
          <a:xfrm>
            <a:off x="6569997" y="2624108"/>
            <a:ext cx="0" cy="259854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Gerade Verbindung 130"/>
          <p:cNvCxnSpPr>
            <a:stCxn id="102" idx="2"/>
            <a:endCxn id="101" idx="2"/>
          </p:cNvCxnSpPr>
          <p:nvPr/>
        </p:nvCxnSpPr>
        <p:spPr>
          <a:xfrm flipH="1">
            <a:off x="5871414" y="2585576"/>
            <a:ext cx="698583" cy="243137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2" name="Gerade Verbindung 131"/>
          <p:cNvCxnSpPr>
            <a:stCxn id="102" idx="2"/>
            <a:endCxn id="106" idx="2"/>
          </p:cNvCxnSpPr>
          <p:nvPr/>
        </p:nvCxnSpPr>
        <p:spPr>
          <a:xfrm flipH="1">
            <a:off x="5439345" y="2585576"/>
            <a:ext cx="1130652" cy="196529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3" name="Gerade Verbindung 132"/>
          <p:cNvCxnSpPr>
            <a:stCxn id="102" idx="2"/>
            <a:endCxn id="99" idx="2"/>
          </p:cNvCxnSpPr>
          <p:nvPr/>
        </p:nvCxnSpPr>
        <p:spPr>
          <a:xfrm flipH="1">
            <a:off x="5264655" y="2585576"/>
            <a:ext cx="1305342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6" name="Gerade Verbindung 135"/>
          <p:cNvCxnSpPr>
            <a:stCxn id="102" idx="2"/>
            <a:endCxn id="104" idx="2"/>
          </p:cNvCxnSpPr>
          <p:nvPr/>
        </p:nvCxnSpPr>
        <p:spPr>
          <a:xfrm flipH="1">
            <a:off x="5375852" y="2585576"/>
            <a:ext cx="1194145" cy="75075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9" name="Gerade Verbindung 138"/>
          <p:cNvCxnSpPr>
            <a:stCxn id="102" idx="2"/>
            <a:endCxn id="105" idx="2"/>
          </p:cNvCxnSpPr>
          <p:nvPr/>
        </p:nvCxnSpPr>
        <p:spPr>
          <a:xfrm flipH="1">
            <a:off x="5806476" y="2585576"/>
            <a:ext cx="763521" cy="22896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Gerade Verbindung 141"/>
          <p:cNvCxnSpPr>
            <a:stCxn id="100" idx="2"/>
            <a:endCxn id="124" idx="2"/>
          </p:cNvCxnSpPr>
          <p:nvPr/>
        </p:nvCxnSpPr>
        <p:spPr>
          <a:xfrm flipH="1" flipV="1">
            <a:off x="7239104" y="2775823"/>
            <a:ext cx="479253" cy="49660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5" name="Gerade Verbindung 144"/>
          <p:cNvCxnSpPr>
            <a:stCxn id="124" idx="2"/>
            <a:endCxn id="108" idx="2"/>
          </p:cNvCxnSpPr>
          <p:nvPr/>
        </p:nvCxnSpPr>
        <p:spPr>
          <a:xfrm>
            <a:off x="7239104" y="2775823"/>
            <a:ext cx="636233" cy="11150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8" name="Gerade Verbindung 147"/>
          <p:cNvCxnSpPr>
            <a:stCxn id="124" idx="2"/>
            <a:endCxn id="103" idx="2"/>
          </p:cNvCxnSpPr>
          <p:nvPr/>
        </p:nvCxnSpPr>
        <p:spPr>
          <a:xfrm>
            <a:off x="7239104" y="2775823"/>
            <a:ext cx="481726" cy="17650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2" name="Gerade Verbindung 151"/>
          <p:cNvCxnSpPr>
            <a:stCxn id="124" idx="2"/>
            <a:endCxn id="109" idx="2"/>
          </p:cNvCxnSpPr>
          <p:nvPr/>
        </p:nvCxnSpPr>
        <p:spPr>
          <a:xfrm flipH="1">
            <a:off x="7195424" y="2775823"/>
            <a:ext cx="43680" cy="2287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5" name="Gerade Verbindung 154"/>
          <p:cNvCxnSpPr>
            <a:stCxn id="124" idx="2"/>
            <a:endCxn id="98" idx="2"/>
          </p:cNvCxnSpPr>
          <p:nvPr/>
        </p:nvCxnSpPr>
        <p:spPr>
          <a:xfrm flipH="1">
            <a:off x="6569997" y="2775823"/>
            <a:ext cx="669107" cy="244683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8" name="Gerade Verbindung 157"/>
          <p:cNvCxnSpPr>
            <a:stCxn id="124" idx="2"/>
            <a:endCxn id="101" idx="2"/>
          </p:cNvCxnSpPr>
          <p:nvPr/>
        </p:nvCxnSpPr>
        <p:spPr>
          <a:xfrm flipH="1">
            <a:off x="5871414" y="2775823"/>
            <a:ext cx="1367690" cy="224112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1" name="Gerade Verbindung 160"/>
          <p:cNvCxnSpPr>
            <a:stCxn id="124" idx="2"/>
            <a:endCxn id="106" idx="2"/>
          </p:cNvCxnSpPr>
          <p:nvPr/>
        </p:nvCxnSpPr>
        <p:spPr>
          <a:xfrm flipH="1">
            <a:off x="5439345" y="2775823"/>
            <a:ext cx="1799759" cy="177505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4" name="Gerade Verbindung 163"/>
          <p:cNvCxnSpPr>
            <a:endCxn id="99" idx="2"/>
          </p:cNvCxnSpPr>
          <p:nvPr/>
        </p:nvCxnSpPr>
        <p:spPr>
          <a:xfrm flipH="1">
            <a:off x="5264655" y="2814539"/>
            <a:ext cx="1930770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7" name="Gerade Verbindung 166"/>
          <p:cNvCxnSpPr>
            <a:stCxn id="124" idx="2"/>
            <a:endCxn id="104" idx="2"/>
          </p:cNvCxnSpPr>
          <p:nvPr/>
        </p:nvCxnSpPr>
        <p:spPr>
          <a:xfrm flipH="1">
            <a:off x="5375852" y="2775823"/>
            <a:ext cx="1863252" cy="5605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0" name="Gerade Verbindung 169"/>
          <p:cNvCxnSpPr>
            <a:stCxn id="124" idx="2"/>
            <a:endCxn id="105" idx="2"/>
          </p:cNvCxnSpPr>
          <p:nvPr/>
        </p:nvCxnSpPr>
        <p:spPr>
          <a:xfrm flipH="1">
            <a:off x="5806476" y="2775823"/>
            <a:ext cx="1432628" cy="3871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3" name="Gerade Verbindung 172"/>
          <p:cNvCxnSpPr>
            <a:stCxn id="100" idx="2"/>
            <a:endCxn id="108" idx="2"/>
          </p:cNvCxnSpPr>
          <p:nvPr/>
        </p:nvCxnSpPr>
        <p:spPr>
          <a:xfrm>
            <a:off x="7718357" y="3272428"/>
            <a:ext cx="156980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6" name="Gerade Verbindung 175"/>
          <p:cNvCxnSpPr>
            <a:stCxn id="100" idx="2"/>
            <a:endCxn id="103" idx="2"/>
          </p:cNvCxnSpPr>
          <p:nvPr/>
        </p:nvCxnSpPr>
        <p:spPr>
          <a:xfrm>
            <a:off x="7718357" y="3272428"/>
            <a:ext cx="2473" cy="1268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9" name="Gerade Verbindung 178"/>
          <p:cNvCxnSpPr>
            <a:stCxn id="100" idx="2"/>
            <a:endCxn id="109" idx="2"/>
          </p:cNvCxnSpPr>
          <p:nvPr/>
        </p:nvCxnSpPr>
        <p:spPr>
          <a:xfrm flipH="1">
            <a:off x="7195424" y="3272428"/>
            <a:ext cx="522933" cy="17908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2" name="Gerade Verbindung 181"/>
          <p:cNvCxnSpPr>
            <a:stCxn id="100" idx="2"/>
            <a:endCxn id="98" idx="2"/>
          </p:cNvCxnSpPr>
          <p:nvPr/>
        </p:nvCxnSpPr>
        <p:spPr>
          <a:xfrm flipH="1">
            <a:off x="6569997" y="3272428"/>
            <a:ext cx="1148360" cy="195022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5" name="Gerade Verbindung 184"/>
          <p:cNvCxnSpPr>
            <a:stCxn id="100" idx="2"/>
            <a:endCxn id="101" idx="2"/>
          </p:cNvCxnSpPr>
          <p:nvPr/>
        </p:nvCxnSpPr>
        <p:spPr>
          <a:xfrm flipH="1">
            <a:off x="5871414" y="3272428"/>
            <a:ext cx="1846943" cy="174452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8" name="Gerade Verbindung 187"/>
          <p:cNvCxnSpPr>
            <a:stCxn id="100" idx="2"/>
            <a:endCxn id="106" idx="2"/>
          </p:cNvCxnSpPr>
          <p:nvPr/>
        </p:nvCxnSpPr>
        <p:spPr>
          <a:xfrm flipH="1">
            <a:off x="5439345" y="3272428"/>
            <a:ext cx="2279012" cy="127844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Gerade Verbindung 190"/>
          <p:cNvCxnSpPr>
            <a:stCxn id="100" idx="2"/>
            <a:endCxn id="99" idx="2"/>
          </p:cNvCxnSpPr>
          <p:nvPr/>
        </p:nvCxnSpPr>
        <p:spPr>
          <a:xfrm flipH="1">
            <a:off x="5264655" y="3272428"/>
            <a:ext cx="2453702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Gerade Verbindung 193"/>
          <p:cNvCxnSpPr>
            <a:stCxn id="100" idx="2"/>
            <a:endCxn id="104" idx="2"/>
          </p:cNvCxnSpPr>
          <p:nvPr/>
        </p:nvCxnSpPr>
        <p:spPr>
          <a:xfrm flipH="1">
            <a:off x="5375852" y="3272428"/>
            <a:ext cx="2342505" cy="639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7" name="Gerade Verbindung 196"/>
          <p:cNvCxnSpPr>
            <a:stCxn id="100" idx="2"/>
            <a:endCxn id="105" idx="2"/>
          </p:cNvCxnSpPr>
          <p:nvPr/>
        </p:nvCxnSpPr>
        <p:spPr>
          <a:xfrm flipH="1" flipV="1">
            <a:off x="5806476" y="2814539"/>
            <a:ext cx="1911881" cy="45788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0" name="Gerade Verbindung 199"/>
          <p:cNvCxnSpPr>
            <a:stCxn id="108" idx="2"/>
            <a:endCxn id="103" idx="2"/>
          </p:cNvCxnSpPr>
          <p:nvPr/>
        </p:nvCxnSpPr>
        <p:spPr>
          <a:xfrm flipH="1">
            <a:off x="7720830" y="3890918"/>
            <a:ext cx="154507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3" name="Gerade Verbindung 202"/>
          <p:cNvCxnSpPr>
            <a:stCxn id="108" idx="2"/>
            <a:endCxn id="109" idx="2"/>
          </p:cNvCxnSpPr>
          <p:nvPr/>
        </p:nvCxnSpPr>
        <p:spPr>
          <a:xfrm flipH="1">
            <a:off x="7195424" y="3890918"/>
            <a:ext cx="679913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6" name="Gerade Verbindung 205"/>
          <p:cNvCxnSpPr>
            <a:stCxn id="108" idx="2"/>
            <a:endCxn id="98" idx="2"/>
          </p:cNvCxnSpPr>
          <p:nvPr/>
        </p:nvCxnSpPr>
        <p:spPr>
          <a:xfrm flipH="1">
            <a:off x="6569997" y="3890918"/>
            <a:ext cx="1305340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9" name="Gerade Verbindung 208"/>
          <p:cNvCxnSpPr>
            <a:stCxn id="108" idx="2"/>
            <a:endCxn id="101" idx="2"/>
          </p:cNvCxnSpPr>
          <p:nvPr/>
        </p:nvCxnSpPr>
        <p:spPr>
          <a:xfrm flipH="1">
            <a:off x="5871414" y="3890918"/>
            <a:ext cx="2003923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2" name="Gerade Verbindung 211"/>
          <p:cNvCxnSpPr>
            <a:stCxn id="108" idx="2"/>
            <a:endCxn id="106" idx="2"/>
          </p:cNvCxnSpPr>
          <p:nvPr/>
        </p:nvCxnSpPr>
        <p:spPr>
          <a:xfrm flipH="1">
            <a:off x="5439345" y="3890918"/>
            <a:ext cx="2435992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5" name="Gerade Verbindung 214"/>
          <p:cNvCxnSpPr>
            <a:stCxn id="108" idx="2"/>
            <a:endCxn id="99" idx="2"/>
          </p:cNvCxnSpPr>
          <p:nvPr/>
        </p:nvCxnSpPr>
        <p:spPr>
          <a:xfrm flipH="1">
            <a:off x="5264655" y="3890918"/>
            <a:ext cx="2610682" cy="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8" name="Gerade Verbindung 217"/>
          <p:cNvCxnSpPr>
            <a:stCxn id="108" idx="2"/>
            <a:endCxn id="104" idx="2"/>
          </p:cNvCxnSpPr>
          <p:nvPr/>
        </p:nvCxnSpPr>
        <p:spPr>
          <a:xfrm flipH="1" flipV="1">
            <a:off x="5375852" y="3336335"/>
            <a:ext cx="2499485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1" name="Gerade Verbindung 220"/>
          <p:cNvCxnSpPr>
            <a:stCxn id="108" idx="2"/>
            <a:endCxn id="105" idx="2"/>
          </p:cNvCxnSpPr>
          <p:nvPr/>
        </p:nvCxnSpPr>
        <p:spPr>
          <a:xfrm flipH="1" flipV="1">
            <a:off x="5806476" y="2814539"/>
            <a:ext cx="206886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4" name="Gerade Verbindung 223"/>
          <p:cNvCxnSpPr>
            <a:stCxn id="103" idx="2"/>
            <a:endCxn id="109" idx="2"/>
          </p:cNvCxnSpPr>
          <p:nvPr/>
        </p:nvCxnSpPr>
        <p:spPr>
          <a:xfrm flipH="1">
            <a:off x="7195424" y="4540852"/>
            <a:ext cx="525406" cy="5223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7" name="Gerade Verbindung 226"/>
          <p:cNvCxnSpPr>
            <a:stCxn id="103" idx="2"/>
            <a:endCxn id="98" idx="2"/>
          </p:cNvCxnSpPr>
          <p:nvPr/>
        </p:nvCxnSpPr>
        <p:spPr>
          <a:xfrm flipH="1">
            <a:off x="6569997" y="4540852"/>
            <a:ext cx="1150833" cy="68180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0" name="Gerade Verbindung 229"/>
          <p:cNvCxnSpPr>
            <a:stCxn id="103" idx="2"/>
            <a:endCxn id="101" idx="2"/>
          </p:cNvCxnSpPr>
          <p:nvPr/>
        </p:nvCxnSpPr>
        <p:spPr>
          <a:xfrm flipH="1">
            <a:off x="5871414" y="4540852"/>
            <a:ext cx="1849416" cy="4760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3" name="Gerade Verbindung 232"/>
          <p:cNvCxnSpPr>
            <a:stCxn id="103" idx="2"/>
            <a:endCxn id="106" idx="2"/>
          </p:cNvCxnSpPr>
          <p:nvPr/>
        </p:nvCxnSpPr>
        <p:spPr>
          <a:xfrm flipH="1">
            <a:off x="5439345" y="4540852"/>
            <a:ext cx="2281485" cy="1002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6" name="Gerade Verbindung 235"/>
          <p:cNvCxnSpPr>
            <a:stCxn id="103" idx="2"/>
            <a:endCxn id="99" idx="2"/>
          </p:cNvCxnSpPr>
          <p:nvPr/>
        </p:nvCxnSpPr>
        <p:spPr>
          <a:xfrm flipH="1" flipV="1">
            <a:off x="5264655" y="3890918"/>
            <a:ext cx="2456175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9" name="Gerade Verbindung 238"/>
          <p:cNvCxnSpPr>
            <a:stCxn id="103" idx="2"/>
            <a:endCxn id="104" idx="2"/>
          </p:cNvCxnSpPr>
          <p:nvPr/>
        </p:nvCxnSpPr>
        <p:spPr>
          <a:xfrm flipH="1" flipV="1">
            <a:off x="5375852" y="3336335"/>
            <a:ext cx="2344978" cy="120451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2" name="Gerade Verbindung 241"/>
          <p:cNvCxnSpPr>
            <a:stCxn id="103" idx="2"/>
            <a:endCxn id="105" idx="2"/>
          </p:cNvCxnSpPr>
          <p:nvPr/>
        </p:nvCxnSpPr>
        <p:spPr>
          <a:xfrm flipH="1" flipV="1">
            <a:off x="5806476" y="2814539"/>
            <a:ext cx="1914354" cy="17263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5" name="Gerade Verbindung 244"/>
          <p:cNvCxnSpPr>
            <a:stCxn id="109" idx="2"/>
            <a:endCxn id="98" idx="2"/>
          </p:cNvCxnSpPr>
          <p:nvPr/>
        </p:nvCxnSpPr>
        <p:spPr>
          <a:xfrm flipH="1">
            <a:off x="6569997" y="5063247"/>
            <a:ext cx="625427" cy="1594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8" name="Gerade Verbindung 247"/>
          <p:cNvCxnSpPr>
            <a:stCxn id="109" idx="2"/>
            <a:endCxn id="101" idx="2"/>
          </p:cNvCxnSpPr>
          <p:nvPr/>
        </p:nvCxnSpPr>
        <p:spPr>
          <a:xfrm flipH="1" flipV="1">
            <a:off x="5871414" y="5016948"/>
            <a:ext cx="1324010" cy="4629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1" name="Gerade Verbindung 250"/>
          <p:cNvCxnSpPr>
            <a:stCxn id="109" idx="2"/>
            <a:endCxn id="106" idx="2"/>
          </p:cNvCxnSpPr>
          <p:nvPr/>
        </p:nvCxnSpPr>
        <p:spPr>
          <a:xfrm flipH="1" flipV="1">
            <a:off x="5439345" y="4550873"/>
            <a:ext cx="1756079" cy="51237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4" name="Gerade Verbindung 253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7" name="Gerade Verbindung 256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0" name="Gerade Verbindung 259"/>
          <p:cNvCxnSpPr>
            <a:stCxn id="109" idx="2"/>
            <a:endCxn id="104" idx="2"/>
          </p:cNvCxnSpPr>
          <p:nvPr/>
        </p:nvCxnSpPr>
        <p:spPr>
          <a:xfrm flipH="1" flipV="1">
            <a:off x="5375852" y="3336335"/>
            <a:ext cx="1819572" cy="17269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3" name="Gerade Verbindung 262"/>
          <p:cNvCxnSpPr>
            <a:stCxn id="109" idx="2"/>
            <a:endCxn id="105" idx="2"/>
          </p:cNvCxnSpPr>
          <p:nvPr/>
        </p:nvCxnSpPr>
        <p:spPr>
          <a:xfrm flipH="1" flipV="1">
            <a:off x="5806476" y="2814539"/>
            <a:ext cx="1388948" cy="224870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6" name="Gerade Verbindung 265"/>
          <p:cNvCxnSpPr>
            <a:stCxn id="98" idx="2"/>
            <a:endCxn id="101" idx="2"/>
          </p:cNvCxnSpPr>
          <p:nvPr/>
        </p:nvCxnSpPr>
        <p:spPr>
          <a:xfrm flipH="1" flipV="1">
            <a:off x="5871414" y="5016948"/>
            <a:ext cx="698583" cy="20570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9" name="Gerade Verbindung 268"/>
          <p:cNvCxnSpPr>
            <a:stCxn id="98" idx="2"/>
            <a:endCxn id="106" idx="2"/>
          </p:cNvCxnSpPr>
          <p:nvPr/>
        </p:nvCxnSpPr>
        <p:spPr>
          <a:xfrm flipH="1" flipV="1">
            <a:off x="5439345" y="4550873"/>
            <a:ext cx="1130652" cy="67178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2" name="Gerade Verbindung 271"/>
          <p:cNvCxnSpPr>
            <a:stCxn id="98" idx="2"/>
            <a:endCxn id="99" idx="2"/>
          </p:cNvCxnSpPr>
          <p:nvPr/>
        </p:nvCxnSpPr>
        <p:spPr>
          <a:xfrm flipH="1" flipV="1">
            <a:off x="5264655" y="3890918"/>
            <a:ext cx="1305342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5" name="Gerade Verbindung 274"/>
          <p:cNvCxnSpPr>
            <a:stCxn id="98" idx="2"/>
            <a:endCxn id="104" idx="2"/>
          </p:cNvCxnSpPr>
          <p:nvPr/>
        </p:nvCxnSpPr>
        <p:spPr>
          <a:xfrm flipH="1" flipV="1">
            <a:off x="5375852" y="3336335"/>
            <a:ext cx="1194145" cy="18863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8" name="Gerade Verbindung 277"/>
          <p:cNvCxnSpPr>
            <a:stCxn id="98" idx="2"/>
            <a:endCxn id="105" idx="2"/>
          </p:cNvCxnSpPr>
          <p:nvPr/>
        </p:nvCxnSpPr>
        <p:spPr>
          <a:xfrm flipH="1" flipV="1">
            <a:off x="5806476" y="2814539"/>
            <a:ext cx="763521" cy="240811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1" name="Gerade Verbindung 280"/>
          <p:cNvCxnSpPr>
            <a:stCxn id="101" idx="2"/>
            <a:endCxn id="106" idx="2"/>
          </p:cNvCxnSpPr>
          <p:nvPr/>
        </p:nvCxnSpPr>
        <p:spPr>
          <a:xfrm flipH="1" flipV="1">
            <a:off x="5439345" y="4550873"/>
            <a:ext cx="432069" cy="46607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4" name="Gerade Verbindung 283"/>
          <p:cNvCxnSpPr>
            <a:stCxn id="101" idx="2"/>
            <a:endCxn id="99" idx="2"/>
          </p:cNvCxnSpPr>
          <p:nvPr/>
        </p:nvCxnSpPr>
        <p:spPr>
          <a:xfrm flipH="1" flipV="1">
            <a:off x="5264655" y="3890918"/>
            <a:ext cx="606759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7" name="Gerade Verbindung 286"/>
          <p:cNvCxnSpPr>
            <a:stCxn id="101" idx="2"/>
            <a:endCxn id="104" idx="2"/>
          </p:cNvCxnSpPr>
          <p:nvPr/>
        </p:nvCxnSpPr>
        <p:spPr>
          <a:xfrm flipH="1" flipV="1">
            <a:off x="5375852" y="3336335"/>
            <a:ext cx="495562" cy="16806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0" name="Gerade Verbindung 289"/>
          <p:cNvCxnSpPr>
            <a:stCxn id="101" idx="2"/>
            <a:endCxn id="105" idx="2"/>
          </p:cNvCxnSpPr>
          <p:nvPr/>
        </p:nvCxnSpPr>
        <p:spPr>
          <a:xfrm flipH="1" flipV="1">
            <a:off x="5806476" y="2814539"/>
            <a:ext cx="64938" cy="220240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3" name="Gerade Verbindung 292"/>
          <p:cNvCxnSpPr>
            <a:stCxn id="106" idx="2"/>
            <a:endCxn id="99" idx="2"/>
          </p:cNvCxnSpPr>
          <p:nvPr/>
        </p:nvCxnSpPr>
        <p:spPr>
          <a:xfrm flipH="1" flipV="1">
            <a:off x="5264655" y="3890918"/>
            <a:ext cx="174690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6" name="Gerade Verbindung 295"/>
          <p:cNvCxnSpPr>
            <a:stCxn id="106" idx="2"/>
            <a:endCxn id="104" idx="2"/>
          </p:cNvCxnSpPr>
          <p:nvPr/>
        </p:nvCxnSpPr>
        <p:spPr>
          <a:xfrm flipH="1" flipV="1">
            <a:off x="5375852" y="3336335"/>
            <a:ext cx="63493" cy="121453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9" name="Gerade Verbindung 298"/>
          <p:cNvCxnSpPr>
            <a:stCxn id="106" idx="2"/>
            <a:endCxn id="105" idx="2"/>
          </p:cNvCxnSpPr>
          <p:nvPr/>
        </p:nvCxnSpPr>
        <p:spPr>
          <a:xfrm flipV="1">
            <a:off x="5439345" y="2814539"/>
            <a:ext cx="367131" cy="17363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2" name="Gerade Verbindung 301"/>
          <p:cNvCxnSpPr>
            <a:stCxn id="99" idx="2"/>
            <a:endCxn id="105" idx="2"/>
          </p:cNvCxnSpPr>
          <p:nvPr/>
        </p:nvCxnSpPr>
        <p:spPr>
          <a:xfrm flipV="1">
            <a:off x="5264655" y="2814539"/>
            <a:ext cx="54182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5" name="Gerade Verbindung 304"/>
          <p:cNvCxnSpPr>
            <a:stCxn id="99" idx="2"/>
            <a:endCxn id="104" idx="2"/>
          </p:cNvCxnSpPr>
          <p:nvPr/>
        </p:nvCxnSpPr>
        <p:spPr>
          <a:xfrm flipV="1">
            <a:off x="5264655" y="3336335"/>
            <a:ext cx="111197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8" name="Gerade Verbindung 307"/>
          <p:cNvCxnSpPr>
            <a:stCxn id="104" idx="2"/>
            <a:endCxn id="105" idx="2"/>
          </p:cNvCxnSpPr>
          <p:nvPr/>
        </p:nvCxnSpPr>
        <p:spPr>
          <a:xfrm flipV="1">
            <a:off x="5375852" y="2814539"/>
            <a:ext cx="430624" cy="5217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prstClr val="black"/>
                </a:solidFill>
              </a:rPr>
              <a:t>Complexity</a:t>
            </a:r>
            <a:endParaRPr lang="en-US" b="1" dirty="0">
              <a:hlinkClick r:id="rId19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1954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917106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Conflict Systems</a:t>
            </a:r>
            <a:endParaRPr lang="en-US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4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Microsoft Office PowerPoint</Application>
  <PresentationFormat>Bildschirmpräsentation (4:3)</PresentationFormat>
  <Paragraphs>132</Paragraphs>
  <Slides>21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TiMMCO-Design</vt:lpstr>
      <vt:lpstr>PowerPoint-Präsentation</vt:lpstr>
      <vt:lpstr>Complexity</vt:lpstr>
      <vt:lpstr>Parties stereotype the other parties in order to reduce the complexity of conflict situations.</vt:lpstr>
      <vt:lpstr>If the number of people involved increases, the number of relationships increases exponentially.</vt:lpstr>
      <vt:lpstr>Two parties have one relationship.</vt:lpstr>
      <vt:lpstr>Three parties have three relations.</vt:lpstr>
      <vt:lpstr>Five parties have ten relations.</vt:lpstr>
      <vt:lpstr>Twelve parties have sixty six relations. </vt:lpstr>
      <vt:lpstr>Conflict Systems</vt:lpstr>
      <vt:lpstr>Intrapersonal Conflict  Self-clarification by analysis and reorganization of an individual’s inner team</vt:lpstr>
      <vt:lpstr>2-Person Conflict: Mediation  Clarifying positions including their backgrounds and negotiating creative solutions</vt:lpstr>
      <vt:lpstr>Intragroup Conflict  Conflict Moderation by using group dynamics for clarifications and solutions</vt:lpstr>
      <vt:lpstr>Intergroup Conflict: Multi-Party Mediation in communities and organizations  Integrated use of mediation, moderation, and organizational development</vt:lpstr>
      <vt:lpstr>Four Processes of Conflict Work</vt:lpstr>
      <vt:lpstr>ARIA: Four processes of conflict Work</vt:lpstr>
      <vt:lpstr>Seven Steps of iMMCO</vt:lpstr>
      <vt:lpstr>Seven steps of iMMCO</vt:lpstr>
      <vt:lpstr>Three Key Elements of Moderation</vt:lpstr>
      <vt:lpstr>PowerPoint-Präsentation</vt:lpstr>
      <vt:lpstr>The Didactic Approach of TiMMCO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 Redlich</dc:creator>
  <cp:lastModifiedBy>Reviewer</cp:lastModifiedBy>
  <cp:revision>77</cp:revision>
  <dcterms:created xsi:type="dcterms:W3CDTF">2013-12-30T09:27:52Z</dcterms:created>
  <dcterms:modified xsi:type="dcterms:W3CDTF">2014-04-28T11:30:03Z</dcterms:modified>
</cp:coreProperties>
</file>