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4"/>
  </p:notesMasterIdLst>
  <p:handoutMasterIdLst>
    <p:handoutMasterId r:id="rId25"/>
  </p:handoutMasterIdLst>
  <p:sldIdLst>
    <p:sldId id="258" r:id="rId2"/>
    <p:sldId id="300" r:id="rId3"/>
    <p:sldId id="298" r:id="rId4"/>
    <p:sldId id="299" r:id="rId5"/>
    <p:sldId id="259" r:id="rId6"/>
    <p:sldId id="260" r:id="rId7"/>
    <p:sldId id="262" r:id="rId8"/>
    <p:sldId id="261" r:id="rId9"/>
    <p:sldId id="301" r:id="rId10"/>
    <p:sldId id="263" r:id="rId11"/>
    <p:sldId id="264" r:id="rId12"/>
    <p:sldId id="265" r:id="rId13"/>
    <p:sldId id="266" r:id="rId14"/>
    <p:sldId id="302" r:id="rId15"/>
    <p:sldId id="297" r:id="rId16"/>
    <p:sldId id="267" r:id="rId17"/>
    <p:sldId id="269" r:id="rId18"/>
    <p:sldId id="304" r:id="rId19"/>
    <p:sldId id="272" r:id="rId20"/>
    <p:sldId id="303" r:id="rId21"/>
    <p:sldId id="270" r:id="rId22"/>
    <p:sldId id="271" r:id="rId23"/>
  </p:sldIdLst>
  <p:sldSz cx="9144000" cy="6858000" type="screen4x3"/>
  <p:notesSz cx="6858000" cy="9144000"/>
  <p:defaultTextStyle>
    <a:defPPr>
      <a:defRPr lang="de-DE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Englisch teilw. deutsch" id="{70A24DF9-A27E-3141-B563-A29358B83DA4}">
          <p14:sldIdLst>
            <p14:sldId id="258"/>
            <p14:sldId id="300"/>
            <p14:sldId id="298"/>
            <p14:sldId id="299"/>
            <p14:sldId id="259"/>
            <p14:sldId id="260"/>
            <p14:sldId id="262"/>
            <p14:sldId id="261"/>
            <p14:sldId id="301"/>
            <p14:sldId id="263"/>
            <p14:sldId id="264"/>
            <p14:sldId id="265"/>
            <p14:sldId id="266"/>
            <p14:sldId id="302"/>
            <p14:sldId id="297"/>
            <p14:sldId id="267"/>
            <p14:sldId id="269"/>
            <p14:sldId id="304"/>
            <p14:sldId id="272"/>
            <p14:sldId id="303"/>
            <p14:sldId id="270"/>
            <p14:sldId id="271"/>
          </p14:sldIdLst>
        </p14:section>
      </p14:section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 " initials="" lastIdx="8" clrIdx="0"/>
  <p:cmAuthor id="1" name="Reviewer" initials="NN" lastIdx="1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FFFF00"/>
    <a:srgbClr val="CC9900"/>
    <a:srgbClr val="990033"/>
    <a:srgbClr val="99CCFF"/>
    <a:srgbClr val="FFFF66"/>
    <a:srgbClr val="D9D9D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263" autoAdjust="0"/>
    <p:restoredTop sz="94947" autoAdjust="0"/>
  </p:normalViewPr>
  <p:slideViewPr>
    <p:cSldViewPr snapToGrid="0" snapToObjects="1">
      <p:cViewPr varScale="1">
        <p:scale>
          <a:sx n="94" d="100"/>
          <a:sy n="94" d="100"/>
        </p:scale>
        <p:origin x="-131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84" d="100"/>
        <a:sy n="184" d="100"/>
      </p:scale>
      <p:origin x="0" y="20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commentAuthors" Target="commentAuthor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berschrift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AC2204A-0106-4745-A5F7-D7AA22A0C83D}" type="datetimeFigureOut">
              <a:rPr lang="de-DE" smtClean="0"/>
              <a:t>24.07.2014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F72CCC1-A67E-4245-838A-0286BB0ECD8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78610013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berschrift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F073D1E-9DBA-A74C-B51F-38F7C7191405}" type="datetimeFigureOut">
              <a:rPr lang="de-DE" smtClean="0"/>
              <a:t>24.07.2014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31FDC24-3523-F145-B1CB-DFEE1030DA55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93054030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 smtClean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1FDC24-3523-F145-B1CB-DFEE1030DA55}" type="slidenum">
              <a:rPr lang="de-DE" smtClean="0"/>
              <a:t>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3875968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Folienbildplatzhalt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25603" name="Notizenplatzhalt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endParaRPr lang="de-DE">
              <a:latin typeface="Calibri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25604" name="Foliennummernplatzhalt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fld id="{7DC11E79-A3EA-3345-91C9-E4B877861335}" type="slidenum">
              <a:rPr lang="de-DE">
                <a:latin typeface="Arial" charset="0"/>
                <a:cs typeface="Arial" charset="0"/>
              </a:rPr>
              <a:pPr/>
              <a:t>5</a:t>
            </a:fld>
            <a:endParaRPr lang="de-DE">
              <a:latin typeface="Arial" charset="0"/>
              <a:cs typeface="Arial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Folienbildplatzhalt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28675" name="Notizenplatzhalt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endParaRPr lang="de-DE">
              <a:latin typeface="Calibri" charset="0"/>
              <a:ea typeface="ＭＳ Ｐゴシック" charset="0"/>
              <a:cs typeface="ＭＳ Ｐゴシック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Folienbildplatzhalt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26627" name="Notizenplatzhalt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endParaRPr lang="de-DE">
              <a:latin typeface="Calibri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26628" name="Foliennummernplatzhalt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fld id="{C738437B-8CB1-0F4F-8B4C-4ADD9C6DE84D}" type="slidenum">
              <a:rPr lang="de-DE">
                <a:latin typeface="Arial" charset="0"/>
                <a:cs typeface="Arial" charset="0"/>
              </a:rPr>
              <a:pPr/>
              <a:t>8</a:t>
            </a:fld>
            <a:endParaRPr lang="de-DE">
              <a:latin typeface="Arial" charset="0"/>
              <a:cs typeface="Arial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Folienbildplatzhalt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33795" name="Notizenplatzhalt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endParaRPr lang="de-DE">
              <a:latin typeface="Calibri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33796" name="Foliennummernplatzhalt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fld id="{18C6E097-6606-F647-A052-C8BDF5D22FD9}" type="slidenum">
              <a:rPr lang="de-DE">
                <a:latin typeface="Arial" charset="0"/>
                <a:cs typeface="Arial" charset="0"/>
              </a:rPr>
              <a:pPr/>
              <a:t>13</a:t>
            </a:fld>
            <a:endParaRPr lang="de-DE">
              <a:latin typeface="Arial" charset="0"/>
              <a:cs typeface="Arial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Folienbildplatzhalt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4339" name="Notizenplatzhalt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de-DE" altLang="de-DE" dirty="0" smtClean="0"/>
          </a:p>
          <a:p>
            <a:endParaRPr lang="de-DE" altLang="de-DE" dirty="0" smtClean="0"/>
          </a:p>
        </p:txBody>
      </p:sp>
      <p:sp>
        <p:nvSpPr>
          <p:cNvPr id="14340" name="Foliennummernplatzhalt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eaLnBrk="1" hangingPunct="1">
              <a:spcBef>
                <a:spcPct val="0"/>
              </a:spcBef>
            </a:pPr>
            <a:fld id="{05DB6768-7FD2-4FC6-A8E0-1243669BFA28}" type="slidenum">
              <a:rPr lang="de-DE" altLang="de-DE" smtClean="0">
                <a:latin typeface="Arial" pitchFamily="34" charset="0"/>
              </a:rPr>
              <a:pPr eaLnBrk="1" hangingPunct="1">
                <a:spcBef>
                  <a:spcPct val="0"/>
                </a:spcBef>
              </a:pPr>
              <a:t>15</a:t>
            </a:fld>
            <a:endParaRPr lang="de-DE" altLang="de-DE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Folienbildplatzhalt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4339" name="Notizenplatzhalt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de-DE" altLang="de-DE" dirty="0" smtClean="0"/>
          </a:p>
          <a:p>
            <a:endParaRPr lang="de-DE" altLang="de-DE" dirty="0" smtClean="0"/>
          </a:p>
        </p:txBody>
      </p:sp>
      <p:sp>
        <p:nvSpPr>
          <p:cNvPr id="14340" name="Foliennummernplatzhalt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eaLnBrk="1" hangingPunct="1">
              <a:spcBef>
                <a:spcPct val="0"/>
              </a:spcBef>
            </a:pPr>
            <a:fld id="{05DB6768-7FD2-4FC6-A8E0-1243669BFA28}" type="slidenum">
              <a:rPr lang="de-DE" altLang="de-DE" smtClean="0">
                <a:latin typeface="Arial" pitchFamily="34" charset="0"/>
              </a:rPr>
              <a:pPr eaLnBrk="1" hangingPunct="1">
                <a:spcBef>
                  <a:spcPct val="0"/>
                </a:spcBef>
              </a:pPr>
              <a:t>16</a:t>
            </a:fld>
            <a:endParaRPr lang="de-DE" altLang="de-DE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3584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25513" y="4186238"/>
            <a:ext cx="4868862" cy="476091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 dirty="0">
              <a:latin typeface="Arial" charset="0"/>
              <a:ea typeface="ＭＳ Ｐゴシック" charset="0"/>
              <a:cs typeface="ＭＳ Ｐゴシック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806446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037749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Gerade Verbindung 11"/>
          <p:cNvCxnSpPr/>
          <p:nvPr userDrawn="1"/>
        </p:nvCxnSpPr>
        <p:spPr>
          <a:xfrm>
            <a:off x="-30882" y="356909"/>
            <a:ext cx="9206729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667322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675541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8173327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0" name="Gerade Verbindung 19"/>
          <p:cNvCxnSpPr/>
          <p:nvPr userDrawn="1"/>
        </p:nvCxnSpPr>
        <p:spPr>
          <a:xfrm>
            <a:off x="-30882" y="356909"/>
            <a:ext cx="9206729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1" name="Textfeld 20"/>
          <p:cNvSpPr txBox="1"/>
          <p:nvPr userDrawn="1"/>
        </p:nvSpPr>
        <p:spPr>
          <a:xfrm>
            <a:off x="1241887" y="1270"/>
            <a:ext cx="64646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0" i="1" noProof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TiMMCO – Chapter 5 – Step 4</a:t>
            </a:r>
            <a:r>
              <a:rPr lang="en-US" b="0" i="1" baseline="0" noProof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 </a:t>
            </a:r>
            <a:r>
              <a:rPr lang="en-US" b="0" i="1" noProof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Clarifying</a:t>
            </a:r>
            <a:r>
              <a:rPr lang="en-US" b="0" i="1" baseline="0" noProof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 Backgrounds</a:t>
            </a:r>
            <a:endParaRPr lang="en-US" b="0" i="1" noProof="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</p:txBody>
      </p:sp>
      <p:grpSp>
        <p:nvGrpSpPr>
          <p:cNvPr id="11" name="Gruppierung 32"/>
          <p:cNvGrpSpPr/>
          <p:nvPr userDrawn="1"/>
        </p:nvGrpSpPr>
        <p:grpSpPr>
          <a:xfrm>
            <a:off x="8748055" y="6449952"/>
            <a:ext cx="385763" cy="393702"/>
            <a:chOff x="8716963" y="44449"/>
            <a:chExt cx="385763" cy="393702"/>
          </a:xfrm>
        </p:grpSpPr>
        <p:sp>
          <p:nvSpPr>
            <p:cNvPr id="18" name="Rectangle 19"/>
            <p:cNvSpPr>
              <a:spLocks noChangeArrowheads="1"/>
            </p:cNvSpPr>
            <p:nvPr/>
          </p:nvSpPr>
          <p:spPr bwMode="auto">
            <a:xfrm rot="2700000">
              <a:off x="8766175" y="100013"/>
              <a:ext cx="292100" cy="28257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eaLnBrk="1" hangingPunct="1">
                <a:defRPr/>
              </a:pPr>
              <a:endParaRPr lang="de-DE" altLang="de-DE" sz="1000" smtClean="0">
                <a:solidFill>
                  <a:schemeClr val="bg2"/>
                </a:solidFill>
                <a:ea typeface="+mn-ea"/>
              </a:endParaRPr>
            </a:p>
          </p:txBody>
        </p:sp>
        <p:sp>
          <p:nvSpPr>
            <p:cNvPr id="19" name="Freeform 20"/>
            <p:cNvSpPr>
              <a:spLocks noChangeAspect="1"/>
            </p:cNvSpPr>
            <p:nvPr/>
          </p:nvSpPr>
          <p:spPr bwMode="auto">
            <a:xfrm>
              <a:off x="8932863" y="44450"/>
              <a:ext cx="169862" cy="176213"/>
            </a:xfrm>
            <a:custGeom>
              <a:avLst/>
              <a:gdLst>
                <a:gd name="T0" fmla="*/ 0 w 227"/>
                <a:gd name="T1" fmla="*/ 0 h 227"/>
                <a:gd name="T2" fmla="*/ 0 w 227"/>
                <a:gd name="T3" fmla="*/ 0 h 227"/>
                <a:gd name="T4" fmla="*/ 0 w 227"/>
                <a:gd name="T5" fmla="*/ 0 h 227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27" h="227">
                  <a:moveTo>
                    <a:pt x="0" y="0"/>
                  </a:moveTo>
                  <a:cubicBezTo>
                    <a:pt x="26" y="49"/>
                    <a:pt x="53" y="98"/>
                    <a:pt x="91" y="136"/>
                  </a:cubicBezTo>
                  <a:cubicBezTo>
                    <a:pt x="129" y="174"/>
                    <a:pt x="204" y="212"/>
                    <a:pt x="227" y="227"/>
                  </a:cubicBezTo>
                </a:path>
              </a:pathLst>
            </a:custGeom>
            <a:noFill/>
            <a:ln w="38100" cmpd="sng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23" name="Freeform 21"/>
            <p:cNvSpPr>
              <a:spLocks noChangeAspect="1"/>
            </p:cNvSpPr>
            <p:nvPr/>
          </p:nvSpPr>
          <p:spPr bwMode="auto">
            <a:xfrm rot="5400000" flipH="1" flipV="1">
              <a:off x="8713788" y="47625"/>
              <a:ext cx="176213" cy="169862"/>
            </a:xfrm>
            <a:custGeom>
              <a:avLst/>
              <a:gdLst>
                <a:gd name="T0" fmla="*/ 0 w 227"/>
                <a:gd name="T1" fmla="*/ 0 h 227"/>
                <a:gd name="T2" fmla="*/ 0 w 227"/>
                <a:gd name="T3" fmla="*/ 0 h 227"/>
                <a:gd name="T4" fmla="*/ 0 w 227"/>
                <a:gd name="T5" fmla="*/ 0 h 227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27" h="227">
                  <a:moveTo>
                    <a:pt x="0" y="0"/>
                  </a:moveTo>
                  <a:cubicBezTo>
                    <a:pt x="26" y="49"/>
                    <a:pt x="53" y="98"/>
                    <a:pt x="91" y="136"/>
                  </a:cubicBezTo>
                  <a:cubicBezTo>
                    <a:pt x="129" y="174"/>
                    <a:pt x="204" y="212"/>
                    <a:pt x="227" y="227"/>
                  </a:cubicBezTo>
                </a:path>
              </a:pathLst>
            </a:custGeom>
            <a:solidFill>
              <a:srgbClr val="FFFFFF"/>
            </a:solidFill>
            <a:ln w="38100" cmpd="sng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24" name="Freeform 22"/>
            <p:cNvSpPr>
              <a:spLocks noChangeAspect="1"/>
            </p:cNvSpPr>
            <p:nvPr/>
          </p:nvSpPr>
          <p:spPr bwMode="auto">
            <a:xfrm flipH="1" flipV="1">
              <a:off x="8716963" y="261938"/>
              <a:ext cx="171450" cy="176213"/>
            </a:xfrm>
            <a:custGeom>
              <a:avLst/>
              <a:gdLst>
                <a:gd name="T0" fmla="*/ 0 w 227"/>
                <a:gd name="T1" fmla="*/ 0 h 227"/>
                <a:gd name="T2" fmla="*/ 0 w 227"/>
                <a:gd name="T3" fmla="*/ 0 h 227"/>
                <a:gd name="T4" fmla="*/ 0 w 227"/>
                <a:gd name="T5" fmla="*/ 0 h 227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27" h="227">
                  <a:moveTo>
                    <a:pt x="0" y="0"/>
                  </a:moveTo>
                  <a:cubicBezTo>
                    <a:pt x="26" y="49"/>
                    <a:pt x="53" y="98"/>
                    <a:pt x="91" y="136"/>
                  </a:cubicBezTo>
                  <a:cubicBezTo>
                    <a:pt x="129" y="174"/>
                    <a:pt x="204" y="212"/>
                    <a:pt x="227" y="227"/>
                  </a:cubicBezTo>
                </a:path>
              </a:pathLst>
            </a:custGeom>
            <a:noFill/>
            <a:ln w="38100" cmpd="sng">
              <a:solidFill>
                <a:srgbClr val="008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25" name="Freeform 23"/>
            <p:cNvSpPr>
              <a:spLocks noChangeAspect="1"/>
            </p:cNvSpPr>
            <p:nvPr/>
          </p:nvSpPr>
          <p:spPr bwMode="auto">
            <a:xfrm rot="5400000">
              <a:off x="8929688" y="265113"/>
              <a:ext cx="176213" cy="169862"/>
            </a:xfrm>
            <a:custGeom>
              <a:avLst/>
              <a:gdLst>
                <a:gd name="T0" fmla="*/ 0 w 227"/>
                <a:gd name="T1" fmla="*/ 0 h 227"/>
                <a:gd name="T2" fmla="*/ 0 w 227"/>
                <a:gd name="T3" fmla="*/ 0 h 227"/>
                <a:gd name="T4" fmla="*/ 0 w 227"/>
                <a:gd name="T5" fmla="*/ 0 h 227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27" h="227">
                  <a:moveTo>
                    <a:pt x="0" y="0"/>
                  </a:moveTo>
                  <a:cubicBezTo>
                    <a:pt x="26" y="49"/>
                    <a:pt x="53" y="98"/>
                    <a:pt x="91" y="136"/>
                  </a:cubicBezTo>
                  <a:cubicBezTo>
                    <a:pt x="129" y="174"/>
                    <a:pt x="204" y="212"/>
                    <a:pt x="227" y="227"/>
                  </a:cubicBezTo>
                </a:path>
              </a:pathLst>
            </a:custGeom>
            <a:noFill/>
            <a:ln w="38100" cmpd="sng">
              <a:solidFill>
                <a:srgbClr val="9933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</p:grpSp>
      <p:sp>
        <p:nvSpPr>
          <p:cNvPr id="26" name="Textfeld 25"/>
          <p:cNvSpPr txBox="1"/>
          <p:nvPr userDrawn="1"/>
        </p:nvSpPr>
        <p:spPr>
          <a:xfrm>
            <a:off x="8700553" y="6508304"/>
            <a:ext cx="48076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F1FD752B-B686-4CAF-A5EA-BA3D520EA624}" type="slidenum">
              <a:rPr lang="de-DE" sz="1200" smtClean="0"/>
              <a:pPr algn="ctr"/>
              <a:t>‹Nr.›</a:t>
            </a:fld>
            <a:endParaRPr lang="de-DE" sz="1200" dirty="0"/>
          </a:p>
        </p:txBody>
      </p:sp>
    </p:spTree>
    <p:extLst>
      <p:ext uri="{BB962C8B-B14F-4D97-AF65-F5344CB8AC3E}">
        <p14:creationId xmlns:p14="http://schemas.microsoft.com/office/powerpoint/2010/main" val="3527452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0429897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33000">
              <a:srgbClr val="D9D9D9"/>
            </a:gs>
            <a:gs pos="0">
              <a:schemeClr val="bg1">
                <a:lumMod val="65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" name="Gruppierung 32"/>
          <p:cNvGrpSpPr/>
          <p:nvPr userDrawn="1"/>
        </p:nvGrpSpPr>
        <p:grpSpPr>
          <a:xfrm>
            <a:off x="8748055" y="6449952"/>
            <a:ext cx="385763" cy="393702"/>
            <a:chOff x="8716963" y="44449"/>
            <a:chExt cx="385763" cy="393702"/>
          </a:xfrm>
        </p:grpSpPr>
        <p:sp>
          <p:nvSpPr>
            <p:cNvPr id="28" name="Rectangle 19"/>
            <p:cNvSpPr>
              <a:spLocks noChangeArrowheads="1"/>
            </p:cNvSpPr>
            <p:nvPr/>
          </p:nvSpPr>
          <p:spPr bwMode="auto">
            <a:xfrm rot="2700000">
              <a:off x="8766175" y="100013"/>
              <a:ext cx="292100" cy="28257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eaLnBrk="1" hangingPunct="1">
                <a:defRPr/>
              </a:pPr>
              <a:endParaRPr lang="de-DE" altLang="de-DE" sz="1000" smtClean="0">
                <a:solidFill>
                  <a:schemeClr val="bg2"/>
                </a:solidFill>
                <a:ea typeface="+mn-ea"/>
              </a:endParaRPr>
            </a:p>
          </p:txBody>
        </p:sp>
        <p:sp>
          <p:nvSpPr>
            <p:cNvPr id="29" name="Freeform 20"/>
            <p:cNvSpPr>
              <a:spLocks noChangeAspect="1"/>
            </p:cNvSpPr>
            <p:nvPr/>
          </p:nvSpPr>
          <p:spPr bwMode="auto">
            <a:xfrm>
              <a:off x="8932863" y="44450"/>
              <a:ext cx="169862" cy="176213"/>
            </a:xfrm>
            <a:custGeom>
              <a:avLst/>
              <a:gdLst>
                <a:gd name="T0" fmla="*/ 0 w 227"/>
                <a:gd name="T1" fmla="*/ 0 h 227"/>
                <a:gd name="T2" fmla="*/ 0 w 227"/>
                <a:gd name="T3" fmla="*/ 0 h 227"/>
                <a:gd name="T4" fmla="*/ 0 w 227"/>
                <a:gd name="T5" fmla="*/ 0 h 227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27" h="227">
                  <a:moveTo>
                    <a:pt x="0" y="0"/>
                  </a:moveTo>
                  <a:cubicBezTo>
                    <a:pt x="26" y="49"/>
                    <a:pt x="53" y="98"/>
                    <a:pt x="91" y="136"/>
                  </a:cubicBezTo>
                  <a:cubicBezTo>
                    <a:pt x="129" y="174"/>
                    <a:pt x="204" y="212"/>
                    <a:pt x="227" y="227"/>
                  </a:cubicBezTo>
                </a:path>
              </a:pathLst>
            </a:custGeom>
            <a:noFill/>
            <a:ln w="38100" cmpd="sng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30" name="Freeform 21"/>
            <p:cNvSpPr>
              <a:spLocks noChangeAspect="1"/>
            </p:cNvSpPr>
            <p:nvPr/>
          </p:nvSpPr>
          <p:spPr bwMode="auto">
            <a:xfrm rot="5400000" flipH="1" flipV="1">
              <a:off x="8713788" y="47625"/>
              <a:ext cx="176213" cy="169862"/>
            </a:xfrm>
            <a:custGeom>
              <a:avLst/>
              <a:gdLst>
                <a:gd name="T0" fmla="*/ 0 w 227"/>
                <a:gd name="T1" fmla="*/ 0 h 227"/>
                <a:gd name="T2" fmla="*/ 0 w 227"/>
                <a:gd name="T3" fmla="*/ 0 h 227"/>
                <a:gd name="T4" fmla="*/ 0 w 227"/>
                <a:gd name="T5" fmla="*/ 0 h 227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27" h="227">
                  <a:moveTo>
                    <a:pt x="0" y="0"/>
                  </a:moveTo>
                  <a:cubicBezTo>
                    <a:pt x="26" y="49"/>
                    <a:pt x="53" y="98"/>
                    <a:pt x="91" y="136"/>
                  </a:cubicBezTo>
                  <a:cubicBezTo>
                    <a:pt x="129" y="174"/>
                    <a:pt x="204" y="212"/>
                    <a:pt x="227" y="227"/>
                  </a:cubicBezTo>
                </a:path>
              </a:pathLst>
            </a:custGeom>
            <a:solidFill>
              <a:srgbClr val="FFFFFF"/>
            </a:solidFill>
            <a:ln w="38100" cmpd="sng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31" name="Freeform 22"/>
            <p:cNvSpPr>
              <a:spLocks noChangeAspect="1"/>
            </p:cNvSpPr>
            <p:nvPr/>
          </p:nvSpPr>
          <p:spPr bwMode="auto">
            <a:xfrm flipH="1" flipV="1">
              <a:off x="8716963" y="261938"/>
              <a:ext cx="171450" cy="176213"/>
            </a:xfrm>
            <a:custGeom>
              <a:avLst/>
              <a:gdLst>
                <a:gd name="T0" fmla="*/ 0 w 227"/>
                <a:gd name="T1" fmla="*/ 0 h 227"/>
                <a:gd name="T2" fmla="*/ 0 w 227"/>
                <a:gd name="T3" fmla="*/ 0 h 227"/>
                <a:gd name="T4" fmla="*/ 0 w 227"/>
                <a:gd name="T5" fmla="*/ 0 h 227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27" h="227">
                  <a:moveTo>
                    <a:pt x="0" y="0"/>
                  </a:moveTo>
                  <a:cubicBezTo>
                    <a:pt x="26" y="49"/>
                    <a:pt x="53" y="98"/>
                    <a:pt x="91" y="136"/>
                  </a:cubicBezTo>
                  <a:cubicBezTo>
                    <a:pt x="129" y="174"/>
                    <a:pt x="204" y="212"/>
                    <a:pt x="227" y="227"/>
                  </a:cubicBezTo>
                </a:path>
              </a:pathLst>
            </a:custGeom>
            <a:noFill/>
            <a:ln w="38100" cmpd="sng">
              <a:solidFill>
                <a:srgbClr val="008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32" name="Freeform 23"/>
            <p:cNvSpPr>
              <a:spLocks noChangeAspect="1"/>
            </p:cNvSpPr>
            <p:nvPr/>
          </p:nvSpPr>
          <p:spPr bwMode="auto">
            <a:xfrm rot="5400000">
              <a:off x="8929688" y="265113"/>
              <a:ext cx="176213" cy="169862"/>
            </a:xfrm>
            <a:custGeom>
              <a:avLst/>
              <a:gdLst>
                <a:gd name="T0" fmla="*/ 0 w 227"/>
                <a:gd name="T1" fmla="*/ 0 h 227"/>
                <a:gd name="T2" fmla="*/ 0 w 227"/>
                <a:gd name="T3" fmla="*/ 0 h 227"/>
                <a:gd name="T4" fmla="*/ 0 w 227"/>
                <a:gd name="T5" fmla="*/ 0 h 227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27" h="227">
                  <a:moveTo>
                    <a:pt x="0" y="0"/>
                  </a:moveTo>
                  <a:cubicBezTo>
                    <a:pt x="26" y="49"/>
                    <a:pt x="53" y="98"/>
                    <a:pt x="91" y="136"/>
                  </a:cubicBezTo>
                  <a:cubicBezTo>
                    <a:pt x="129" y="174"/>
                    <a:pt x="204" y="212"/>
                    <a:pt x="227" y="227"/>
                  </a:cubicBezTo>
                </a:path>
              </a:pathLst>
            </a:custGeom>
            <a:noFill/>
            <a:ln w="38100" cmpd="sng">
              <a:solidFill>
                <a:srgbClr val="9933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</p:grpSp>
      <p:cxnSp>
        <p:nvCxnSpPr>
          <p:cNvPr id="8" name="Gerade Verbindung 7"/>
          <p:cNvCxnSpPr/>
          <p:nvPr userDrawn="1"/>
        </p:nvCxnSpPr>
        <p:spPr>
          <a:xfrm>
            <a:off x="-30882" y="356909"/>
            <a:ext cx="9206729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5" name="Textfeld 24"/>
          <p:cNvSpPr txBox="1"/>
          <p:nvPr userDrawn="1"/>
        </p:nvSpPr>
        <p:spPr>
          <a:xfrm>
            <a:off x="0" y="1270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sz="1800" b="0" i="1" kern="1200" noProof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+mn-ea"/>
                <a:cs typeface="+mn-cs"/>
              </a:rPr>
              <a:t>TMMMCO </a:t>
            </a:r>
            <a:r>
              <a:rPr lang="en-US" sz="1800" b="0" i="1" kern="1200" noProof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+mn-ea"/>
                <a:cs typeface="+mn-cs"/>
              </a:rPr>
              <a:t>– </a:t>
            </a:r>
            <a:r>
              <a:rPr lang="ru-RU" sz="1800" b="0" i="1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+mn-ea"/>
                <a:cs typeface="+mn-cs"/>
              </a:rPr>
              <a:t>Глава </a:t>
            </a:r>
            <a:r>
              <a:rPr lang="en-US" sz="1800" b="0" i="1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+mn-ea"/>
                <a:cs typeface="+mn-cs"/>
              </a:rPr>
              <a:t>5: </a:t>
            </a:r>
            <a:r>
              <a:rPr lang="ru-RU" sz="1800" b="0" i="1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+mn-ea"/>
                <a:cs typeface="+mn-cs"/>
              </a:rPr>
              <a:t>Шаг </a:t>
            </a:r>
            <a:r>
              <a:rPr lang="en-US" sz="1800" b="0" i="1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+mn-ea"/>
                <a:cs typeface="+mn-cs"/>
              </a:rPr>
              <a:t>4 – </a:t>
            </a:r>
            <a:r>
              <a:rPr lang="ru-RU" sz="1800" b="0" i="1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+mn-ea"/>
                <a:cs typeface="+mn-cs"/>
              </a:rPr>
              <a:t>Уточнение подноготной</a:t>
            </a:r>
            <a:endParaRPr lang="en-US" sz="1800" b="0" i="1" kern="1200" dirty="0" smtClean="0">
              <a:solidFill>
                <a:schemeClr val="tx1">
                  <a:lumMod val="65000"/>
                  <a:lumOff val="35000"/>
                </a:schemeClr>
              </a:solidFill>
              <a:latin typeface="Arial"/>
              <a:ea typeface="+mn-ea"/>
              <a:cs typeface="+mn-cs"/>
            </a:endParaRPr>
          </a:p>
        </p:txBody>
      </p:sp>
      <p:sp>
        <p:nvSpPr>
          <p:cNvPr id="4" name="Textfeld 3"/>
          <p:cNvSpPr txBox="1"/>
          <p:nvPr userDrawn="1"/>
        </p:nvSpPr>
        <p:spPr>
          <a:xfrm>
            <a:off x="8700553" y="6508304"/>
            <a:ext cx="48076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F1FD752B-B686-4CAF-A5EA-BA3D520EA624}" type="slidenum">
              <a:rPr lang="de-DE" sz="1200" smtClean="0"/>
              <a:pPr algn="ctr"/>
              <a:t>‹Nr.›</a:t>
            </a:fld>
            <a:endParaRPr lang="de-DE" sz="1200" dirty="0"/>
          </a:p>
        </p:txBody>
      </p:sp>
    </p:spTree>
    <p:extLst>
      <p:ext uri="{BB962C8B-B14F-4D97-AF65-F5344CB8AC3E}">
        <p14:creationId xmlns:p14="http://schemas.microsoft.com/office/powerpoint/2010/main" val="23702926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defTabSz="457200" rtl="0" eaLnBrk="1" latinLnBrk="0" hangingPunct="1">
        <a:spcBef>
          <a:spcPct val="0"/>
        </a:spcBef>
        <a:buNone/>
        <a:defRPr sz="2800" b="1" i="0" kern="1200">
          <a:solidFill>
            <a:schemeClr val="tx1"/>
          </a:solidFill>
          <a:latin typeface="Arial"/>
          <a:ea typeface="+mj-ea"/>
          <a:cs typeface="+mj-cs"/>
        </a:defRPr>
      </a:lvl1pPr>
    </p:titleStyle>
    <p:bodyStyle>
      <a:lvl1pPr marL="0" indent="0" algn="l" defTabSz="457200" rtl="0" eaLnBrk="1" latinLnBrk="0" hangingPunct="1">
        <a:spcBef>
          <a:spcPct val="20000"/>
        </a:spcBef>
        <a:buFont typeface="Arial"/>
        <a:buNone/>
        <a:defRPr sz="3200" kern="1200">
          <a:solidFill>
            <a:schemeClr val="tx1">
              <a:lumMod val="95000"/>
              <a:lumOff val="5000"/>
            </a:schemeClr>
          </a:solidFill>
          <a:latin typeface="Arial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>
              <a:lumMod val="95000"/>
              <a:lumOff val="5000"/>
            </a:schemeClr>
          </a:solidFill>
          <a:latin typeface="Arial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>
              <a:lumMod val="95000"/>
              <a:lumOff val="5000"/>
            </a:schemeClr>
          </a:solidFill>
          <a:latin typeface="Arial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>
              <a:lumMod val="95000"/>
              <a:lumOff val="5000"/>
            </a:schemeClr>
          </a:solidFill>
          <a:latin typeface="Arial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>
              <a:lumMod val="95000"/>
              <a:lumOff val="5000"/>
            </a:schemeClr>
          </a:solidFill>
          <a:latin typeface="Arial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jp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microsoft.com/office/2007/relationships/hdphoto" Target="../media/hdphoto2.wdp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microsoft.com/office/2007/relationships/hdphoto" Target="../media/hdphoto1.wdp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8" Type="http://schemas.microsoft.com/office/2007/relationships/hdphoto" Target="../media/hdphoto5.wdp"/><Relationship Id="rId13" Type="http://schemas.openxmlformats.org/officeDocument/2006/relationships/image" Target="../media/image14.png"/><Relationship Id="rId3" Type="http://schemas.openxmlformats.org/officeDocument/2006/relationships/image" Target="../media/image17.png"/><Relationship Id="rId7" Type="http://schemas.openxmlformats.org/officeDocument/2006/relationships/image" Target="../media/image19.png"/><Relationship Id="rId12" Type="http://schemas.microsoft.com/office/2007/relationships/hdphoto" Target="../media/hdphoto7.wdp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6" Type="http://schemas.microsoft.com/office/2007/relationships/hdphoto" Target="../media/hdphoto4.wdp"/><Relationship Id="rId11" Type="http://schemas.openxmlformats.org/officeDocument/2006/relationships/image" Target="../media/image13.png"/><Relationship Id="rId5" Type="http://schemas.openxmlformats.org/officeDocument/2006/relationships/image" Target="../media/image18.png"/><Relationship Id="rId15" Type="http://schemas.microsoft.com/office/2007/relationships/hdphoto" Target="../media/hdphoto8.wdp"/><Relationship Id="rId10" Type="http://schemas.microsoft.com/office/2007/relationships/hdphoto" Target="../media/hdphoto6.wdp"/><Relationship Id="rId4" Type="http://schemas.microsoft.com/office/2007/relationships/hdphoto" Target="../media/hdphoto3.wdp"/><Relationship Id="rId9" Type="http://schemas.openxmlformats.org/officeDocument/2006/relationships/image" Target="../media/image20.png"/><Relationship Id="rId14" Type="http://schemas.openxmlformats.org/officeDocument/2006/relationships/image" Target="../media/image15.png"/></Relationships>
</file>

<file path=ppt/slides/_rels/slide22.xml.rels><?xml version="1.0" encoding="UTF-8" standalone="yes"?>
<Relationships xmlns="http://schemas.openxmlformats.org/package/2006/relationships"><Relationship Id="rId8" Type="http://schemas.microsoft.com/office/2007/relationships/hdphoto" Target="../media/hdphoto10.wdp"/><Relationship Id="rId13" Type="http://schemas.openxmlformats.org/officeDocument/2006/relationships/image" Target="../media/image14.png"/><Relationship Id="rId3" Type="http://schemas.openxmlformats.org/officeDocument/2006/relationships/image" Target="../media/image17.png"/><Relationship Id="rId7" Type="http://schemas.openxmlformats.org/officeDocument/2006/relationships/image" Target="../media/image19.png"/><Relationship Id="rId12" Type="http://schemas.microsoft.com/office/2007/relationships/hdphoto" Target="../media/hdphoto1.wdp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6" Type="http://schemas.microsoft.com/office/2007/relationships/hdphoto" Target="../media/hdphoto9.wdp"/><Relationship Id="rId11" Type="http://schemas.openxmlformats.org/officeDocument/2006/relationships/image" Target="../media/image13.png"/><Relationship Id="rId5" Type="http://schemas.openxmlformats.org/officeDocument/2006/relationships/image" Target="../media/image18.png"/><Relationship Id="rId15" Type="http://schemas.microsoft.com/office/2007/relationships/hdphoto" Target="../media/hdphoto2.wdp"/><Relationship Id="rId10" Type="http://schemas.microsoft.com/office/2007/relationships/hdphoto" Target="../media/hdphoto6.wdp"/><Relationship Id="rId4" Type="http://schemas.microsoft.com/office/2007/relationships/hdphoto" Target="../media/hdphoto3.wdp"/><Relationship Id="rId9" Type="http://schemas.openxmlformats.org/officeDocument/2006/relationships/image" Target="../media/image20.png"/><Relationship Id="rId14" Type="http://schemas.openxmlformats.org/officeDocument/2006/relationships/image" Target="../media/image15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Rechteck 40"/>
          <p:cNvSpPr/>
          <p:nvPr/>
        </p:nvSpPr>
        <p:spPr>
          <a:xfrm>
            <a:off x="1059022" y="6005455"/>
            <a:ext cx="699469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dirty="0"/>
              <a:t>При финансовой поддержке Федерального министерства иностранных дел</a:t>
            </a:r>
            <a:r>
              <a:rPr lang="fr-FR" sz="1200" dirty="0"/>
              <a:t> </a:t>
            </a:r>
            <a:r>
              <a:rPr lang="ru-RU" sz="1200" dirty="0"/>
              <a:t>Германии и </a:t>
            </a:r>
            <a:r>
              <a:rPr lang="en-US" sz="1200" dirty="0"/>
              <a:t>DAAD (</a:t>
            </a:r>
            <a:r>
              <a:rPr lang="ru-RU" sz="1200" dirty="0"/>
              <a:t>Германская служба академических обменов</a:t>
            </a:r>
            <a:r>
              <a:rPr lang="en-US" sz="1200" dirty="0"/>
              <a:t>) </a:t>
            </a:r>
            <a:r>
              <a:rPr lang="ru-RU" sz="1200" dirty="0"/>
              <a:t>в рамках программы «Предотвращение конфликтов в регионе Южного Кавказа/Центральной Азии и Молдове на </a:t>
            </a:r>
            <a:r>
              <a:rPr lang="en-US" sz="1200" dirty="0"/>
              <a:t>2009-2013</a:t>
            </a:r>
            <a:r>
              <a:rPr lang="ru-RU" sz="1200" dirty="0"/>
              <a:t> гг.»</a:t>
            </a:r>
            <a:endParaRPr lang="en-US" sz="1200" dirty="0"/>
          </a:p>
        </p:txBody>
      </p:sp>
      <p:sp>
        <p:nvSpPr>
          <p:cNvPr id="2" name="Textfeld 1"/>
          <p:cNvSpPr txBox="1"/>
          <p:nvPr/>
        </p:nvSpPr>
        <p:spPr>
          <a:xfrm>
            <a:off x="-31264" y="692584"/>
            <a:ext cx="9175263" cy="37240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/>
              <a:t>Тренинг</a:t>
            </a:r>
            <a:endParaRPr lang="en-US" sz="3600" b="1" dirty="0"/>
          </a:p>
          <a:p>
            <a:pPr algn="ctr"/>
            <a:r>
              <a:rPr lang="ru-RU" sz="3600" b="1" dirty="0"/>
              <a:t>по многосторонней межкультурной медиации в сообществах и организациях</a:t>
            </a:r>
            <a:endParaRPr lang="en-US" sz="3600" dirty="0"/>
          </a:p>
          <a:p>
            <a:pPr algn="ctr"/>
            <a:endParaRPr lang="en-US" sz="2800" dirty="0"/>
          </a:p>
          <a:p>
            <a:pPr lvl="0"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dirty="0" smtClean="0">
                <a:solidFill>
                  <a:srgbClr val="000000"/>
                </a:solidFill>
                <a:latin typeface="Arial" charset="0"/>
                <a:ea typeface="ＭＳ Ｐゴシック" charset="0"/>
                <a:cs typeface="Arial" charset="0"/>
              </a:rPr>
              <a:t>Глава </a:t>
            </a:r>
            <a:r>
              <a:rPr lang="en-US" sz="2800" b="1" dirty="0" smtClean="0">
                <a:solidFill>
                  <a:srgbClr val="000000"/>
                </a:solidFill>
                <a:latin typeface="Arial" charset="0"/>
                <a:ea typeface="ＭＳ Ｐゴシック" charset="0"/>
                <a:cs typeface="Arial" charset="0"/>
              </a:rPr>
              <a:t>5</a:t>
            </a:r>
          </a:p>
          <a:p>
            <a:pPr lvl="0"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dirty="0" smtClean="0">
                <a:solidFill>
                  <a:srgbClr val="000000"/>
                </a:solidFill>
                <a:latin typeface="Arial" charset="0"/>
                <a:ea typeface="ＭＳ Ｐゴシック" charset="0"/>
                <a:cs typeface="Arial" charset="0"/>
              </a:rPr>
              <a:t>Шаг </a:t>
            </a:r>
            <a:r>
              <a:rPr lang="en-US" sz="2800" b="1" dirty="0" smtClean="0">
                <a:solidFill>
                  <a:srgbClr val="000000"/>
                </a:solidFill>
                <a:latin typeface="Arial" charset="0"/>
                <a:ea typeface="ＭＳ Ｐゴシック" charset="0"/>
                <a:cs typeface="Arial" charset="0"/>
              </a:rPr>
              <a:t>4 – </a:t>
            </a:r>
            <a:r>
              <a:rPr lang="ru-RU" sz="2800" b="1" dirty="0" smtClean="0">
                <a:solidFill>
                  <a:srgbClr val="000000"/>
                </a:solidFill>
                <a:latin typeface="Arial" charset="0"/>
                <a:ea typeface="ＭＳ Ｐゴシック" charset="0"/>
                <a:cs typeface="Arial" charset="0"/>
              </a:rPr>
              <a:t>Уточнение подноготной</a:t>
            </a:r>
            <a:endParaRPr lang="en-US" sz="2800" b="1" dirty="0">
              <a:solidFill>
                <a:srgbClr val="000000"/>
              </a:solidFill>
              <a:latin typeface="Arial" charset="0"/>
              <a:ea typeface="ＭＳ Ｐゴシック" charset="0"/>
              <a:cs typeface="Arial" charset="0"/>
            </a:endParaRPr>
          </a:p>
        </p:txBody>
      </p:sp>
      <p:grpSp>
        <p:nvGrpSpPr>
          <p:cNvPr id="6" name="Gruppierung 5"/>
          <p:cNvGrpSpPr/>
          <p:nvPr/>
        </p:nvGrpSpPr>
        <p:grpSpPr>
          <a:xfrm>
            <a:off x="511061" y="4736357"/>
            <a:ext cx="8121878" cy="929912"/>
            <a:chOff x="426721" y="4736357"/>
            <a:chExt cx="8121878" cy="929912"/>
          </a:xfrm>
        </p:grpSpPr>
        <p:pic>
          <p:nvPicPr>
            <p:cNvPr id="7" name="Bild 6" descr="attachmentdata14692.jpg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26721" y="4736357"/>
              <a:ext cx="2606784" cy="929912"/>
            </a:xfrm>
            <a:prstGeom prst="rect">
              <a:avLst/>
            </a:prstGeom>
          </p:spPr>
        </p:pic>
        <p:grpSp>
          <p:nvGrpSpPr>
            <p:cNvPr id="8" name="Gruppierung 7"/>
            <p:cNvGrpSpPr/>
            <p:nvPr/>
          </p:nvGrpSpPr>
          <p:grpSpPr>
            <a:xfrm>
              <a:off x="3472099" y="4736357"/>
              <a:ext cx="3099707" cy="929912"/>
              <a:chOff x="-2636520" y="2903228"/>
              <a:chExt cx="4699000" cy="1409700"/>
            </a:xfrm>
          </p:grpSpPr>
          <p:sp>
            <p:nvSpPr>
              <p:cNvPr id="10" name="Rechteck 9"/>
              <p:cNvSpPr/>
              <p:nvPr/>
            </p:nvSpPr>
            <p:spPr>
              <a:xfrm>
                <a:off x="-2636520" y="2903228"/>
                <a:ext cx="4699000" cy="140970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pic>
            <p:nvPicPr>
              <p:cNvPr id="11" name="Bild 10" descr="logo_0.png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-2636520" y="2903228"/>
                <a:ext cx="4699000" cy="1409700"/>
              </a:xfrm>
              <a:prstGeom prst="rect">
                <a:avLst/>
              </a:prstGeom>
            </p:spPr>
          </p:pic>
        </p:grpSp>
        <p:pic>
          <p:nvPicPr>
            <p:cNvPr id="9" name="Bild 8" descr="ulim2.jpg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010400" y="4736357"/>
              <a:ext cx="1538199" cy="92991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1616243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2"/>
          <p:cNvSpPr>
            <a:spLocks noChangeArrowheads="1"/>
          </p:cNvSpPr>
          <p:nvPr/>
        </p:nvSpPr>
        <p:spPr bwMode="auto">
          <a:xfrm>
            <a:off x="274638" y="1392238"/>
            <a:ext cx="4495800" cy="4495800"/>
          </a:xfrm>
          <a:prstGeom prst="ellipse">
            <a:avLst/>
          </a:prstGeom>
          <a:solidFill>
            <a:srgbClr val="B8DDFE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de-DE"/>
          </a:p>
        </p:txBody>
      </p:sp>
      <p:sp>
        <p:nvSpPr>
          <p:cNvPr id="3" name="Oval 3"/>
          <p:cNvSpPr>
            <a:spLocks noChangeArrowheads="1"/>
          </p:cNvSpPr>
          <p:nvPr/>
        </p:nvSpPr>
        <p:spPr bwMode="auto">
          <a:xfrm>
            <a:off x="1036638" y="2078038"/>
            <a:ext cx="3048000" cy="2971800"/>
          </a:xfrm>
          <a:prstGeom prst="ellipse">
            <a:avLst/>
          </a:prstGeom>
          <a:solidFill>
            <a:srgbClr val="FF9999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de-DE"/>
          </a:p>
        </p:txBody>
      </p:sp>
      <p:sp>
        <p:nvSpPr>
          <p:cNvPr id="4" name="Oval 4"/>
          <p:cNvSpPr>
            <a:spLocks noChangeArrowheads="1"/>
          </p:cNvSpPr>
          <p:nvPr/>
        </p:nvSpPr>
        <p:spPr bwMode="auto">
          <a:xfrm>
            <a:off x="1646238" y="2763838"/>
            <a:ext cx="1752600" cy="1676400"/>
          </a:xfrm>
          <a:prstGeom prst="ellipse">
            <a:avLst/>
          </a:prstGeom>
          <a:solidFill>
            <a:srgbClr val="66FFCC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de-DE"/>
          </a:p>
        </p:txBody>
      </p:sp>
      <p:sp>
        <p:nvSpPr>
          <p:cNvPr id="5" name="Oval 6"/>
          <p:cNvSpPr>
            <a:spLocks noChangeArrowheads="1"/>
          </p:cNvSpPr>
          <p:nvPr/>
        </p:nvSpPr>
        <p:spPr bwMode="auto">
          <a:xfrm>
            <a:off x="2255838" y="3297238"/>
            <a:ext cx="533400" cy="533400"/>
          </a:xfrm>
          <a:prstGeom prst="ellipse">
            <a:avLst/>
          </a:prstGeom>
          <a:solidFill>
            <a:srgbClr val="FFFF99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de-DE"/>
          </a:p>
        </p:txBody>
      </p:sp>
      <p:sp>
        <p:nvSpPr>
          <p:cNvPr id="6" name="Text Box 7"/>
          <p:cNvSpPr txBox="1">
            <a:spLocks noChangeArrowheads="1"/>
          </p:cNvSpPr>
          <p:nvPr/>
        </p:nvSpPr>
        <p:spPr bwMode="auto">
          <a:xfrm>
            <a:off x="2103780" y="3395383"/>
            <a:ext cx="83820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kumimoji="1" lang="ru-RU" sz="1600" b="1" dirty="0" smtClean="0">
                <a:cs typeface="Arial Unicode MS" charset="0"/>
              </a:rPr>
              <a:t>Ядро </a:t>
            </a:r>
            <a:endParaRPr kumimoji="1" lang="de-DE" sz="1600" b="1" dirty="0">
              <a:cs typeface="Arial Unicode MS" charset="0"/>
            </a:endParaRPr>
          </a:p>
        </p:txBody>
      </p:sp>
      <p:sp>
        <p:nvSpPr>
          <p:cNvPr id="7" name="Text Box 10"/>
          <p:cNvSpPr txBox="1">
            <a:spLocks noChangeArrowheads="1"/>
          </p:cNvSpPr>
          <p:nvPr/>
        </p:nvSpPr>
        <p:spPr bwMode="auto">
          <a:xfrm>
            <a:off x="1532280" y="3906558"/>
            <a:ext cx="198120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kumimoji="1" lang="ru-RU" sz="1600" b="1" dirty="0" smtClean="0">
                <a:cs typeface="Arial Unicode MS" charset="0"/>
              </a:rPr>
              <a:t>Боль </a:t>
            </a:r>
            <a:endParaRPr kumimoji="1" lang="de-DE" sz="1600" b="1" dirty="0">
              <a:cs typeface="Arial Unicode MS" charset="0"/>
            </a:endParaRPr>
          </a:p>
        </p:txBody>
      </p:sp>
      <p:sp>
        <p:nvSpPr>
          <p:cNvPr id="8" name="Text Box 13"/>
          <p:cNvSpPr txBox="1">
            <a:spLocks noChangeArrowheads="1"/>
          </p:cNvSpPr>
          <p:nvPr/>
        </p:nvSpPr>
        <p:spPr bwMode="auto">
          <a:xfrm>
            <a:off x="1417980" y="4552670"/>
            <a:ext cx="220980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kumimoji="1" lang="ru-RU" sz="1600" b="1" dirty="0" smtClean="0">
                <a:cs typeface="Arial Unicode MS" charset="0"/>
              </a:rPr>
              <a:t>Защита </a:t>
            </a:r>
            <a:endParaRPr kumimoji="1" lang="de-DE" sz="1600" b="1" dirty="0">
              <a:cs typeface="Arial Unicode MS" charset="0"/>
            </a:endParaRPr>
          </a:p>
        </p:txBody>
      </p:sp>
      <p:sp>
        <p:nvSpPr>
          <p:cNvPr id="9" name="Text Box 14"/>
          <p:cNvSpPr txBox="1">
            <a:spLocks noChangeArrowheads="1"/>
          </p:cNvSpPr>
          <p:nvPr/>
        </p:nvSpPr>
        <p:spPr bwMode="auto">
          <a:xfrm>
            <a:off x="1570380" y="5224183"/>
            <a:ext cx="190500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kumimoji="1" lang="ru-RU" sz="1600" b="1" dirty="0" smtClean="0">
                <a:cs typeface="Arial Unicode MS" charset="0"/>
              </a:rPr>
              <a:t>Адаптация </a:t>
            </a:r>
            <a:endParaRPr kumimoji="1" lang="de-DE" sz="1600" b="1" dirty="0">
              <a:cs typeface="Arial Unicode MS" charset="0"/>
            </a:endParaRPr>
          </a:p>
        </p:txBody>
      </p:sp>
      <p:sp>
        <p:nvSpPr>
          <p:cNvPr id="13322" name="Text Box 20"/>
          <p:cNvSpPr txBox="1">
            <a:spLocks noChangeArrowheads="1"/>
          </p:cNvSpPr>
          <p:nvPr/>
        </p:nvSpPr>
        <p:spPr bwMode="auto">
          <a:xfrm>
            <a:off x="-33201" y="440375"/>
            <a:ext cx="91440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eaLnBrk="1" hangingPunct="1"/>
            <a:r>
              <a:rPr lang="ru-RU" sz="2800" b="1" dirty="0" smtClean="0">
                <a:cs typeface="Arial Unicode MS" charset="0"/>
              </a:rPr>
              <a:t>Как развиваются эмоции</a:t>
            </a:r>
            <a:endParaRPr lang="en-US" sz="2800" b="1" dirty="0">
              <a:cs typeface="Arial Unicode MS" charset="0"/>
            </a:endParaRPr>
          </a:p>
        </p:txBody>
      </p:sp>
      <p:grpSp>
        <p:nvGrpSpPr>
          <p:cNvPr id="10" name="Group 28"/>
          <p:cNvGrpSpPr>
            <a:grpSpLocks/>
          </p:cNvGrpSpPr>
          <p:nvPr/>
        </p:nvGrpSpPr>
        <p:grpSpPr bwMode="auto">
          <a:xfrm>
            <a:off x="4859338" y="1196975"/>
            <a:ext cx="4284662" cy="5143500"/>
            <a:chOff x="3555" y="1072"/>
            <a:chExt cx="2063" cy="3240"/>
          </a:xfrm>
        </p:grpSpPr>
        <p:sp>
          <p:nvSpPr>
            <p:cNvPr id="13326" name="Rectangle 29"/>
            <p:cNvSpPr>
              <a:spLocks noChangeArrowheads="1"/>
            </p:cNvSpPr>
            <p:nvPr/>
          </p:nvSpPr>
          <p:spPr bwMode="auto">
            <a:xfrm>
              <a:off x="3555" y="1072"/>
              <a:ext cx="2063" cy="576"/>
            </a:xfrm>
            <a:prstGeom prst="rect">
              <a:avLst/>
            </a:prstGeom>
            <a:solidFill>
              <a:srgbClr val="FFFF99"/>
            </a:solidFill>
            <a:ln w="9525">
              <a:solidFill>
                <a:srgbClr val="FFFF99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marL="190500" indent="-190500"/>
              <a:r>
                <a:rPr lang="ru-RU" sz="1600" b="1" dirty="0" smtClean="0"/>
                <a:t>Ядро</a:t>
              </a:r>
              <a:r>
                <a:rPr lang="en-US" sz="1600" b="1" dirty="0" smtClean="0"/>
                <a:t>:</a:t>
              </a:r>
              <a:r>
                <a:rPr lang="ru-RU" sz="1600" b="1" dirty="0" smtClean="0"/>
                <a:t> Собственно Я</a:t>
              </a:r>
              <a:endParaRPr lang="en-US" sz="1600" b="1" dirty="0"/>
            </a:p>
            <a:p>
              <a:pPr marL="190500" indent="-190500">
                <a:buFont typeface="Wingdings" charset="0"/>
                <a:buChar char="§"/>
              </a:pPr>
              <a:r>
                <a:rPr lang="ru-RU" sz="1600" dirty="0" smtClean="0"/>
                <a:t>Черты</a:t>
              </a:r>
              <a:r>
                <a:rPr lang="en-US" sz="1600" dirty="0" smtClean="0"/>
                <a:t>,</a:t>
              </a:r>
              <a:r>
                <a:rPr lang="ru-RU" sz="1600" dirty="0" smtClean="0"/>
                <a:t> личность</a:t>
              </a:r>
              <a:endParaRPr lang="en-US" sz="1600" dirty="0"/>
            </a:p>
            <a:p>
              <a:pPr marL="190500" indent="-190500">
                <a:buFont typeface="Wingdings" charset="0"/>
                <a:buChar char="§"/>
              </a:pPr>
              <a:r>
                <a:rPr lang="ru-RU" sz="1600" dirty="0" smtClean="0"/>
                <a:t>Жизненная энергия</a:t>
              </a:r>
              <a:r>
                <a:rPr lang="en-US" sz="1600" dirty="0" smtClean="0"/>
                <a:t>, </a:t>
              </a:r>
              <a:r>
                <a:rPr lang="ru-RU" sz="1600" dirty="0" smtClean="0"/>
                <a:t>радость</a:t>
              </a:r>
              <a:endParaRPr lang="en-US" sz="1600" dirty="0"/>
            </a:p>
          </p:txBody>
        </p:sp>
        <p:sp>
          <p:nvSpPr>
            <p:cNvPr id="13327" name="Rectangle 30"/>
            <p:cNvSpPr>
              <a:spLocks noChangeArrowheads="1"/>
            </p:cNvSpPr>
            <p:nvPr/>
          </p:nvSpPr>
          <p:spPr bwMode="auto">
            <a:xfrm>
              <a:off x="3555" y="1693"/>
              <a:ext cx="2063" cy="995"/>
            </a:xfrm>
            <a:prstGeom prst="rect">
              <a:avLst/>
            </a:prstGeom>
            <a:solidFill>
              <a:srgbClr val="66FFCC"/>
            </a:solidFill>
            <a:ln w="9525">
              <a:solidFill>
                <a:srgbClr val="66FFCC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marL="190500" indent="-190500"/>
              <a:r>
                <a:rPr lang="ru-RU" sz="1600" b="1" dirty="0" smtClean="0"/>
                <a:t>Первая оболочка</a:t>
              </a:r>
              <a:r>
                <a:rPr lang="en-US" sz="1600" b="1" dirty="0" smtClean="0"/>
                <a:t>: </a:t>
              </a:r>
              <a:r>
                <a:rPr lang="ru-RU" sz="1600" b="1" dirty="0" smtClean="0"/>
                <a:t>боль</a:t>
              </a:r>
              <a:endParaRPr lang="en-US" sz="1600" b="1" dirty="0"/>
            </a:p>
            <a:p>
              <a:pPr marL="190500" indent="-190500">
                <a:buFont typeface="Wingdings" charset="0"/>
                <a:buChar char="§"/>
              </a:pPr>
              <a:r>
                <a:rPr lang="ru-RU" sz="1600" dirty="0" smtClean="0"/>
                <a:t>Первичные чувства</a:t>
              </a:r>
              <a:endParaRPr lang="en-US" sz="1600" dirty="0"/>
            </a:p>
            <a:p>
              <a:pPr marL="190500" indent="-190500">
                <a:buFont typeface="Wingdings" charset="0"/>
                <a:buChar char="§"/>
              </a:pPr>
              <a:r>
                <a:rPr lang="ru-RU" sz="1600" dirty="0" smtClean="0"/>
                <a:t>Первая реакция на обиду и разочарование</a:t>
              </a:r>
            </a:p>
            <a:p>
              <a:pPr marL="190500" indent="-190500">
                <a:buFont typeface="Wingdings" charset="0"/>
                <a:buChar char="§"/>
              </a:pPr>
              <a:r>
                <a:rPr lang="ru-RU" sz="1600" dirty="0" smtClean="0"/>
                <a:t>Болезненные «мягкие» чувства </a:t>
              </a:r>
            </a:p>
            <a:p>
              <a:pPr marL="190500" indent="-190500">
                <a:buFont typeface="Wingdings" charset="0"/>
                <a:buChar char="§"/>
              </a:pPr>
              <a:r>
                <a:rPr lang="ru-RU" sz="1600" dirty="0" smtClean="0"/>
                <a:t>Внутренняя потребность,</a:t>
              </a:r>
              <a:r>
                <a:rPr lang="en-US" sz="1600" dirty="0" smtClean="0"/>
                <a:t> </a:t>
              </a:r>
              <a:r>
                <a:rPr lang="ru-RU" sz="1600" dirty="0" smtClean="0"/>
                <a:t>внутреннее </a:t>
              </a:r>
            </a:p>
            <a:p>
              <a:r>
                <a:rPr lang="ru-RU" sz="1600" dirty="0" smtClean="0"/>
                <a:t>состояние</a:t>
              </a:r>
              <a:endParaRPr lang="en-US" sz="1600" dirty="0"/>
            </a:p>
            <a:p>
              <a:pPr marL="190500" indent="-190500">
                <a:buFont typeface="Wingdings" charset="0"/>
                <a:buChar char="§"/>
              </a:pPr>
              <a:r>
                <a:rPr lang="ru-RU" sz="1600" dirty="0" smtClean="0"/>
                <a:t>Ориентирована во внутрь</a:t>
              </a:r>
              <a:r>
                <a:rPr lang="en-US" sz="1600" dirty="0" smtClean="0"/>
                <a:t>, </a:t>
              </a:r>
              <a:r>
                <a:rPr lang="ru-RU" sz="1600" dirty="0" smtClean="0"/>
                <a:t>уязвима</a:t>
              </a:r>
              <a:endParaRPr lang="en-US" sz="1600" dirty="0"/>
            </a:p>
          </p:txBody>
        </p:sp>
        <p:sp>
          <p:nvSpPr>
            <p:cNvPr id="13328" name="Rectangle 31"/>
            <p:cNvSpPr>
              <a:spLocks noChangeArrowheads="1"/>
            </p:cNvSpPr>
            <p:nvPr/>
          </p:nvSpPr>
          <p:spPr bwMode="auto">
            <a:xfrm>
              <a:off x="3555" y="2731"/>
              <a:ext cx="2063" cy="836"/>
            </a:xfrm>
            <a:prstGeom prst="rect">
              <a:avLst/>
            </a:prstGeom>
            <a:solidFill>
              <a:srgbClr val="FF9999"/>
            </a:solidFill>
            <a:ln w="9525">
              <a:solidFill>
                <a:srgbClr val="FF9999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marL="190500" indent="-190500"/>
              <a:r>
                <a:rPr lang="ru-RU" sz="1600" b="1" dirty="0" smtClean="0"/>
                <a:t>Вторая оболочка:</a:t>
              </a:r>
              <a:r>
                <a:rPr lang="en-US" sz="1600" b="1" dirty="0" smtClean="0"/>
                <a:t> </a:t>
              </a:r>
              <a:r>
                <a:rPr lang="ru-RU" sz="1600" b="1" dirty="0" smtClean="0"/>
                <a:t>защита</a:t>
              </a:r>
              <a:endParaRPr lang="en-US" sz="1600" b="1" dirty="0"/>
            </a:p>
            <a:p>
              <a:pPr marL="190500" indent="-190500">
                <a:buFont typeface="Wingdings" charset="0"/>
                <a:buChar char="§"/>
              </a:pPr>
              <a:r>
                <a:rPr lang="ru-RU" sz="1600" dirty="0" smtClean="0"/>
                <a:t>Вторичные чувства</a:t>
              </a:r>
              <a:endParaRPr lang="en-US" sz="1600" dirty="0"/>
            </a:p>
            <a:p>
              <a:pPr marL="190500" indent="-190500">
                <a:buFont typeface="Wingdings" charset="0"/>
                <a:buChar char="§"/>
              </a:pPr>
              <a:r>
                <a:rPr lang="ru-RU" sz="1600" dirty="0" smtClean="0"/>
                <a:t>Защита от боли</a:t>
              </a:r>
              <a:endParaRPr lang="en-US" sz="1600" dirty="0"/>
            </a:p>
            <a:p>
              <a:pPr marL="190500" indent="-190500">
                <a:buFont typeface="Wingdings" charset="0"/>
                <a:buChar char="§"/>
              </a:pPr>
              <a:r>
                <a:rPr lang="ru-RU" sz="1600" dirty="0" smtClean="0"/>
                <a:t>«Жёсткий» внутренний настрой и чувства</a:t>
              </a:r>
            </a:p>
            <a:p>
              <a:pPr marL="190500" indent="-190500">
                <a:buFont typeface="Wingdings" charset="0"/>
                <a:buChar char="§"/>
              </a:pPr>
              <a:r>
                <a:rPr lang="ru-RU" sz="1600" dirty="0" smtClean="0"/>
                <a:t>Направлена наружу</a:t>
              </a:r>
              <a:r>
                <a:rPr lang="en-US" sz="1600" dirty="0" smtClean="0"/>
                <a:t>, </a:t>
              </a:r>
              <a:r>
                <a:rPr lang="ru-RU" sz="1600" dirty="0" smtClean="0"/>
                <a:t>агрессивна</a:t>
              </a:r>
              <a:endParaRPr lang="en-US" sz="1600" dirty="0"/>
            </a:p>
          </p:txBody>
        </p:sp>
        <p:sp>
          <p:nvSpPr>
            <p:cNvPr id="13329" name="Rectangle 32"/>
            <p:cNvSpPr>
              <a:spLocks noChangeArrowheads="1"/>
            </p:cNvSpPr>
            <p:nvPr/>
          </p:nvSpPr>
          <p:spPr bwMode="auto">
            <a:xfrm>
              <a:off x="3555" y="3612"/>
              <a:ext cx="2063" cy="700"/>
            </a:xfrm>
            <a:prstGeom prst="rect">
              <a:avLst/>
            </a:prstGeom>
            <a:solidFill>
              <a:srgbClr val="99CCFF"/>
            </a:solidFill>
            <a:ln w="9525">
              <a:solidFill>
                <a:srgbClr val="99CCFF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marL="190500" indent="-190500"/>
              <a:r>
                <a:rPr lang="ru-RU" sz="1600" b="1" dirty="0" smtClean="0"/>
                <a:t>Третья оболочка</a:t>
              </a:r>
              <a:r>
                <a:rPr lang="en-US" sz="1600" b="1" dirty="0" smtClean="0"/>
                <a:t>: </a:t>
              </a:r>
              <a:r>
                <a:rPr lang="ru-RU" sz="1600" b="1" dirty="0" smtClean="0"/>
                <a:t>адаптация</a:t>
              </a:r>
              <a:endParaRPr lang="en-US" sz="1600" b="1" dirty="0"/>
            </a:p>
            <a:p>
              <a:pPr marL="190500" indent="-190500">
                <a:buFont typeface="Wingdings" charset="0"/>
                <a:buChar char="§"/>
              </a:pPr>
              <a:r>
                <a:rPr lang="ru-RU" sz="1600" dirty="0" smtClean="0"/>
                <a:t>Маскировка обороны</a:t>
              </a:r>
              <a:endParaRPr lang="en-US" sz="1600" dirty="0"/>
            </a:p>
            <a:p>
              <a:pPr marL="190500" indent="-190500">
                <a:buFont typeface="Wingdings" charset="0"/>
                <a:buChar char="§"/>
              </a:pPr>
              <a:r>
                <a:rPr lang="ru-RU" sz="1600" dirty="0" smtClean="0"/>
                <a:t>Положительные и отрицательные формы</a:t>
              </a:r>
              <a:endParaRPr lang="en-US" sz="1600" dirty="0"/>
            </a:p>
            <a:p>
              <a:pPr marL="190500" indent="-190500">
                <a:buFont typeface="Wingdings" charset="0"/>
                <a:buChar char="§"/>
              </a:pPr>
              <a:r>
                <a:rPr lang="ru-RU" sz="1600" dirty="0" smtClean="0"/>
                <a:t>Концентрация внимания на её функцию</a:t>
              </a:r>
              <a:endParaRPr lang="en-US" sz="1600" dirty="0"/>
            </a:p>
          </p:txBody>
        </p:sp>
      </p:grpSp>
      <p:sp>
        <p:nvSpPr>
          <p:cNvPr id="13324" name="Text Box 35"/>
          <p:cNvSpPr txBox="1">
            <a:spLocks noChangeArrowheads="1"/>
          </p:cNvSpPr>
          <p:nvPr/>
        </p:nvSpPr>
        <p:spPr bwMode="auto">
          <a:xfrm>
            <a:off x="0" y="6597650"/>
            <a:ext cx="52927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eaLnBrk="1" hangingPunct="1"/>
            <a:r>
              <a:rPr lang="ru-RU" sz="1200" dirty="0" smtClean="0">
                <a:cs typeface="Arial Unicode MS" charset="0"/>
              </a:rPr>
              <a:t>Ссылка</a:t>
            </a:r>
            <a:r>
              <a:rPr lang="de-DE" sz="1200" dirty="0" smtClean="0">
                <a:cs typeface="Arial Unicode MS" charset="0"/>
              </a:rPr>
              <a:t>: </a:t>
            </a:r>
            <a:r>
              <a:rPr lang="de-DE" sz="1200" dirty="0">
                <a:cs typeface="Arial Unicode MS" charset="0"/>
              </a:rPr>
              <a:t>C. Thomann (1998). Konflikte im Beruf. Reinbek: Rowohlt</a:t>
            </a:r>
          </a:p>
        </p:txBody>
      </p:sp>
    </p:spTree>
    <p:extLst>
      <p:ext uri="{BB962C8B-B14F-4D97-AF65-F5344CB8AC3E}">
        <p14:creationId xmlns:p14="http://schemas.microsoft.com/office/powerpoint/2010/main" val="29398411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8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7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6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utoUpdateAnimBg="0"/>
      <p:bldP spid="7" grpId="0" autoUpdateAnimBg="0"/>
      <p:bldP spid="8" grpId="0" autoUpdateAnimBg="0"/>
      <p:bldP spid="9" grpId="0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Freeform 2"/>
          <p:cNvSpPr>
            <a:spLocks/>
          </p:cNvSpPr>
          <p:nvPr/>
        </p:nvSpPr>
        <p:spPr bwMode="auto">
          <a:xfrm>
            <a:off x="107504" y="1341438"/>
            <a:ext cx="2595563" cy="1393825"/>
          </a:xfrm>
          <a:custGeom>
            <a:avLst/>
            <a:gdLst>
              <a:gd name="T0" fmla="*/ 0 w 1374"/>
              <a:gd name="T1" fmla="*/ 2147483647 h 752"/>
              <a:gd name="T2" fmla="*/ 2147483647 w 1374"/>
              <a:gd name="T3" fmla="*/ 2147483647 h 752"/>
              <a:gd name="T4" fmla="*/ 2147483647 w 1374"/>
              <a:gd name="T5" fmla="*/ 2147483647 h 752"/>
              <a:gd name="T6" fmla="*/ 2147483647 w 1374"/>
              <a:gd name="T7" fmla="*/ 2147483647 h 752"/>
              <a:gd name="T8" fmla="*/ 2147483647 w 1374"/>
              <a:gd name="T9" fmla="*/ 2147483647 h 752"/>
              <a:gd name="T10" fmla="*/ 2147483647 w 1374"/>
              <a:gd name="T11" fmla="*/ 2147483647 h 752"/>
              <a:gd name="T12" fmla="*/ 2147483647 w 1374"/>
              <a:gd name="T13" fmla="*/ 2147483647 h 752"/>
              <a:gd name="T14" fmla="*/ 2147483647 w 1374"/>
              <a:gd name="T15" fmla="*/ 2147483647 h 752"/>
              <a:gd name="T16" fmla="*/ 2147483647 w 1374"/>
              <a:gd name="T17" fmla="*/ 2147483647 h 752"/>
              <a:gd name="T18" fmla="*/ 2147483647 w 1374"/>
              <a:gd name="T19" fmla="*/ 2147483647 h 752"/>
              <a:gd name="T20" fmla="*/ 2147483647 w 1374"/>
              <a:gd name="T21" fmla="*/ 2147483647 h 752"/>
              <a:gd name="T22" fmla="*/ 2147483647 w 1374"/>
              <a:gd name="T23" fmla="*/ 2147483647 h 752"/>
              <a:gd name="T24" fmla="*/ 2147483647 w 1374"/>
              <a:gd name="T25" fmla="*/ 2147483647 h 752"/>
              <a:gd name="T26" fmla="*/ 2147483647 w 1374"/>
              <a:gd name="T27" fmla="*/ 2147483647 h 752"/>
              <a:gd name="T28" fmla="*/ 2147483647 w 1374"/>
              <a:gd name="T29" fmla="*/ 2147483647 h 752"/>
              <a:gd name="T30" fmla="*/ 2147483647 w 1374"/>
              <a:gd name="T31" fmla="*/ 0 h 752"/>
              <a:gd name="T32" fmla="*/ 2147483647 w 1374"/>
              <a:gd name="T33" fmla="*/ 2147483647 h 752"/>
              <a:gd name="T34" fmla="*/ 2147483647 w 1374"/>
              <a:gd name="T35" fmla="*/ 2147483647 h 752"/>
              <a:gd name="T36" fmla="*/ 2147483647 w 1374"/>
              <a:gd name="T37" fmla="*/ 2147483647 h 752"/>
              <a:gd name="T38" fmla="*/ 2147483647 w 1374"/>
              <a:gd name="T39" fmla="*/ 2147483647 h 752"/>
              <a:gd name="T40" fmla="*/ 2147483647 w 1374"/>
              <a:gd name="T41" fmla="*/ 2147483647 h 752"/>
              <a:gd name="T42" fmla="*/ 0 w 1374"/>
              <a:gd name="T43" fmla="*/ 2147483647 h 752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0" t="0" r="r" b="b"/>
            <a:pathLst>
              <a:path w="1374" h="752">
                <a:moveTo>
                  <a:pt x="0" y="60"/>
                </a:moveTo>
                <a:lnTo>
                  <a:pt x="185" y="750"/>
                </a:lnTo>
                <a:lnTo>
                  <a:pt x="347" y="717"/>
                </a:lnTo>
                <a:lnTo>
                  <a:pt x="450" y="704"/>
                </a:lnTo>
                <a:lnTo>
                  <a:pt x="559" y="691"/>
                </a:lnTo>
                <a:lnTo>
                  <a:pt x="699" y="691"/>
                </a:lnTo>
                <a:lnTo>
                  <a:pt x="796" y="695"/>
                </a:lnTo>
                <a:lnTo>
                  <a:pt x="894" y="699"/>
                </a:lnTo>
                <a:lnTo>
                  <a:pt x="1021" y="712"/>
                </a:lnTo>
                <a:lnTo>
                  <a:pt x="1193" y="752"/>
                </a:lnTo>
                <a:lnTo>
                  <a:pt x="1374" y="69"/>
                </a:lnTo>
                <a:lnTo>
                  <a:pt x="1246" y="43"/>
                </a:lnTo>
                <a:lnTo>
                  <a:pt x="1143" y="30"/>
                </a:lnTo>
                <a:lnTo>
                  <a:pt x="1021" y="13"/>
                </a:lnTo>
                <a:lnTo>
                  <a:pt x="888" y="4"/>
                </a:lnTo>
                <a:lnTo>
                  <a:pt x="748" y="0"/>
                </a:lnTo>
                <a:lnTo>
                  <a:pt x="596" y="4"/>
                </a:lnTo>
                <a:lnTo>
                  <a:pt x="492" y="4"/>
                </a:lnTo>
                <a:lnTo>
                  <a:pt x="340" y="17"/>
                </a:lnTo>
                <a:lnTo>
                  <a:pt x="207" y="30"/>
                </a:lnTo>
                <a:lnTo>
                  <a:pt x="103" y="43"/>
                </a:lnTo>
                <a:lnTo>
                  <a:pt x="0" y="60"/>
                </a:lnTo>
                <a:close/>
              </a:path>
            </a:pathLst>
          </a:custGeom>
          <a:solidFill>
            <a:srgbClr val="99CCFF"/>
          </a:solidFill>
          <a:ln w="9525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de-DE"/>
          </a:p>
        </p:txBody>
      </p:sp>
      <p:sp>
        <p:nvSpPr>
          <p:cNvPr id="17411" name="Freeform 3"/>
          <p:cNvSpPr>
            <a:spLocks/>
          </p:cNvSpPr>
          <p:nvPr/>
        </p:nvSpPr>
        <p:spPr bwMode="auto">
          <a:xfrm>
            <a:off x="469454" y="2781300"/>
            <a:ext cx="1854200" cy="1193800"/>
          </a:xfrm>
          <a:custGeom>
            <a:avLst/>
            <a:gdLst>
              <a:gd name="T0" fmla="*/ 0 w 926"/>
              <a:gd name="T1" fmla="*/ 2147483647 h 604"/>
              <a:gd name="T2" fmla="*/ 2147483647 w 926"/>
              <a:gd name="T3" fmla="*/ 2147483647 h 604"/>
              <a:gd name="T4" fmla="*/ 2147483647 w 926"/>
              <a:gd name="T5" fmla="*/ 2147483647 h 604"/>
              <a:gd name="T6" fmla="*/ 2147483647 w 926"/>
              <a:gd name="T7" fmla="*/ 2147483647 h 604"/>
              <a:gd name="T8" fmla="*/ 2147483647 w 926"/>
              <a:gd name="T9" fmla="*/ 2147483647 h 604"/>
              <a:gd name="T10" fmla="*/ 2147483647 w 926"/>
              <a:gd name="T11" fmla="*/ 2147483647 h 604"/>
              <a:gd name="T12" fmla="*/ 2147483647 w 926"/>
              <a:gd name="T13" fmla="*/ 2147483647 h 604"/>
              <a:gd name="T14" fmla="*/ 2147483647 w 926"/>
              <a:gd name="T15" fmla="*/ 2147483647 h 604"/>
              <a:gd name="T16" fmla="*/ 2147483647 w 926"/>
              <a:gd name="T17" fmla="*/ 2147483647 h 604"/>
              <a:gd name="T18" fmla="*/ 2147483647 w 926"/>
              <a:gd name="T19" fmla="*/ 2147483647 h 604"/>
              <a:gd name="T20" fmla="*/ 2147483647 w 926"/>
              <a:gd name="T21" fmla="*/ 2147483647 h 604"/>
              <a:gd name="T22" fmla="*/ 2147483647 w 926"/>
              <a:gd name="T23" fmla="*/ 2147483647 h 604"/>
              <a:gd name="T24" fmla="*/ 2147483647 w 926"/>
              <a:gd name="T25" fmla="*/ 2147483647 h 604"/>
              <a:gd name="T26" fmla="*/ 2147483647 w 926"/>
              <a:gd name="T27" fmla="*/ 0 h 604"/>
              <a:gd name="T28" fmla="*/ 2147483647 w 926"/>
              <a:gd name="T29" fmla="*/ 2147483647 h 604"/>
              <a:gd name="T30" fmla="*/ 2147483647 w 926"/>
              <a:gd name="T31" fmla="*/ 2147483647 h 604"/>
              <a:gd name="T32" fmla="*/ 0 w 926"/>
              <a:gd name="T33" fmla="*/ 2147483647 h 604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0" t="0" r="r" b="b"/>
            <a:pathLst>
              <a:path w="926" h="604">
                <a:moveTo>
                  <a:pt x="0" y="69"/>
                </a:moveTo>
                <a:lnTo>
                  <a:pt x="140" y="597"/>
                </a:lnTo>
                <a:lnTo>
                  <a:pt x="344" y="578"/>
                </a:lnTo>
                <a:lnTo>
                  <a:pt x="411" y="572"/>
                </a:lnTo>
                <a:lnTo>
                  <a:pt x="480" y="571"/>
                </a:lnTo>
                <a:lnTo>
                  <a:pt x="549" y="573"/>
                </a:lnTo>
                <a:lnTo>
                  <a:pt x="620" y="583"/>
                </a:lnTo>
                <a:lnTo>
                  <a:pt x="666" y="588"/>
                </a:lnTo>
                <a:lnTo>
                  <a:pt x="780" y="604"/>
                </a:lnTo>
                <a:lnTo>
                  <a:pt x="926" y="51"/>
                </a:lnTo>
                <a:lnTo>
                  <a:pt x="774" y="24"/>
                </a:lnTo>
                <a:lnTo>
                  <a:pt x="671" y="10"/>
                </a:lnTo>
                <a:lnTo>
                  <a:pt x="579" y="1"/>
                </a:lnTo>
                <a:lnTo>
                  <a:pt x="452" y="0"/>
                </a:lnTo>
                <a:lnTo>
                  <a:pt x="237" y="10"/>
                </a:lnTo>
                <a:lnTo>
                  <a:pt x="105" y="33"/>
                </a:lnTo>
                <a:lnTo>
                  <a:pt x="0" y="69"/>
                </a:lnTo>
                <a:close/>
              </a:path>
            </a:pathLst>
          </a:custGeom>
          <a:solidFill>
            <a:srgbClr val="FF9999"/>
          </a:solidFill>
          <a:ln w="9525">
            <a:solidFill>
              <a:srgbClr val="FF9999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de-DE"/>
          </a:p>
        </p:txBody>
      </p:sp>
      <p:sp>
        <p:nvSpPr>
          <p:cNvPr id="17412" name="Freeform 4"/>
          <p:cNvSpPr>
            <a:spLocks/>
          </p:cNvSpPr>
          <p:nvPr/>
        </p:nvSpPr>
        <p:spPr bwMode="auto">
          <a:xfrm>
            <a:off x="759967" y="4076700"/>
            <a:ext cx="1223962" cy="1081088"/>
          </a:xfrm>
          <a:custGeom>
            <a:avLst/>
            <a:gdLst>
              <a:gd name="T0" fmla="*/ 0 w 554"/>
              <a:gd name="T1" fmla="*/ 2147483647 h 512"/>
              <a:gd name="T2" fmla="*/ 2147483647 w 554"/>
              <a:gd name="T3" fmla="*/ 2147483647 h 512"/>
              <a:gd name="T4" fmla="*/ 2147483647 w 554"/>
              <a:gd name="T5" fmla="*/ 2147483647 h 512"/>
              <a:gd name="T6" fmla="*/ 2147483647 w 554"/>
              <a:gd name="T7" fmla="*/ 2147483647 h 512"/>
              <a:gd name="T8" fmla="*/ 2147483647 w 554"/>
              <a:gd name="T9" fmla="*/ 2147483647 h 512"/>
              <a:gd name="T10" fmla="*/ 2147483647 w 554"/>
              <a:gd name="T11" fmla="*/ 2147483647 h 512"/>
              <a:gd name="T12" fmla="*/ 2147483647 w 554"/>
              <a:gd name="T13" fmla="*/ 2147483647 h 512"/>
              <a:gd name="T14" fmla="*/ 2147483647 w 554"/>
              <a:gd name="T15" fmla="*/ 2147483647 h 512"/>
              <a:gd name="T16" fmla="*/ 2147483647 w 554"/>
              <a:gd name="T17" fmla="*/ 2147483647 h 512"/>
              <a:gd name="T18" fmla="*/ 2147483647 w 554"/>
              <a:gd name="T19" fmla="*/ 0 h 512"/>
              <a:gd name="T20" fmla="*/ 2147483647 w 554"/>
              <a:gd name="T21" fmla="*/ 2147483647 h 512"/>
              <a:gd name="T22" fmla="*/ 2147483647 w 554"/>
              <a:gd name="T23" fmla="*/ 2147483647 h 512"/>
              <a:gd name="T24" fmla="*/ 0 w 554"/>
              <a:gd name="T25" fmla="*/ 2147483647 h 512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554" h="512">
                <a:moveTo>
                  <a:pt x="0" y="26"/>
                </a:moveTo>
                <a:lnTo>
                  <a:pt x="126" y="504"/>
                </a:lnTo>
                <a:lnTo>
                  <a:pt x="211" y="496"/>
                </a:lnTo>
                <a:lnTo>
                  <a:pt x="280" y="491"/>
                </a:lnTo>
                <a:lnTo>
                  <a:pt x="369" y="501"/>
                </a:lnTo>
                <a:lnTo>
                  <a:pt x="425" y="512"/>
                </a:lnTo>
                <a:lnTo>
                  <a:pt x="554" y="32"/>
                </a:lnTo>
                <a:lnTo>
                  <a:pt x="458" y="15"/>
                </a:lnTo>
                <a:lnTo>
                  <a:pt x="363" y="5"/>
                </a:lnTo>
                <a:lnTo>
                  <a:pt x="287" y="0"/>
                </a:lnTo>
                <a:lnTo>
                  <a:pt x="198" y="5"/>
                </a:lnTo>
                <a:lnTo>
                  <a:pt x="84" y="12"/>
                </a:lnTo>
                <a:lnTo>
                  <a:pt x="0" y="26"/>
                </a:lnTo>
                <a:close/>
              </a:path>
            </a:pathLst>
          </a:custGeom>
          <a:solidFill>
            <a:srgbClr val="66FFCC"/>
          </a:solidFill>
          <a:ln w="9525">
            <a:noFill/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de-DE"/>
          </a:p>
        </p:txBody>
      </p:sp>
      <p:sp>
        <p:nvSpPr>
          <p:cNvPr id="17413" name="Text Box 11"/>
          <p:cNvSpPr txBox="1">
            <a:spLocks noChangeArrowheads="1"/>
          </p:cNvSpPr>
          <p:nvPr/>
        </p:nvSpPr>
        <p:spPr bwMode="auto">
          <a:xfrm>
            <a:off x="380554" y="1557338"/>
            <a:ext cx="1943100" cy="18312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lIns="0" r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ru-RU" b="1" dirty="0">
                <a:cs typeface="Arial Unicode MS" charset="0"/>
              </a:rPr>
              <a:t>Адаптация</a:t>
            </a:r>
            <a:r>
              <a:rPr lang="en-US" b="1" dirty="0">
                <a:cs typeface="Arial Unicode MS" charset="0"/>
              </a:rPr>
              <a:t/>
            </a:r>
            <a:br>
              <a:rPr lang="en-US" b="1" dirty="0">
                <a:cs typeface="Arial Unicode MS" charset="0"/>
              </a:rPr>
            </a:br>
            <a:r>
              <a:rPr lang="ru-RU" b="1" dirty="0" smtClean="0">
                <a:cs typeface="Arial Unicode MS" charset="0"/>
              </a:rPr>
              <a:t> </a:t>
            </a:r>
            <a:r>
              <a:rPr lang="ru-RU" sz="1600" b="1" dirty="0">
                <a:cs typeface="Arial Unicode MS" charset="0"/>
              </a:rPr>
              <a:t>положительные и отрицательные аспекты</a:t>
            </a:r>
            <a:endParaRPr lang="en-US" sz="1600" dirty="0">
              <a:cs typeface="Arial Unicode MS" charset="0"/>
            </a:endParaRPr>
          </a:p>
          <a:p>
            <a:pPr algn="ctr" eaLnBrk="1" hangingPunct="1">
              <a:spcBef>
                <a:spcPct val="50000"/>
              </a:spcBef>
            </a:pPr>
            <a:r>
              <a:rPr lang="en-US" dirty="0">
                <a:cs typeface="Arial Unicode MS" charset="0"/>
              </a:rPr>
              <a:t/>
            </a:r>
            <a:br>
              <a:rPr lang="en-US" dirty="0">
                <a:cs typeface="Arial Unicode MS" charset="0"/>
              </a:rPr>
            </a:br>
            <a:endParaRPr lang="en-US" dirty="0">
              <a:cs typeface="Arial Unicode MS" charset="0"/>
            </a:endParaRPr>
          </a:p>
        </p:txBody>
      </p:sp>
      <p:sp>
        <p:nvSpPr>
          <p:cNvPr id="17414" name="Freeform 5"/>
          <p:cNvSpPr>
            <a:spLocks/>
          </p:cNvSpPr>
          <p:nvPr/>
        </p:nvSpPr>
        <p:spPr bwMode="auto">
          <a:xfrm>
            <a:off x="1047176" y="5234623"/>
            <a:ext cx="649544" cy="1365884"/>
          </a:xfrm>
          <a:custGeom>
            <a:avLst/>
            <a:gdLst>
              <a:gd name="T0" fmla="*/ 0 w 124"/>
              <a:gd name="T1" fmla="*/ 2147483647 h 246"/>
              <a:gd name="T2" fmla="*/ 2147483647 w 124"/>
              <a:gd name="T3" fmla="*/ 2147483647 h 246"/>
              <a:gd name="T4" fmla="*/ 2147483647 w 124"/>
              <a:gd name="T5" fmla="*/ 2147483647 h 246"/>
              <a:gd name="T6" fmla="*/ 2147483647 w 124"/>
              <a:gd name="T7" fmla="*/ 2147483647 h 246"/>
              <a:gd name="T8" fmla="*/ 2147483647 w 124"/>
              <a:gd name="T9" fmla="*/ 2147483647 h 246"/>
              <a:gd name="T10" fmla="*/ 2147483647 w 124"/>
              <a:gd name="T11" fmla="*/ 0 h 246"/>
              <a:gd name="T12" fmla="*/ 2147483647 w 124"/>
              <a:gd name="T13" fmla="*/ 2147483647 h 246"/>
              <a:gd name="T14" fmla="*/ 0 w 124"/>
              <a:gd name="T15" fmla="*/ 2147483647 h 24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124" h="246">
                <a:moveTo>
                  <a:pt x="0" y="8"/>
                </a:moveTo>
                <a:lnTo>
                  <a:pt x="62" y="246"/>
                </a:lnTo>
                <a:lnTo>
                  <a:pt x="124" y="8"/>
                </a:lnTo>
                <a:lnTo>
                  <a:pt x="106" y="4"/>
                </a:lnTo>
                <a:lnTo>
                  <a:pt x="86" y="2"/>
                </a:lnTo>
                <a:lnTo>
                  <a:pt x="60" y="0"/>
                </a:lnTo>
                <a:lnTo>
                  <a:pt x="36" y="2"/>
                </a:lnTo>
                <a:lnTo>
                  <a:pt x="0" y="8"/>
                </a:lnTo>
                <a:close/>
              </a:path>
            </a:pathLst>
          </a:custGeom>
          <a:solidFill>
            <a:srgbClr val="FFFF99"/>
          </a:solidFill>
          <a:ln w="9525">
            <a:noFill/>
            <a:round/>
            <a:headEnd/>
            <a:tailEnd/>
          </a:ln>
          <a:effectLst/>
          <a:extLst/>
        </p:spPr>
        <p:txBody>
          <a:bodyPr wrap="none" anchor="ctr"/>
          <a:lstStyle/>
          <a:p>
            <a:endParaRPr lang="de-DE"/>
          </a:p>
        </p:txBody>
      </p:sp>
      <p:sp>
        <p:nvSpPr>
          <p:cNvPr id="17415" name="Text Box 15"/>
          <p:cNvSpPr txBox="1">
            <a:spLocks noChangeArrowheads="1"/>
          </p:cNvSpPr>
          <p:nvPr/>
        </p:nvSpPr>
        <p:spPr bwMode="auto">
          <a:xfrm>
            <a:off x="380554" y="2852738"/>
            <a:ext cx="2319238" cy="11079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0" r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ru-RU" b="1" dirty="0">
                <a:cs typeface="Arial Unicode MS" charset="0"/>
              </a:rPr>
              <a:t>Защита </a:t>
            </a:r>
            <a:r>
              <a:rPr lang="en-US" b="1" dirty="0">
                <a:cs typeface="Arial Unicode MS" charset="0"/>
              </a:rPr>
              <a:t>(</a:t>
            </a:r>
            <a:r>
              <a:rPr lang="ru-RU" b="1" dirty="0">
                <a:cs typeface="Arial Unicode MS" charset="0"/>
              </a:rPr>
              <a:t>жёсткие</a:t>
            </a:r>
            <a:r>
              <a:rPr lang="en-US" b="1" dirty="0">
                <a:cs typeface="Arial Unicode MS" charset="0"/>
              </a:rPr>
              <a:t>)</a:t>
            </a:r>
          </a:p>
          <a:p>
            <a:pPr algn="ctr" eaLnBrk="1" hangingPunct="1">
              <a:spcBef>
                <a:spcPct val="50000"/>
              </a:spcBef>
            </a:pPr>
            <a:r>
              <a:rPr lang="ru-RU" sz="1600" b="1" dirty="0">
                <a:cs typeface="Arial Unicode MS" charset="0"/>
              </a:rPr>
              <a:t>вторичные </a:t>
            </a:r>
            <a:endParaRPr lang="ru-RU" sz="1600" b="1" dirty="0" smtClean="0">
              <a:cs typeface="Arial Unicode MS" charset="0"/>
            </a:endParaRPr>
          </a:p>
          <a:p>
            <a:pPr algn="ctr" eaLnBrk="1" hangingPunct="1">
              <a:spcBef>
                <a:spcPct val="50000"/>
              </a:spcBef>
            </a:pPr>
            <a:r>
              <a:rPr lang="ru-RU" sz="1600" b="1" dirty="0" smtClean="0">
                <a:cs typeface="Arial Unicode MS" charset="0"/>
              </a:rPr>
              <a:t>чувства</a:t>
            </a:r>
            <a:endParaRPr lang="en-US" sz="1600" dirty="0">
              <a:cs typeface="Arial Unicode MS" charset="0"/>
            </a:endParaRPr>
          </a:p>
        </p:txBody>
      </p:sp>
      <p:sp>
        <p:nvSpPr>
          <p:cNvPr id="17416" name="Text Box 16"/>
          <p:cNvSpPr txBox="1">
            <a:spLocks noChangeArrowheads="1"/>
          </p:cNvSpPr>
          <p:nvPr/>
        </p:nvSpPr>
        <p:spPr bwMode="auto">
          <a:xfrm>
            <a:off x="399604" y="3789363"/>
            <a:ext cx="1939925" cy="15081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r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b="1" dirty="0">
                <a:cs typeface="Arial Unicode MS" charset="0"/>
              </a:rPr>
              <a:t/>
            </a:r>
            <a:br>
              <a:rPr lang="en-US" b="1" dirty="0">
                <a:cs typeface="Arial Unicode MS" charset="0"/>
              </a:rPr>
            </a:br>
            <a:r>
              <a:rPr lang="ru-RU" b="1" dirty="0" smtClean="0">
                <a:cs typeface="Arial Unicode MS" charset="0"/>
              </a:rPr>
              <a:t>Боль  </a:t>
            </a:r>
            <a:endParaRPr lang="en-US" b="1" dirty="0">
              <a:cs typeface="Arial Unicode MS" charset="0"/>
            </a:endParaRPr>
          </a:p>
          <a:p>
            <a:pPr algn="ctr" eaLnBrk="1" hangingPunct="1">
              <a:spcBef>
                <a:spcPct val="50000"/>
              </a:spcBef>
            </a:pPr>
            <a:r>
              <a:rPr lang="en-US" sz="1600" b="1" dirty="0">
                <a:cs typeface="Arial Unicode MS" charset="0"/>
              </a:rPr>
              <a:t> </a:t>
            </a:r>
            <a:r>
              <a:rPr lang="en-US" sz="1600" b="1" dirty="0" smtClean="0">
                <a:cs typeface="Arial Unicode MS" charset="0"/>
              </a:rPr>
              <a:t>(</a:t>
            </a:r>
            <a:r>
              <a:rPr lang="ru-RU" sz="1600" b="1" dirty="0" smtClean="0">
                <a:cs typeface="Arial Unicode MS" charset="0"/>
              </a:rPr>
              <a:t>мягкие</a:t>
            </a:r>
            <a:r>
              <a:rPr lang="en-US" sz="1600" b="1" dirty="0" smtClean="0">
                <a:cs typeface="Arial Unicode MS" charset="0"/>
              </a:rPr>
              <a:t>) </a:t>
            </a:r>
            <a:r>
              <a:rPr lang="en-US" sz="1600" b="1" dirty="0">
                <a:cs typeface="Arial Unicode MS" charset="0"/>
              </a:rPr>
              <a:t/>
            </a:r>
            <a:br>
              <a:rPr lang="en-US" sz="1600" b="1" dirty="0">
                <a:cs typeface="Arial Unicode MS" charset="0"/>
              </a:rPr>
            </a:br>
            <a:r>
              <a:rPr lang="ru-RU" sz="1600" b="1" dirty="0" smtClean="0">
                <a:cs typeface="Arial Unicode MS" charset="0"/>
              </a:rPr>
              <a:t>первичные чувства</a:t>
            </a:r>
            <a:endParaRPr lang="en-US" sz="1600" b="1" dirty="0">
              <a:cs typeface="Arial Unicode MS" charset="0"/>
            </a:endParaRPr>
          </a:p>
        </p:txBody>
      </p:sp>
      <p:sp>
        <p:nvSpPr>
          <p:cNvPr id="17417" name="Text Box 17"/>
          <p:cNvSpPr txBox="1">
            <a:spLocks noChangeArrowheads="1"/>
          </p:cNvSpPr>
          <p:nvPr/>
        </p:nvSpPr>
        <p:spPr bwMode="auto">
          <a:xfrm>
            <a:off x="1102866" y="5445224"/>
            <a:ext cx="593853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0" r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ru-RU" b="1" dirty="0" smtClean="0">
                <a:cs typeface="Arial Unicode MS" charset="0"/>
              </a:rPr>
              <a:t>Ядро </a:t>
            </a:r>
            <a:endParaRPr lang="en-US" dirty="0">
              <a:cs typeface="Arial Unicode MS" charset="0"/>
            </a:endParaRPr>
          </a:p>
        </p:txBody>
      </p:sp>
      <p:sp>
        <p:nvSpPr>
          <p:cNvPr id="17418" name="Text Box 18"/>
          <p:cNvSpPr txBox="1">
            <a:spLocks noChangeArrowheads="1"/>
          </p:cNvSpPr>
          <p:nvPr/>
        </p:nvSpPr>
        <p:spPr bwMode="auto">
          <a:xfrm>
            <a:off x="2699792" y="1097133"/>
            <a:ext cx="2743200" cy="18158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lIns="54000" rIns="1800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sz="1400" b="1" dirty="0">
                <a:solidFill>
                  <a:srgbClr val="3366FF"/>
                </a:solidFill>
                <a:cs typeface="Arial Unicode MS" charset="0"/>
              </a:rPr>
              <a:t>Положительные </a:t>
            </a:r>
            <a:r>
              <a:rPr lang="en-US" sz="1400" b="1" dirty="0">
                <a:solidFill>
                  <a:srgbClr val="3366FF"/>
                </a:solidFill>
                <a:cs typeface="Arial Unicode MS" charset="0"/>
              </a:rPr>
              <a:t>(+)</a:t>
            </a:r>
            <a:br>
              <a:rPr lang="en-US" sz="1400" b="1" dirty="0">
                <a:solidFill>
                  <a:srgbClr val="3366FF"/>
                </a:solidFill>
                <a:cs typeface="Arial Unicode MS" charset="0"/>
              </a:rPr>
            </a:br>
            <a:r>
              <a:rPr lang="ru-RU" sz="1400" b="1" dirty="0">
                <a:solidFill>
                  <a:srgbClr val="3366FF"/>
                </a:solidFill>
                <a:cs typeface="Arial Unicode MS" charset="0"/>
              </a:rPr>
              <a:t>способность к контакту</a:t>
            </a:r>
            <a:r>
              <a:rPr lang="en-US" sz="1400" b="1" dirty="0">
                <a:solidFill>
                  <a:srgbClr val="3366FF"/>
                </a:solidFill>
                <a:cs typeface="Arial Unicode MS" charset="0"/>
              </a:rPr>
              <a:t>, </a:t>
            </a:r>
            <a:r>
              <a:rPr lang="ru-RU" sz="1400" b="1" dirty="0">
                <a:solidFill>
                  <a:srgbClr val="3366FF"/>
                </a:solidFill>
                <a:cs typeface="Arial Unicode MS" charset="0"/>
              </a:rPr>
              <a:t>надёжность</a:t>
            </a:r>
            <a:r>
              <a:rPr lang="en-US" sz="1400" b="1" dirty="0">
                <a:solidFill>
                  <a:srgbClr val="3366FF"/>
                </a:solidFill>
                <a:cs typeface="Arial Unicode MS" charset="0"/>
              </a:rPr>
              <a:t>, </a:t>
            </a:r>
            <a:r>
              <a:rPr lang="ru-RU" sz="1400" b="1" dirty="0">
                <a:solidFill>
                  <a:srgbClr val="3366FF"/>
                </a:solidFill>
                <a:cs typeface="Arial Unicode MS" charset="0"/>
              </a:rPr>
              <a:t>командный дух</a:t>
            </a:r>
            <a:r>
              <a:rPr lang="en-US" sz="1400" b="1" dirty="0">
                <a:solidFill>
                  <a:srgbClr val="3366FF"/>
                </a:solidFill>
                <a:cs typeface="Arial Unicode MS" charset="0"/>
              </a:rPr>
              <a:t>, </a:t>
            </a:r>
            <a:r>
              <a:rPr lang="ru-RU" sz="1400" b="1" dirty="0">
                <a:solidFill>
                  <a:srgbClr val="3366FF"/>
                </a:solidFill>
                <a:cs typeface="Arial Unicode MS" charset="0"/>
              </a:rPr>
              <a:t>творчество</a:t>
            </a:r>
            <a:r>
              <a:rPr lang="en-US" sz="1400" b="1" dirty="0">
                <a:solidFill>
                  <a:srgbClr val="3366FF"/>
                </a:solidFill>
                <a:cs typeface="Arial Unicode MS" charset="0"/>
              </a:rPr>
              <a:t>, </a:t>
            </a:r>
            <a:r>
              <a:rPr lang="ru-RU" sz="1400" b="1" dirty="0">
                <a:solidFill>
                  <a:srgbClr val="3366FF"/>
                </a:solidFill>
                <a:cs typeface="Arial Unicode MS" charset="0"/>
              </a:rPr>
              <a:t>лояльность</a:t>
            </a:r>
            <a:r>
              <a:rPr lang="en-US" sz="1400" b="1" dirty="0">
                <a:solidFill>
                  <a:srgbClr val="3366FF"/>
                </a:solidFill>
                <a:cs typeface="Arial Unicode MS" charset="0"/>
              </a:rPr>
              <a:t>, </a:t>
            </a:r>
            <a:r>
              <a:rPr lang="ru-RU" sz="1400" b="1" dirty="0">
                <a:solidFill>
                  <a:srgbClr val="3366FF"/>
                </a:solidFill>
                <a:cs typeface="Arial Unicode MS" charset="0"/>
              </a:rPr>
              <a:t>уважение</a:t>
            </a:r>
            <a:r>
              <a:rPr lang="en-US" sz="1400" b="1" dirty="0">
                <a:solidFill>
                  <a:srgbClr val="3366FF"/>
                </a:solidFill>
                <a:cs typeface="Arial Unicode MS" charset="0"/>
              </a:rPr>
              <a:t>, </a:t>
            </a:r>
            <a:r>
              <a:rPr lang="ru-RU" sz="1400" b="1" dirty="0">
                <a:solidFill>
                  <a:srgbClr val="3366FF"/>
                </a:solidFill>
                <a:cs typeface="Arial Unicode MS" charset="0"/>
              </a:rPr>
              <a:t>вежливость</a:t>
            </a:r>
            <a:r>
              <a:rPr lang="en-US" sz="1400" b="1" dirty="0">
                <a:solidFill>
                  <a:srgbClr val="3366FF"/>
                </a:solidFill>
                <a:cs typeface="Arial Unicode MS" charset="0"/>
              </a:rPr>
              <a:t>, </a:t>
            </a:r>
            <a:r>
              <a:rPr lang="ru-RU" sz="1400" b="1" dirty="0">
                <a:solidFill>
                  <a:srgbClr val="3366FF"/>
                </a:solidFill>
                <a:cs typeface="Arial Unicode MS" charset="0"/>
              </a:rPr>
              <a:t>гибкость</a:t>
            </a:r>
            <a:r>
              <a:rPr lang="en-US" sz="1400" b="1" dirty="0">
                <a:solidFill>
                  <a:srgbClr val="3366FF"/>
                </a:solidFill>
                <a:cs typeface="Arial Unicode MS" charset="0"/>
              </a:rPr>
              <a:t>, </a:t>
            </a:r>
            <a:r>
              <a:rPr lang="ru-RU" sz="1400" b="1" dirty="0">
                <a:solidFill>
                  <a:srgbClr val="3366FF"/>
                </a:solidFill>
                <a:cs typeface="Arial Unicode MS" charset="0"/>
              </a:rPr>
              <a:t>устойчивость</a:t>
            </a:r>
            <a:r>
              <a:rPr lang="en-US" sz="1400" b="1" dirty="0">
                <a:solidFill>
                  <a:srgbClr val="3366FF"/>
                </a:solidFill>
                <a:cs typeface="Arial Unicode MS" charset="0"/>
              </a:rPr>
              <a:t>, </a:t>
            </a:r>
            <a:r>
              <a:rPr lang="ru-RU" sz="1400" b="1" dirty="0">
                <a:solidFill>
                  <a:srgbClr val="3366FF"/>
                </a:solidFill>
                <a:cs typeface="Arial Unicode MS" charset="0"/>
              </a:rPr>
              <a:t>способность разрешать конфликты</a:t>
            </a:r>
            <a:endParaRPr lang="en-US" sz="1400" b="1" dirty="0">
              <a:solidFill>
                <a:srgbClr val="3366FF"/>
              </a:solidFill>
              <a:cs typeface="Arial Unicode MS" charset="0"/>
            </a:endParaRPr>
          </a:p>
        </p:txBody>
      </p:sp>
      <p:sp>
        <p:nvSpPr>
          <p:cNvPr id="17419" name="Text Box 19"/>
          <p:cNvSpPr txBox="1">
            <a:spLocks noChangeArrowheads="1"/>
          </p:cNvSpPr>
          <p:nvPr/>
        </p:nvSpPr>
        <p:spPr bwMode="auto">
          <a:xfrm>
            <a:off x="5548313" y="1208351"/>
            <a:ext cx="3632200" cy="13849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rIns="1800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sz="1400" b="1" dirty="0">
                <a:solidFill>
                  <a:srgbClr val="3366FF"/>
                </a:solidFill>
                <a:cs typeface="Arial Unicode MS" charset="0"/>
              </a:rPr>
              <a:t>Отрицательные </a:t>
            </a:r>
            <a:r>
              <a:rPr lang="en-US" sz="1400" b="1" dirty="0">
                <a:solidFill>
                  <a:srgbClr val="3366FF"/>
                </a:solidFill>
                <a:cs typeface="Arial Unicode MS" charset="0"/>
              </a:rPr>
              <a:t>(-)</a:t>
            </a:r>
            <a:br>
              <a:rPr lang="en-US" sz="1400" b="1" dirty="0">
                <a:solidFill>
                  <a:srgbClr val="3366FF"/>
                </a:solidFill>
                <a:cs typeface="Arial Unicode MS" charset="0"/>
              </a:rPr>
            </a:br>
            <a:r>
              <a:rPr lang="en-US" sz="1400" b="1" dirty="0">
                <a:solidFill>
                  <a:srgbClr val="3366FF"/>
                </a:solidFill>
                <a:cs typeface="Arial Unicode MS" charset="0"/>
              </a:rPr>
              <a:t>= </a:t>
            </a:r>
            <a:r>
              <a:rPr lang="ru-RU" sz="1400" b="1" dirty="0">
                <a:solidFill>
                  <a:srgbClr val="3366FF"/>
                </a:solidFill>
                <a:cs typeface="Arial Unicode MS" charset="0"/>
              </a:rPr>
              <a:t>ассоциированы с недоверием</a:t>
            </a:r>
            <a:r>
              <a:rPr lang="en-US" sz="1400" b="1" dirty="0">
                <a:solidFill>
                  <a:srgbClr val="3366FF"/>
                </a:solidFill>
                <a:cs typeface="Arial Unicode MS" charset="0"/>
              </a:rPr>
              <a:t>, </a:t>
            </a:r>
            <a:r>
              <a:rPr lang="ru-RU" sz="1400" b="1" dirty="0">
                <a:solidFill>
                  <a:srgbClr val="3366FF"/>
                </a:solidFill>
                <a:cs typeface="Arial Unicode MS" charset="0"/>
              </a:rPr>
              <a:t>ложность</a:t>
            </a:r>
            <a:r>
              <a:rPr lang="en-US" sz="1400" b="1" dirty="0">
                <a:solidFill>
                  <a:srgbClr val="3366FF"/>
                </a:solidFill>
                <a:cs typeface="Arial Unicode MS" charset="0"/>
              </a:rPr>
              <a:t>, </a:t>
            </a:r>
            <a:r>
              <a:rPr lang="ru-RU" sz="1400" b="1" dirty="0">
                <a:solidFill>
                  <a:srgbClr val="3366FF"/>
                </a:solidFill>
                <a:cs typeface="Arial Unicode MS" charset="0"/>
              </a:rPr>
              <a:t>красота на поверхности</a:t>
            </a:r>
            <a:r>
              <a:rPr lang="en-US" sz="1400" b="1" dirty="0">
                <a:solidFill>
                  <a:srgbClr val="3366FF"/>
                </a:solidFill>
                <a:cs typeface="Arial Unicode MS" charset="0"/>
              </a:rPr>
              <a:t>, </a:t>
            </a:r>
            <a:r>
              <a:rPr lang="ru-RU" sz="1400" b="1" dirty="0">
                <a:solidFill>
                  <a:srgbClr val="3366FF"/>
                </a:solidFill>
                <a:cs typeface="Arial Unicode MS" charset="0"/>
              </a:rPr>
              <a:t>оппортунизм</a:t>
            </a:r>
            <a:r>
              <a:rPr lang="en-US" sz="1400" b="1" dirty="0">
                <a:solidFill>
                  <a:srgbClr val="3366FF"/>
                </a:solidFill>
                <a:cs typeface="Arial Unicode MS" charset="0"/>
              </a:rPr>
              <a:t>, </a:t>
            </a:r>
            <a:r>
              <a:rPr lang="ru-RU" sz="1400" b="1" dirty="0">
                <a:solidFill>
                  <a:srgbClr val="3366FF"/>
                </a:solidFill>
                <a:cs typeface="Arial Unicode MS" charset="0"/>
              </a:rPr>
              <a:t>показушность, </a:t>
            </a:r>
            <a:r>
              <a:rPr lang="en-US" sz="1400" b="1" dirty="0">
                <a:solidFill>
                  <a:srgbClr val="3366FF"/>
                </a:solidFill>
                <a:cs typeface="Arial Unicode MS" charset="0"/>
              </a:rPr>
              <a:t> </a:t>
            </a:r>
            <a:r>
              <a:rPr lang="ru-RU" sz="1400" b="1" dirty="0">
                <a:solidFill>
                  <a:srgbClr val="3366FF"/>
                </a:solidFill>
                <a:cs typeface="Arial Unicode MS" charset="0"/>
              </a:rPr>
              <a:t>функциональность</a:t>
            </a:r>
            <a:r>
              <a:rPr lang="en-US" sz="1400" b="1" dirty="0">
                <a:solidFill>
                  <a:srgbClr val="3366FF"/>
                </a:solidFill>
                <a:cs typeface="Arial Unicode MS" charset="0"/>
              </a:rPr>
              <a:t>, </a:t>
            </a:r>
            <a:r>
              <a:rPr lang="ru-RU" sz="1400" b="1" dirty="0">
                <a:solidFill>
                  <a:srgbClr val="3366FF"/>
                </a:solidFill>
                <a:cs typeface="Arial Unicode MS" charset="0"/>
              </a:rPr>
              <a:t>следование</a:t>
            </a:r>
            <a:r>
              <a:rPr lang="en-US" sz="1400" b="1" dirty="0">
                <a:solidFill>
                  <a:srgbClr val="3366FF"/>
                </a:solidFill>
                <a:cs typeface="Arial Unicode MS" charset="0"/>
              </a:rPr>
              <a:t>, </a:t>
            </a:r>
            <a:r>
              <a:rPr lang="ru-RU" sz="1400" b="1" dirty="0">
                <a:solidFill>
                  <a:srgbClr val="3366FF"/>
                </a:solidFill>
                <a:cs typeface="Arial Unicode MS" charset="0"/>
              </a:rPr>
              <a:t>потворство</a:t>
            </a:r>
            <a:r>
              <a:rPr lang="en-US" sz="1400" b="1" dirty="0">
                <a:solidFill>
                  <a:srgbClr val="3366FF"/>
                </a:solidFill>
                <a:cs typeface="Arial Unicode MS" charset="0"/>
              </a:rPr>
              <a:t>, </a:t>
            </a:r>
            <a:r>
              <a:rPr lang="ru-RU" sz="1400" b="1" dirty="0">
                <a:solidFill>
                  <a:srgbClr val="3366FF"/>
                </a:solidFill>
                <a:cs typeface="Arial Unicode MS" charset="0"/>
              </a:rPr>
              <a:t>уступка ожиданиям</a:t>
            </a:r>
            <a:endParaRPr lang="en-US" sz="1400" b="1" dirty="0">
              <a:solidFill>
                <a:srgbClr val="3366FF"/>
              </a:solidFill>
              <a:cs typeface="Arial Unicode MS" charset="0"/>
            </a:endParaRPr>
          </a:p>
        </p:txBody>
      </p:sp>
      <p:sp>
        <p:nvSpPr>
          <p:cNvPr id="17420" name="Text Box 20"/>
          <p:cNvSpPr txBox="1">
            <a:spLocks noChangeArrowheads="1"/>
          </p:cNvSpPr>
          <p:nvPr/>
        </p:nvSpPr>
        <p:spPr bwMode="auto">
          <a:xfrm>
            <a:off x="2699792" y="2852936"/>
            <a:ext cx="6413500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lIns="5400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sz="1400" b="1" dirty="0">
                <a:solidFill>
                  <a:srgbClr val="FF0000"/>
                </a:solidFill>
                <a:cs typeface="Arial Unicode MS" charset="0"/>
              </a:rPr>
              <a:t>недоверие</a:t>
            </a:r>
            <a:r>
              <a:rPr lang="en-US" sz="1400" b="1" dirty="0">
                <a:solidFill>
                  <a:srgbClr val="FF0000"/>
                </a:solidFill>
                <a:cs typeface="Arial Unicode MS" charset="0"/>
              </a:rPr>
              <a:t>, </a:t>
            </a:r>
            <a:r>
              <a:rPr lang="ru-RU" sz="1400" b="1" dirty="0">
                <a:solidFill>
                  <a:srgbClr val="FF0000"/>
                </a:solidFill>
                <a:cs typeface="Arial Unicode MS" charset="0"/>
              </a:rPr>
              <a:t>агрессия</a:t>
            </a:r>
            <a:r>
              <a:rPr lang="en-US" sz="1400" b="1" dirty="0">
                <a:solidFill>
                  <a:srgbClr val="FF0000"/>
                </a:solidFill>
                <a:cs typeface="Arial Unicode MS" charset="0"/>
              </a:rPr>
              <a:t>, </a:t>
            </a:r>
            <a:r>
              <a:rPr lang="ru-RU" sz="1400" b="1" dirty="0">
                <a:solidFill>
                  <a:srgbClr val="FF0000"/>
                </a:solidFill>
                <a:cs typeface="Arial Unicode MS" charset="0"/>
              </a:rPr>
              <a:t>сарказм</a:t>
            </a:r>
            <a:r>
              <a:rPr lang="en-US" sz="1400" b="1" dirty="0">
                <a:solidFill>
                  <a:srgbClr val="FF0000"/>
                </a:solidFill>
                <a:cs typeface="Arial Unicode MS" charset="0"/>
              </a:rPr>
              <a:t>, </a:t>
            </a:r>
            <a:r>
              <a:rPr lang="ru-RU" sz="1400" b="1" dirty="0">
                <a:solidFill>
                  <a:srgbClr val="FF0000"/>
                </a:solidFill>
                <a:cs typeface="Arial Unicode MS" charset="0"/>
              </a:rPr>
              <a:t>гнев</a:t>
            </a:r>
            <a:r>
              <a:rPr lang="en-US" sz="1400" b="1" dirty="0">
                <a:solidFill>
                  <a:srgbClr val="FF0000"/>
                </a:solidFill>
                <a:cs typeface="Arial Unicode MS" charset="0"/>
              </a:rPr>
              <a:t>, </a:t>
            </a:r>
            <a:r>
              <a:rPr lang="ru-RU" sz="1400" b="1" dirty="0">
                <a:solidFill>
                  <a:srgbClr val="FF0000"/>
                </a:solidFill>
                <a:cs typeface="Arial Unicode MS" charset="0"/>
              </a:rPr>
              <a:t>ярость</a:t>
            </a:r>
            <a:r>
              <a:rPr lang="en-US" sz="1400" b="1" dirty="0">
                <a:solidFill>
                  <a:srgbClr val="FF0000"/>
                </a:solidFill>
                <a:cs typeface="Arial Unicode MS" charset="0"/>
              </a:rPr>
              <a:t>, </a:t>
            </a:r>
            <a:r>
              <a:rPr lang="ru-RU" sz="1400" b="1" dirty="0">
                <a:solidFill>
                  <a:srgbClr val="FF0000"/>
                </a:solidFill>
                <a:cs typeface="Arial Unicode MS" charset="0"/>
              </a:rPr>
              <a:t>гордость</a:t>
            </a:r>
            <a:r>
              <a:rPr lang="en-US" sz="1400" b="1" dirty="0">
                <a:solidFill>
                  <a:srgbClr val="FF0000"/>
                </a:solidFill>
                <a:cs typeface="Arial Unicode MS" charset="0"/>
              </a:rPr>
              <a:t>, </a:t>
            </a:r>
            <a:r>
              <a:rPr lang="ru-RU" sz="1400" b="1" dirty="0">
                <a:solidFill>
                  <a:srgbClr val="FF0000"/>
                </a:solidFill>
                <a:cs typeface="Arial Unicode MS" charset="0"/>
              </a:rPr>
              <a:t>ненависть</a:t>
            </a:r>
            <a:r>
              <a:rPr lang="en-US" sz="1400" b="1" dirty="0">
                <a:solidFill>
                  <a:srgbClr val="FF0000"/>
                </a:solidFill>
                <a:cs typeface="Arial Unicode MS" charset="0"/>
              </a:rPr>
              <a:t>, </a:t>
            </a:r>
            <a:r>
              <a:rPr lang="ru-RU" sz="1400" b="1" dirty="0">
                <a:solidFill>
                  <a:srgbClr val="FF0000"/>
                </a:solidFill>
                <a:cs typeface="Arial Unicode MS" charset="0"/>
              </a:rPr>
              <a:t>ревность</a:t>
            </a:r>
            <a:r>
              <a:rPr lang="en-US" sz="1400" b="1" dirty="0">
                <a:solidFill>
                  <a:srgbClr val="FF0000"/>
                </a:solidFill>
                <a:cs typeface="Arial Unicode MS" charset="0"/>
              </a:rPr>
              <a:t>, </a:t>
            </a:r>
            <a:r>
              <a:rPr lang="ru-RU" sz="1400" b="1" dirty="0">
                <a:solidFill>
                  <a:srgbClr val="FF0000"/>
                </a:solidFill>
                <a:cs typeface="Arial Unicode MS" charset="0"/>
              </a:rPr>
              <a:t>злоба</a:t>
            </a:r>
            <a:r>
              <a:rPr lang="en-US" sz="1400" b="1" dirty="0">
                <a:solidFill>
                  <a:srgbClr val="FF0000"/>
                </a:solidFill>
                <a:cs typeface="Arial Unicode MS" charset="0"/>
              </a:rPr>
              <a:t>, </a:t>
            </a:r>
            <a:r>
              <a:rPr lang="ru-RU" sz="1400" b="1" dirty="0">
                <a:solidFill>
                  <a:srgbClr val="FF0000"/>
                </a:solidFill>
                <a:cs typeface="Arial Unicode MS" charset="0"/>
              </a:rPr>
              <a:t>подлость</a:t>
            </a:r>
            <a:r>
              <a:rPr lang="en-US" sz="1400" b="1" dirty="0">
                <a:solidFill>
                  <a:srgbClr val="FF0000"/>
                </a:solidFill>
                <a:cs typeface="Arial Unicode MS" charset="0"/>
              </a:rPr>
              <a:t>, </a:t>
            </a:r>
            <a:r>
              <a:rPr lang="ru-RU" sz="1400" b="1" dirty="0">
                <a:solidFill>
                  <a:srgbClr val="FF0000"/>
                </a:solidFill>
                <a:cs typeface="Arial Unicode MS" charset="0"/>
              </a:rPr>
              <a:t>жажда мести</a:t>
            </a:r>
            <a:r>
              <a:rPr lang="en-US" sz="1400" b="1" dirty="0">
                <a:solidFill>
                  <a:srgbClr val="FF0000"/>
                </a:solidFill>
                <a:cs typeface="Arial Unicode MS" charset="0"/>
              </a:rPr>
              <a:t>, </a:t>
            </a:r>
            <a:r>
              <a:rPr lang="ru-RU" sz="1400" b="1" dirty="0">
                <a:solidFill>
                  <a:srgbClr val="FF0000"/>
                </a:solidFill>
                <a:cs typeface="Arial Unicode MS" charset="0"/>
              </a:rPr>
              <a:t>фальшь</a:t>
            </a:r>
            <a:r>
              <a:rPr lang="en-US" sz="1400" b="1" dirty="0">
                <a:solidFill>
                  <a:srgbClr val="FF0000"/>
                </a:solidFill>
                <a:cs typeface="Arial Unicode MS" charset="0"/>
              </a:rPr>
              <a:t>, </a:t>
            </a:r>
            <a:r>
              <a:rPr lang="ru-RU" sz="1400" b="1" dirty="0">
                <a:solidFill>
                  <a:srgbClr val="FF0000"/>
                </a:solidFill>
                <a:cs typeface="Arial Unicode MS" charset="0"/>
              </a:rPr>
              <a:t>расчётливость</a:t>
            </a:r>
            <a:r>
              <a:rPr lang="en-US" sz="1400" b="1" dirty="0">
                <a:solidFill>
                  <a:srgbClr val="FF0000"/>
                </a:solidFill>
                <a:cs typeface="Arial Unicode MS" charset="0"/>
              </a:rPr>
              <a:t>, </a:t>
            </a:r>
            <a:r>
              <a:rPr lang="ru-RU" sz="1400" b="1" dirty="0">
                <a:solidFill>
                  <a:srgbClr val="FF0000"/>
                </a:solidFill>
                <a:cs typeface="Arial Unicode MS" charset="0"/>
              </a:rPr>
              <a:t>властность</a:t>
            </a:r>
            <a:r>
              <a:rPr lang="en-US" sz="1400" b="1" dirty="0">
                <a:solidFill>
                  <a:srgbClr val="FF0000"/>
                </a:solidFill>
                <a:cs typeface="Arial Unicode MS" charset="0"/>
              </a:rPr>
              <a:t>, </a:t>
            </a:r>
            <a:r>
              <a:rPr lang="ru-RU" sz="1400" b="1" dirty="0">
                <a:solidFill>
                  <a:srgbClr val="FF0000"/>
                </a:solidFill>
                <a:cs typeface="Arial Unicode MS" charset="0"/>
              </a:rPr>
              <a:t>«скрытое» высокомерие</a:t>
            </a:r>
            <a:r>
              <a:rPr lang="en-US" sz="1400" b="1" dirty="0">
                <a:solidFill>
                  <a:srgbClr val="FF0000"/>
                </a:solidFill>
                <a:cs typeface="Arial Unicode MS" charset="0"/>
              </a:rPr>
              <a:t>: </a:t>
            </a:r>
            <a:r>
              <a:rPr lang="ru-RU" sz="1400" b="1" dirty="0">
                <a:solidFill>
                  <a:srgbClr val="FF0000"/>
                </a:solidFill>
                <a:cs typeface="Arial Unicode MS" charset="0"/>
              </a:rPr>
              <a:t>трусость</a:t>
            </a:r>
            <a:r>
              <a:rPr lang="en-US" sz="1400" b="1" dirty="0">
                <a:solidFill>
                  <a:srgbClr val="FF0000"/>
                </a:solidFill>
                <a:cs typeface="Arial Unicode MS" charset="0"/>
              </a:rPr>
              <a:t>, </a:t>
            </a:r>
            <a:r>
              <a:rPr lang="ru-RU" sz="1400" b="1" dirty="0">
                <a:solidFill>
                  <a:srgbClr val="FF0000"/>
                </a:solidFill>
                <a:cs typeface="Arial Unicode MS" charset="0"/>
              </a:rPr>
              <a:t>хныканье</a:t>
            </a:r>
            <a:r>
              <a:rPr lang="en-US" sz="1400" b="1" dirty="0">
                <a:solidFill>
                  <a:srgbClr val="FF0000"/>
                </a:solidFill>
                <a:cs typeface="Arial Unicode MS" charset="0"/>
              </a:rPr>
              <a:t>, </a:t>
            </a:r>
            <a:r>
              <a:rPr lang="ru-RU" sz="1400" b="1" dirty="0">
                <a:solidFill>
                  <a:srgbClr val="FF0000"/>
                </a:solidFill>
                <a:cs typeface="Arial Unicode MS" charset="0"/>
              </a:rPr>
              <a:t>самобичевание</a:t>
            </a:r>
            <a:r>
              <a:rPr lang="en-US" sz="1400" b="1" dirty="0">
                <a:solidFill>
                  <a:srgbClr val="FF0000"/>
                </a:solidFill>
                <a:cs typeface="Arial Unicode MS" charset="0"/>
              </a:rPr>
              <a:t>, </a:t>
            </a:r>
            <a:r>
              <a:rPr lang="ru-RU" sz="1400" b="1" dirty="0">
                <a:solidFill>
                  <a:srgbClr val="FF0000"/>
                </a:solidFill>
                <a:cs typeface="Arial Unicode MS" charset="0"/>
              </a:rPr>
              <a:t>заискивание</a:t>
            </a:r>
            <a:endParaRPr lang="en-US" sz="1400" b="1" dirty="0">
              <a:solidFill>
                <a:srgbClr val="FF0000"/>
              </a:solidFill>
              <a:cs typeface="Arial Unicode MS" charset="0"/>
            </a:endParaRPr>
          </a:p>
        </p:txBody>
      </p:sp>
      <p:sp>
        <p:nvSpPr>
          <p:cNvPr id="17421" name="Text Box 21"/>
          <p:cNvSpPr txBox="1">
            <a:spLocks noChangeArrowheads="1"/>
          </p:cNvSpPr>
          <p:nvPr/>
        </p:nvSpPr>
        <p:spPr bwMode="auto">
          <a:xfrm>
            <a:off x="2699792" y="4005064"/>
            <a:ext cx="6413500" cy="11695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lIns="5400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sz="1400" b="1" dirty="0">
                <a:solidFill>
                  <a:srgbClr val="008000"/>
                </a:solidFill>
                <a:cs typeface="Arial Unicode MS" charset="0"/>
              </a:rPr>
              <a:t>Обида (на элементарном уровне)</a:t>
            </a:r>
            <a:r>
              <a:rPr lang="en-US" sz="1400" b="1" dirty="0">
                <a:solidFill>
                  <a:srgbClr val="008000"/>
                </a:solidFill>
                <a:cs typeface="Arial Unicode MS" charset="0"/>
              </a:rPr>
              <a:t>, </a:t>
            </a:r>
            <a:r>
              <a:rPr lang="ru-RU" sz="1400" b="1" dirty="0">
                <a:solidFill>
                  <a:srgbClr val="008000"/>
                </a:solidFill>
                <a:cs typeface="Arial Unicode MS" charset="0"/>
              </a:rPr>
              <a:t>беспомощность</a:t>
            </a:r>
            <a:r>
              <a:rPr lang="en-US" sz="1400" b="1" dirty="0">
                <a:solidFill>
                  <a:srgbClr val="008000"/>
                </a:solidFill>
                <a:cs typeface="Arial Unicode MS" charset="0"/>
              </a:rPr>
              <a:t>, </a:t>
            </a:r>
            <a:r>
              <a:rPr lang="ru-RU" sz="1400" b="1" dirty="0">
                <a:solidFill>
                  <a:srgbClr val="008000"/>
                </a:solidFill>
                <a:cs typeface="Arial Unicode MS" charset="0"/>
              </a:rPr>
              <a:t>чувство недопонимания</a:t>
            </a:r>
            <a:r>
              <a:rPr lang="en-US" sz="1400" b="1" dirty="0">
                <a:solidFill>
                  <a:srgbClr val="008000"/>
                </a:solidFill>
                <a:cs typeface="Arial Unicode MS" charset="0"/>
              </a:rPr>
              <a:t>, </a:t>
            </a:r>
            <a:r>
              <a:rPr lang="ru-RU" sz="1400" b="1" dirty="0" err="1">
                <a:solidFill>
                  <a:srgbClr val="008000"/>
                </a:solidFill>
                <a:cs typeface="Arial Unicode MS" charset="0"/>
              </a:rPr>
              <a:t>покинутости</a:t>
            </a:r>
            <a:r>
              <a:rPr lang="en-US" sz="1400" b="1" dirty="0">
                <a:solidFill>
                  <a:srgbClr val="008000"/>
                </a:solidFill>
                <a:cs typeface="Arial Unicode MS" charset="0"/>
              </a:rPr>
              <a:t>, </a:t>
            </a:r>
            <a:r>
              <a:rPr lang="ru-RU" sz="1400" b="1" dirty="0">
                <a:solidFill>
                  <a:srgbClr val="008000"/>
                </a:solidFill>
                <a:cs typeface="Arial Unicode MS" charset="0"/>
              </a:rPr>
              <a:t>бездомности</a:t>
            </a:r>
            <a:r>
              <a:rPr lang="en-US" sz="1400" b="1" dirty="0">
                <a:solidFill>
                  <a:srgbClr val="008000"/>
                </a:solidFill>
                <a:cs typeface="Arial Unicode MS" charset="0"/>
              </a:rPr>
              <a:t>, </a:t>
            </a:r>
            <a:r>
              <a:rPr lang="ru-RU" sz="1400" b="1" dirty="0">
                <a:solidFill>
                  <a:srgbClr val="008000"/>
                </a:solidFill>
                <a:cs typeface="Arial Unicode MS" charset="0"/>
              </a:rPr>
              <a:t>печаль</a:t>
            </a:r>
            <a:r>
              <a:rPr lang="en-US" sz="1400" b="1" dirty="0">
                <a:solidFill>
                  <a:srgbClr val="008000"/>
                </a:solidFill>
                <a:cs typeface="Arial Unicode MS" charset="0"/>
              </a:rPr>
              <a:t>, </a:t>
            </a:r>
            <a:r>
              <a:rPr lang="ru-RU" sz="1400" b="1" dirty="0">
                <a:solidFill>
                  <a:srgbClr val="008000"/>
                </a:solidFill>
                <a:cs typeface="Arial Unicode MS" charset="0"/>
              </a:rPr>
              <a:t>боль</a:t>
            </a:r>
            <a:r>
              <a:rPr lang="en-US" sz="1400" b="1" dirty="0">
                <a:solidFill>
                  <a:srgbClr val="008000"/>
                </a:solidFill>
                <a:cs typeface="Arial Unicode MS" charset="0"/>
              </a:rPr>
              <a:t>, </a:t>
            </a:r>
            <a:r>
              <a:rPr lang="ru-RU" sz="1400" b="1" dirty="0">
                <a:solidFill>
                  <a:srgbClr val="008000"/>
                </a:solidFill>
                <a:cs typeface="Arial Unicode MS" charset="0"/>
              </a:rPr>
              <a:t>оскорбление</a:t>
            </a:r>
            <a:r>
              <a:rPr lang="en-US" sz="1400" b="1" dirty="0">
                <a:solidFill>
                  <a:srgbClr val="008000"/>
                </a:solidFill>
                <a:cs typeface="Arial Unicode MS" charset="0"/>
              </a:rPr>
              <a:t>, </a:t>
            </a:r>
            <a:r>
              <a:rPr lang="ru-RU" sz="1400" b="1" dirty="0" err="1">
                <a:solidFill>
                  <a:srgbClr val="008000"/>
                </a:solidFill>
                <a:cs typeface="Arial Unicode MS" charset="0"/>
              </a:rPr>
              <a:t>отвергнутость</a:t>
            </a:r>
            <a:r>
              <a:rPr lang="en-US" sz="1400" b="1" dirty="0">
                <a:solidFill>
                  <a:srgbClr val="008000"/>
                </a:solidFill>
                <a:cs typeface="Arial Unicode MS" charset="0"/>
              </a:rPr>
              <a:t>, </a:t>
            </a:r>
            <a:r>
              <a:rPr lang="ru-RU" sz="1400" b="1" dirty="0">
                <a:solidFill>
                  <a:srgbClr val="008000"/>
                </a:solidFill>
                <a:cs typeface="Arial Unicode MS" charset="0"/>
              </a:rPr>
              <a:t>высмеивание</a:t>
            </a:r>
            <a:r>
              <a:rPr lang="en-US" sz="1400" b="1" dirty="0">
                <a:solidFill>
                  <a:srgbClr val="008000"/>
                </a:solidFill>
                <a:cs typeface="Arial Unicode MS" charset="0"/>
              </a:rPr>
              <a:t>, </a:t>
            </a:r>
            <a:r>
              <a:rPr lang="ru-RU" sz="1400" b="1" dirty="0">
                <a:solidFill>
                  <a:srgbClr val="008000"/>
                </a:solidFill>
                <a:cs typeface="Arial Unicode MS" charset="0"/>
              </a:rPr>
              <a:t>нерешительность, упущение</a:t>
            </a:r>
            <a:r>
              <a:rPr lang="en-US" sz="1400" b="1" dirty="0">
                <a:solidFill>
                  <a:srgbClr val="008000"/>
                </a:solidFill>
                <a:cs typeface="Arial Unicode MS" charset="0"/>
              </a:rPr>
              <a:t>, </a:t>
            </a:r>
            <a:r>
              <a:rPr lang="ru-RU" sz="1400" b="1" dirty="0">
                <a:solidFill>
                  <a:srgbClr val="008000"/>
                </a:solidFill>
                <a:cs typeface="Arial Unicode MS" charset="0"/>
              </a:rPr>
              <a:t>подчинение</a:t>
            </a:r>
            <a:r>
              <a:rPr lang="en-US" sz="1400" b="1" dirty="0">
                <a:solidFill>
                  <a:srgbClr val="008000"/>
                </a:solidFill>
                <a:cs typeface="Arial Unicode MS" charset="0"/>
              </a:rPr>
              <a:t>, </a:t>
            </a:r>
            <a:r>
              <a:rPr lang="ru-RU" sz="1400" b="1" dirty="0">
                <a:solidFill>
                  <a:srgbClr val="008000"/>
                </a:solidFill>
                <a:cs typeface="Arial Unicode MS" charset="0"/>
              </a:rPr>
              <a:t>потребность в эмоциональной поддержке</a:t>
            </a:r>
            <a:r>
              <a:rPr lang="en-US" sz="1400" b="1" dirty="0">
                <a:solidFill>
                  <a:srgbClr val="008000"/>
                </a:solidFill>
                <a:cs typeface="Arial Unicode MS" charset="0"/>
              </a:rPr>
              <a:t>, </a:t>
            </a:r>
            <a:r>
              <a:rPr lang="ru-RU" sz="1400" b="1" dirty="0">
                <a:solidFill>
                  <a:srgbClr val="008000"/>
                </a:solidFill>
                <a:cs typeface="Arial Unicode MS" charset="0"/>
              </a:rPr>
              <a:t>уныние</a:t>
            </a:r>
            <a:r>
              <a:rPr lang="en-US" sz="1400" b="1" dirty="0">
                <a:solidFill>
                  <a:srgbClr val="008000"/>
                </a:solidFill>
                <a:cs typeface="Arial Unicode MS" charset="0"/>
              </a:rPr>
              <a:t>, </a:t>
            </a:r>
            <a:r>
              <a:rPr lang="ru-RU" sz="1400" b="1" dirty="0">
                <a:solidFill>
                  <a:srgbClr val="008000"/>
                </a:solidFill>
                <a:cs typeface="Arial Unicode MS" charset="0"/>
              </a:rPr>
              <a:t>безнадёжность</a:t>
            </a:r>
            <a:r>
              <a:rPr lang="en-US" sz="1400" b="1" dirty="0">
                <a:solidFill>
                  <a:srgbClr val="008000"/>
                </a:solidFill>
                <a:cs typeface="Arial Unicode MS" charset="0"/>
              </a:rPr>
              <a:t>, </a:t>
            </a:r>
            <a:r>
              <a:rPr lang="ru-RU" sz="1400" b="1" dirty="0">
                <a:solidFill>
                  <a:srgbClr val="008000"/>
                </a:solidFill>
                <a:cs typeface="Arial Unicode MS" charset="0"/>
              </a:rPr>
              <a:t>глубокий стыд</a:t>
            </a:r>
            <a:r>
              <a:rPr lang="en-US" sz="1400" b="1" dirty="0">
                <a:solidFill>
                  <a:srgbClr val="008000"/>
                </a:solidFill>
                <a:cs typeface="Arial Unicode MS" charset="0"/>
              </a:rPr>
              <a:t>, </a:t>
            </a:r>
            <a:r>
              <a:rPr lang="ru-RU" sz="1400" b="1" dirty="0">
                <a:solidFill>
                  <a:srgbClr val="008000"/>
                </a:solidFill>
                <a:cs typeface="Arial Unicode MS" charset="0"/>
              </a:rPr>
              <a:t>терзания</a:t>
            </a:r>
            <a:r>
              <a:rPr lang="en-US" sz="1400" b="1" dirty="0">
                <a:solidFill>
                  <a:srgbClr val="008000"/>
                </a:solidFill>
                <a:cs typeface="Arial Unicode MS" charset="0"/>
              </a:rPr>
              <a:t>, </a:t>
            </a:r>
            <a:r>
              <a:rPr lang="ru-RU" sz="1400" b="1" dirty="0">
                <a:solidFill>
                  <a:srgbClr val="008000"/>
                </a:solidFill>
                <a:cs typeface="Arial Unicode MS" charset="0"/>
              </a:rPr>
              <a:t>отчаяние</a:t>
            </a:r>
            <a:r>
              <a:rPr lang="en-US" sz="1400" b="1" dirty="0">
                <a:solidFill>
                  <a:srgbClr val="008000"/>
                </a:solidFill>
                <a:cs typeface="Arial Unicode MS" charset="0"/>
              </a:rPr>
              <a:t>, </a:t>
            </a:r>
            <a:r>
              <a:rPr lang="ru-RU" sz="1400" b="1" dirty="0">
                <a:solidFill>
                  <a:srgbClr val="008000"/>
                </a:solidFill>
                <a:cs typeface="Arial Unicode MS" charset="0"/>
              </a:rPr>
              <a:t>обман</a:t>
            </a:r>
            <a:endParaRPr lang="en-US" sz="1400" b="1" dirty="0">
              <a:solidFill>
                <a:srgbClr val="008000"/>
              </a:solidFill>
              <a:cs typeface="Arial Unicode MS" charset="0"/>
            </a:endParaRPr>
          </a:p>
        </p:txBody>
      </p:sp>
      <p:sp>
        <p:nvSpPr>
          <p:cNvPr id="17422" name="Text Box 22"/>
          <p:cNvSpPr txBox="1">
            <a:spLocks noChangeArrowheads="1"/>
          </p:cNvSpPr>
          <p:nvPr/>
        </p:nvSpPr>
        <p:spPr bwMode="auto">
          <a:xfrm>
            <a:off x="2699792" y="5445224"/>
            <a:ext cx="6413500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lIns="5400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sz="1600" b="1" dirty="0">
                <a:solidFill>
                  <a:srgbClr val="ED8F11"/>
                </a:solidFill>
                <a:cs typeface="Arial Unicode MS" charset="0"/>
              </a:rPr>
              <a:t>Энергия</a:t>
            </a:r>
            <a:r>
              <a:rPr lang="en-US" sz="1600" b="1" dirty="0">
                <a:solidFill>
                  <a:srgbClr val="ED8F11"/>
                </a:solidFill>
                <a:cs typeface="Arial Unicode MS" charset="0"/>
              </a:rPr>
              <a:t>, </a:t>
            </a:r>
            <a:r>
              <a:rPr lang="ru-RU" sz="1600" b="1" dirty="0">
                <a:solidFill>
                  <a:srgbClr val="ED8F11"/>
                </a:solidFill>
                <a:cs typeface="Arial Unicode MS" charset="0"/>
              </a:rPr>
              <a:t>целостность</a:t>
            </a:r>
            <a:r>
              <a:rPr lang="en-US" sz="1600" b="1" dirty="0">
                <a:solidFill>
                  <a:srgbClr val="ED8F11"/>
                </a:solidFill>
                <a:cs typeface="Arial Unicode MS" charset="0"/>
              </a:rPr>
              <a:t>, </a:t>
            </a:r>
            <a:r>
              <a:rPr lang="ru-RU" sz="1600" b="1" dirty="0">
                <a:solidFill>
                  <a:srgbClr val="ED8F11"/>
                </a:solidFill>
                <a:cs typeface="Arial Unicode MS" charset="0"/>
              </a:rPr>
              <a:t>сила</a:t>
            </a:r>
            <a:r>
              <a:rPr lang="en-US" sz="1600" b="1" dirty="0">
                <a:solidFill>
                  <a:srgbClr val="ED8F11"/>
                </a:solidFill>
                <a:cs typeface="Arial Unicode MS" charset="0"/>
              </a:rPr>
              <a:t>, </a:t>
            </a:r>
            <a:r>
              <a:rPr lang="ru-RU" sz="1600" b="1" dirty="0">
                <a:solidFill>
                  <a:srgbClr val="ED8F11"/>
                </a:solidFill>
                <a:cs typeface="Arial Unicode MS" charset="0"/>
              </a:rPr>
              <a:t>свобода</a:t>
            </a:r>
            <a:r>
              <a:rPr lang="en-US" sz="1600" b="1" dirty="0">
                <a:solidFill>
                  <a:srgbClr val="ED8F11"/>
                </a:solidFill>
                <a:cs typeface="Arial Unicode MS" charset="0"/>
              </a:rPr>
              <a:t>, </a:t>
            </a:r>
            <a:r>
              <a:rPr lang="ru-RU" sz="1600" b="1" dirty="0">
                <a:solidFill>
                  <a:srgbClr val="ED8F11"/>
                </a:solidFill>
                <a:cs typeface="Arial Unicode MS" charset="0"/>
              </a:rPr>
              <a:t>радость жизни</a:t>
            </a:r>
            <a:r>
              <a:rPr lang="en-US" sz="1600" b="1" dirty="0">
                <a:solidFill>
                  <a:srgbClr val="ED8F11"/>
                </a:solidFill>
                <a:cs typeface="Arial Unicode MS" charset="0"/>
              </a:rPr>
              <a:t>,  </a:t>
            </a:r>
            <a:r>
              <a:rPr lang="ru-RU" sz="1600" b="1" dirty="0">
                <a:solidFill>
                  <a:srgbClr val="ED8F11"/>
                </a:solidFill>
                <a:cs typeface="Arial Unicode MS" charset="0"/>
              </a:rPr>
              <a:t>ясность</a:t>
            </a:r>
            <a:r>
              <a:rPr lang="en-US" sz="1600" b="1" dirty="0">
                <a:solidFill>
                  <a:srgbClr val="ED8F11"/>
                </a:solidFill>
                <a:cs typeface="Arial Unicode MS" charset="0"/>
              </a:rPr>
              <a:t>, </a:t>
            </a:r>
            <a:r>
              <a:rPr lang="ru-RU" sz="1600" b="1" dirty="0">
                <a:solidFill>
                  <a:srgbClr val="ED8F11"/>
                </a:solidFill>
                <a:cs typeface="Arial Unicode MS" charset="0"/>
              </a:rPr>
              <a:t>доверие</a:t>
            </a:r>
            <a:r>
              <a:rPr lang="en-US" sz="1600" b="1" dirty="0">
                <a:solidFill>
                  <a:srgbClr val="ED8F11"/>
                </a:solidFill>
                <a:cs typeface="Arial Unicode MS" charset="0"/>
              </a:rPr>
              <a:t>, </a:t>
            </a:r>
            <a:r>
              <a:rPr lang="ru-RU" sz="1600" b="1" dirty="0">
                <a:solidFill>
                  <a:srgbClr val="ED8F11"/>
                </a:solidFill>
                <a:cs typeface="Arial Unicode MS" charset="0"/>
              </a:rPr>
              <a:t>любовь</a:t>
            </a:r>
            <a:r>
              <a:rPr lang="en-US" sz="1600" b="1" dirty="0">
                <a:solidFill>
                  <a:srgbClr val="ED8F11"/>
                </a:solidFill>
                <a:cs typeface="Arial Unicode MS" charset="0"/>
              </a:rPr>
              <a:t>, </a:t>
            </a:r>
            <a:r>
              <a:rPr lang="ru-RU" sz="1600" b="1" dirty="0">
                <a:solidFill>
                  <a:srgbClr val="ED8F11"/>
                </a:solidFill>
                <a:cs typeface="Arial Unicode MS" charset="0"/>
              </a:rPr>
              <a:t>благодарность</a:t>
            </a:r>
            <a:r>
              <a:rPr lang="en-US" sz="1600" b="1" dirty="0">
                <a:solidFill>
                  <a:srgbClr val="ED8F11"/>
                </a:solidFill>
                <a:cs typeface="Arial Unicode MS" charset="0"/>
              </a:rPr>
              <a:t>, </a:t>
            </a:r>
            <a:r>
              <a:rPr lang="ru-RU" sz="1600" b="1" dirty="0">
                <a:solidFill>
                  <a:srgbClr val="ED8F11"/>
                </a:solidFill>
                <a:cs typeface="Arial Unicode MS" charset="0"/>
              </a:rPr>
              <a:t>уверенность</a:t>
            </a:r>
            <a:r>
              <a:rPr lang="en-US" sz="1600" b="1" dirty="0">
                <a:solidFill>
                  <a:srgbClr val="ED8F11"/>
                </a:solidFill>
                <a:cs typeface="Arial Unicode MS" charset="0"/>
              </a:rPr>
              <a:t>, </a:t>
            </a:r>
            <a:r>
              <a:rPr lang="ru-RU" sz="1600" b="1" dirty="0">
                <a:solidFill>
                  <a:srgbClr val="ED8F11"/>
                </a:solidFill>
                <a:cs typeface="Arial Unicode MS" charset="0"/>
              </a:rPr>
              <a:t>чувство безопасности и нахождения в надёжных руках</a:t>
            </a:r>
            <a:endParaRPr lang="en-US" sz="1600" b="1" dirty="0">
              <a:solidFill>
                <a:srgbClr val="ED8F11"/>
              </a:solidFill>
              <a:cs typeface="Arial Unicode MS" charset="0"/>
            </a:endParaRPr>
          </a:p>
        </p:txBody>
      </p:sp>
      <p:sp>
        <p:nvSpPr>
          <p:cNvPr id="17423" name="Text Box 24"/>
          <p:cNvSpPr txBox="1">
            <a:spLocks noChangeArrowheads="1"/>
          </p:cNvSpPr>
          <p:nvPr/>
        </p:nvSpPr>
        <p:spPr bwMode="auto">
          <a:xfrm>
            <a:off x="0" y="491232"/>
            <a:ext cx="9144000" cy="7171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folHlink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107763" dir="189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eaLnBrk="1" hangingPunct="1">
              <a:lnSpc>
                <a:spcPct val="70000"/>
              </a:lnSpc>
              <a:spcBef>
                <a:spcPct val="50000"/>
              </a:spcBef>
            </a:pPr>
            <a:r>
              <a:rPr lang="ru-RU" sz="2800" b="1" dirty="0">
                <a:cs typeface="Arial Unicode MS" charset="0"/>
              </a:rPr>
              <a:t>Обзор</a:t>
            </a:r>
            <a:r>
              <a:rPr lang="en-US" sz="2800" b="1" dirty="0">
                <a:cs typeface="Arial Unicode MS" charset="0"/>
              </a:rPr>
              <a:t>: </a:t>
            </a:r>
            <a:r>
              <a:rPr lang="ru-RU" sz="2800" b="1" dirty="0">
                <a:cs typeface="Arial Unicode MS" charset="0"/>
              </a:rPr>
              <a:t>чувства</a:t>
            </a:r>
            <a:r>
              <a:rPr lang="en-US" sz="2800" b="1" dirty="0">
                <a:cs typeface="Arial Unicode MS" charset="0"/>
              </a:rPr>
              <a:t>, </a:t>
            </a:r>
            <a:r>
              <a:rPr lang="ru-RU" sz="2800" b="1" dirty="0">
                <a:cs typeface="Arial Unicode MS" charset="0"/>
              </a:rPr>
              <a:t>внутренние состояния и поведение</a:t>
            </a:r>
            <a:endParaRPr lang="en-US" sz="2800" b="1" dirty="0">
              <a:cs typeface="Arial Unicode MS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452450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Oval 3"/>
          <p:cNvSpPr>
            <a:spLocks noChangeArrowheads="1"/>
          </p:cNvSpPr>
          <p:nvPr/>
        </p:nvSpPr>
        <p:spPr bwMode="auto">
          <a:xfrm>
            <a:off x="1238250" y="2271713"/>
            <a:ext cx="4267200" cy="4267200"/>
          </a:xfrm>
          <a:prstGeom prst="ellipse">
            <a:avLst/>
          </a:prstGeom>
          <a:solidFill>
            <a:srgbClr val="99CCFF"/>
          </a:solidFill>
          <a:ln w="9360">
            <a:solidFill>
              <a:srgbClr val="99CC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de-DE"/>
          </a:p>
        </p:txBody>
      </p:sp>
      <p:sp>
        <p:nvSpPr>
          <p:cNvPr id="19459" name="Oval 4"/>
          <p:cNvSpPr>
            <a:spLocks noChangeArrowheads="1"/>
          </p:cNvSpPr>
          <p:nvPr/>
        </p:nvSpPr>
        <p:spPr bwMode="auto">
          <a:xfrm>
            <a:off x="1987550" y="3046413"/>
            <a:ext cx="2743200" cy="2743200"/>
          </a:xfrm>
          <a:prstGeom prst="ellipse">
            <a:avLst/>
          </a:prstGeom>
          <a:solidFill>
            <a:srgbClr val="FF9999"/>
          </a:solidFill>
          <a:ln w="9360">
            <a:solidFill>
              <a:srgbClr val="FF9999"/>
            </a:solidFill>
            <a:round/>
            <a:headEnd/>
            <a:tailEnd/>
          </a:ln>
        </p:spPr>
        <p:txBody>
          <a:bodyPr wrap="none" anchor="ctr"/>
          <a:lstStyle/>
          <a:p>
            <a:endParaRPr lang="de-DE"/>
          </a:p>
        </p:txBody>
      </p:sp>
      <p:sp>
        <p:nvSpPr>
          <p:cNvPr id="19460" name="Oval 5"/>
          <p:cNvSpPr>
            <a:spLocks noChangeArrowheads="1"/>
          </p:cNvSpPr>
          <p:nvPr/>
        </p:nvSpPr>
        <p:spPr bwMode="auto">
          <a:xfrm>
            <a:off x="2533650" y="3567113"/>
            <a:ext cx="1676400" cy="1676400"/>
          </a:xfrm>
          <a:prstGeom prst="ellipse">
            <a:avLst/>
          </a:prstGeom>
          <a:solidFill>
            <a:srgbClr val="66FFCC"/>
          </a:solidFill>
          <a:ln w="9360">
            <a:solidFill>
              <a:srgbClr val="66FFCC"/>
            </a:solidFill>
            <a:round/>
            <a:headEnd/>
            <a:tailEnd/>
          </a:ln>
        </p:spPr>
        <p:txBody>
          <a:bodyPr wrap="none" anchor="ctr"/>
          <a:lstStyle/>
          <a:p>
            <a:endParaRPr lang="de-DE"/>
          </a:p>
        </p:txBody>
      </p:sp>
      <p:grpSp>
        <p:nvGrpSpPr>
          <p:cNvPr id="19461" name="Group 6"/>
          <p:cNvGrpSpPr>
            <a:grpSpLocks/>
          </p:cNvGrpSpPr>
          <p:nvPr/>
        </p:nvGrpSpPr>
        <p:grpSpPr bwMode="auto">
          <a:xfrm>
            <a:off x="2952750" y="4024313"/>
            <a:ext cx="895350" cy="762000"/>
            <a:chOff x="1421" y="2187"/>
            <a:chExt cx="480" cy="480"/>
          </a:xfrm>
        </p:grpSpPr>
        <p:sp>
          <p:nvSpPr>
            <p:cNvPr id="19474" name="Oval 7"/>
            <p:cNvSpPr>
              <a:spLocks noChangeArrowheads="1"/>
            </p:cNvSpPr>
            <p:nvPr/>
          </p:nvSpPr>
          <p:spPr bwMode="auto">
            <a:xfrm>
              <a:off x="1421" y="2187"/>
              <a:ext cx="480" cy="480"/>
            </a:xfrm>
            <a:prstGeom prst="ellipse">
              <a:avLst/>
            </a:prstGeom>
            <a:solidFill>
              <a:srgbClr val="FFFF99"/>
            </a:solidFill>
            <a:ln w="9360">
              <a:solidFill>
                <a:srgbClr val="FFFF99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de-DE"/>
            </a:p>
          </p:txBody>
        </p:sp>
        <p:sp>
          <p:nvSpPr>
            <p:cNvPr id="19475" name="AutoShape 8"/>
            <p:cNvSpPr>
              <a:spLocks noChangeArrowheads="1"/>
            </p:cNvSpPr>
            <p:nvPr/>
          </p:nvSpPr>
          <p:spPr bwMode="auto">
            <a:xfrm>
              <a:off x="1421" y="2258"/>
              <a:ext cx="480" cy="338"/>
            </a:xfrm>
            <a:prstGeom prst="roundRect">
              <a:avLst>
                <a:gd name="adj" fmla="val 292"/>
              </a:avLst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0000" tIns="46800" rIns="90000" bIns="46800" anchor="ctr" anchorCtr="1"/>
            <a:lstStyle/>
            <a:p>
              <a:pPr algn="ctr">
                <a:lnSpc>
                  <a:spcPct val="93000"/>
                </a:lnSpc>
                <a:buClr>
                  <a:srgbClr val="000000"/>
                </a:buClr>
                <a:buSzPct val="100000"/>
                <a:buFont typeface="Arial" charset="0"/>
                <a:buNone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r>
                <a:rPr lang="ru-RU" b="1" dirty="0" smtClean="0"/>
                <a:t>Ядро </a:t>
              </a:r>
              <a:endParaRPr lang="en-GB" b="1" dirty="0"/>
            </a:p>
          </p:txBody>
        </p:sp>
      </p:grpSp>
      <p:sp>
        <p:nvSpPr>
          <p:cNvPr id="19462" name="Text Box 9"/>
          <p:cNvSpPr txBox="1">
            <a:spLocks noChangeArrowheads="1"/>
          </p:cNvSpPr>
          <p:nvPr/>
        </p:nvSpPr>
        <p:spPr bwMode="auto">
          <a:xfrm>
            <a:off x="2790825" y="4786313"/>
            <a:ext cx="1219200" cy="352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8000" tIns="46800" rIns="18000" bIns="46800">
            <a:spAutoFit/>
          </a:bodyPr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</a:defRPr>
            </a:lvl1pPr>
            <a:lvl2pPr marL="742950" indent="-28575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algn="ctr" eaLnBrk="1" hangingPunct="1">
              <a:lnSpc>
                <a:spcPct val="93000"/>
              </a:lnSpc>
              <a:spcBef>
                <a:spcPts val="875"/>
              </a:spcBef>
              <a:buClr>
                <a:srgbClr val="000000"/>
              </a:buClr>
              <a:buSzPct val="100000"/>
              <a:buFont typeface="Arial" charset="0"/>
              <a:buNone/>
            </a:pPr>
            <a:r>
              <a:rPr lang="ru-RU" b="1" dirty="0" smtClean="0">
                <a:cs typeface="Arial Unicode MS" charset="0"/>
              </a:rPr>
              <a:t>Боль </a:t>
            </a:r>
            <a:endParaRPr lang="en-GB" b="1" dirty="0">
              <a:cs typeface="Arial Unicode MS" charset="0"/>
            </a:endParaRPr>
          </a:p>
        </p:txBody>
      </p:sp>
      <p:sp>
        <p:nvSpPr>
          <p:cNvPr id="19463" name="Text Box 10"/>
          <p:cNvSpPr txBox="1">
            <a:spLocks noChangeArrowheads="1"/>
          </p:cNvSpPr>
          <p:nvPr/>
        </p:nvSpPr>
        <p:spPr bwMode="auto">
          <a:xfrm>
            <a:off x="2790825" y="5319713"/>
            <a:ext cx="1219200" cy="352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8000" tIns="46800" rIns="18000" bIns="46800">
            <a:spAutoFit/>
          </a:bodyPr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</a:defRPr>
            </a:lvl1pPr>
            <a:lvl2pPr marL="742950" indent="-28575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algn="ctr" eaLnBrk="1" hangingPunct="1">
              <a:lnSpc>
                <a:spcPct val="93000"/>
              </a:lnSpc>
              <a:spcBef>
                <a:spcPts val="875"/>
              </a:spcBef>
              <a:buClr>
                <a:srgbClr val="000000"/>
              </a:buClr>
              <a:buSzPct val="100000"/>
              <a:buFont typeface="Arial" charset="0"/>
              <a:buNone/>
            </a:pPr>
            <a:r>
              <a:rPr lang="ru-RU" b="1" dirty="0" smtClean="0">
                <a:cs typeface="Arial Unicode MS" charset="0"/>
              </a:rPr>
              <a:t>Защита </a:t>
            </a:r>
            <a:endParaRPr lang="en-US" b="1" dirty="0">
              <a:cs typeface="Arial Unicode MS" charset="0"/>
            </a:endParaRPr>
          </a:p>
        </p:txBody>
      </p:sp>
      <p:sp>
        <p:nvSpPr>
          <p:cNvPr id="19464" name="Text Box 11"/>
          <p:cNvSpPr txBox="1">
            <a:spLocks noChangeArrowheads="1"/>
          </p:cNvSpPr>
          <p:nvPr/>
        </p:nvSpPr>
        <p:spPr bwMode="auto">
          <a:xfrm>
            <a:off x="2724150" y="5949950"/>
            <a:ext cx="1352550" cy="352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8000" tIns="46800" rIns="18000" bIns="46800">
            <a:spAutoFit/>
          </a:bodyPr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</a:defRPr>
            </a:lvl1pPr>
            <a:lvl2pPr marL="742950" indent="-28575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algn="ctr" eaLnBrk="1" hangingPunct="1">
              <a:lnSpc>
                <a:spcPct val="93000"/>
              </a:lnSpc>
              <a:spcBef>
                <a:spcPts val="875"/>
              </a:spcBef>
              <a:buClr>
                <a:srgbClr val="000000"/>
              </a:buClr>
              <a:buSzPct val="100000"/>
              <a:buFont typeface="Arial" charset="0"/>
              <a:buNone/>
            </a:pPr>
            <a:r>
              <a:rPr lang="ru-RU" b="1" dirty="0" smtClean="0">
                <a:cs typeface="Arial Unicode MS" charset="0"/>
              </a:rPr>
              <a:t>Адаптация </a:t>
            </a:r>
            <a:endParaRPr lang="en-GB" b="1" dirty="0">
              <a:cs typeface="Arial Unicode MS" charset="0"/>
            </a:endParaRPr>
          </a:p>
        </p:txBody>
      </p:sp>
      <p:sp>
        <p:nvSpPr>
          <p:cNvPr id="11" name="AutoShape 35"/>
          <p:cNvSpPr>
            <a:spLocks noChangeArrowheads="1"/>
          </p:cNvSpPr>
          <p:nvPr/>
        </p:nvSpPr>
        <p:spPr bwMode="auto">
          <a:xfrm>
            <a:off x="3933825" y="4052888"/>
            <a:ext cx="360363" cy="433387"/>
          </a:xfrm>
          <a:prstGeom prst="can">
            <a:avLst>
              <a:gd name="adj" fmla="val 60132"/>
            </a:avLst>
          </a:prstGeom>
          <a:solidFill>
            <a:schemeClr val="accent1"/>
          </a:solidFill>
          <a:ln w="2857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de-DE"/>
          </a:p>
        </p:txBody>
      </p:sp>
      <p:sp>
        <p:nvSpPr>
          <p:cNvPr id="19467" name="AutoShape 44"/>
          <p:cNvSpPr>
            <a:spLocks noChangeArrowheads="1"/>
          </p:cNvSpPr>
          <p:nvPr/>
        </p:nvSpPr>
        <p:spPr bwMode="auto">
          <a:xfrm>
            <a:off x="4859337" y="1125538"/>
            <a:ext cx="3944459" cy="1077912"/>
          </a:xfrm>
          <a:prstGeom prst="wedgeRoundRectCallout">
            <a:avLst>
              <a:gd name="adj1" fmla="val -58324"/>
              <a:gd name="adj2" fmla="val 127116"/>
              <a:gd name="adj3" fmla="val 16667"/>
            </a:avLst>
          </a:prstGeom>
          <a:solidFill>
            <a:srgbClr val="FFFFFF"/>
          </a:solidFill>
          <a:ln w="19050" cmpd="sng">
            <a:solidFill>
              <a:srgbClr val="3366FF"/>
            </a:solidFill>
            <a:miter lim="800000"/>
            <a:headEnd/>
            <a:tailEnd/>
          </a:ln>
          <a:effectLst/>
          <a:extLst/>
        </p:spPr>
        <p:txBody>
          <a:bodyPr/>
          <a:lstStyle/>
          <a:p>
            <a:pPr>
              <a:spcBef>
                <a:spcPct val="50000"/>
              </a:spcBef>
            </a:pPr>
            <a:r>
              <a:rPr lang="ru-RU" b="1" dirty="0">
                <a:solidFill>
                  <a:srgbClr val="3366FF"/>
                </a:solidFill>
                <a:cs typeface="Arial Unicode MS" charset="0"/>
              </a:rPr>
              <a:t>Я тебя умоляю, мы все взрослые и можем справиться с этим по-взрослому</a:t>
            </a:r>
            <a:r>
              <a:rPr lang="en-US" sz="2400" b="1" dirty="0">
                <a:solidFill>
                  <a:srgbClr val="3366FF"/>
                </a:solidFill>
                <a:cs typeface="Arial Unicode MS" charset="0"/>
              </a:rPr>
              <a:t>. </a:t>
            </a:r>
          </a:p>
        </p:txBody>
      </p:sp>
      <p:sp>
        <p:nvSpPr>
          <p:cNvPr id="19468" name="Rectangle 48"/>
          <p:cNvSpPr txBox="1">
            <a:spLocks noChangeArrowheads="1"/>
          </p:cNvSpPr>
          <p:nvPr/>
        </p:nvSpPr>
        <p:spPr bwMode="auto">
          <a:xfrm>
            <a:off x="0" y="476672"/>
            <a:ext cx="9144000" cy="527669"/>
          </a:xfrm>
          <a:prstGeom prst="rect">
            <a:avLst/>
          </a:prstGeom>
          <a:noFill/>
          <a:ln>
            <a:noFill/>
          </a:ln>
          <a:extLst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algn="ctr"/>
            <a:r>
              <a:rPr lang="ru-RU" sz="2800" b="1" dirty="0"/>
              <a:t>Отношения</a:t>
            </a:r>
            <a:r>
              <a:rPr lang="en-US" sz="2800" b="1" dirty="0"/>
              <a:t>, </a:t>
            </a:r>
            <a:r>
              <a:rPr lang="ru-RU" sz="2800" b="1" dirty="0"/>
              <a:t>чувства и типичные высказывания</a:t>
            </a:r>
            <a:endParaRPr lang="en-US" sz="2800" b="1" dirty="0"/>
          </a:p>
        </p:txBody>
      </p:sp>
      <p:sp>
        <p:nvSpPr>
          <p:cNvPr id="19" name="AutoShape 56"/>
          <p:cNvSpPr>
            <a:spLocks noChangeArrowheads="1"/>
          </p:cNvSpPr>
          <p:nvPr/>
        </p:nvSpPr>
        <p:spPr bwMode="auto">
          <a:xfrm>
            <a:off x="250825" y="1484313"/>
            <a:ext cx="3825875" cy="719137"/>
          </a:xfrm>
          <a:prstGeom prst="wedgeRectCallout">
            <a:avLst>
              <a:gd name="adj1" fmla="val 36131"/>
              <a:gd name="adj2" fmla="val 195575"/>
            </a:avLst>
          </a:prstGeom>
          <a:solidFill>
            <a:srgbClr val="FFFFFF"/>
          </a:solidFill>
          <a:ln w="19050" cmpd="sng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r>
              <a:rPr lang="ru-RU" b="1" dirty="0">
                <a:solidFill>
                  <a:srgbClr val="FF0000"/>
                </a:solidFill>
              </a:rPr>
              <a:t>Это твоя вина</a:t>
            </a:r>
            <a:r>
              <a:rPr lang="de-DE" b="1" dirty="0">
                <a:solidFill>
                  <a:srgbClr val="FF0000"/>
                </a:solidFill>
              </a:rPr>
              <a:t>, </a:t>
            </a:r>
            <a:r>
              <a:rPr lang="ru-RU" b="1" dirty="0">
                <a:solidFill>
                  <a:srgbClr val="FF0000"/>
                </a:solidFill>
              </a:rPr>
              <a:t>ты</a:t>
            </a:r>
            <a:r>
              <a:rPr lang="de-DE" b="1" dirty="0">
                <a:solidFill>
                  <a:srgbClr val="FF0000"/>
                </a:solidFill>
              </a:rPr>
              <a:t> ...!</a:t>
            </a:r>
          </a:p>
          <a:p>
            <a:pPr algn="ctr"/>
            <a:r>
              <a:rPr lang="de-DE" b="1" dirty="0">
                <a:solidFill>
                  <a:srgbClr val="FF0000"/>
                </a:solidFill>
              </a:rPr>
              <a:t>(</a:t>
            </a:r>
            <a:r>
              <a:rPr lang="ru-RU" b="1" dirty="0">
                <a:solidFill>
                  <a:srgbClr val="FF0000"/>
                </a:solidFill>
              </a:rPr>
              <a:t>Я в ярости и презираю тебя</a:t>
            </a:r>
            <a:r>
              <a:rPr lang="de-DE" b="1" dirty="0">
                <a:solidFill>
                  <a:srgbClr val="FF0000"/>
                </a:solidFill>
              </a:rPr>
              <a:t>!)</a:t>
            </a:r>
          </a:p>
        </p:txBody>
      </p:sp>
      <p:grpSp>
        <p:nvGrpSpPr>
          <p:cNvPr id="20" name="Group 58"/>
          <p:cNvGrpSpPr>
            <a:grpSpLocks/>
          </p:cNvGrpSpPr>
          <p:nvPr/>
        </p:nvGrpSpPr>
        <p:grpSpPr bwMode="auto">
          <a:xfrm>
            <a:off x="4870282" y="4509120"/>
            <a:ext cx="4022198" cy="2093932"/>
            <a:chOff x="3515" y="2647"/>
            <a:chExt cx="2177" cy="1169"/>
          </a:xfrm>
          <a:solidFill>
            <a:schemeClr val="bg1"/>
          </a:solidFill>
        </p:grpSpPr>
        <p:sp>
          <p:nvSpPr>
            <p:cNvPr id="17423" name="Text Box 36"/>
            <p:cNvSpPr txBox="1">
              <a:spLocks noChangeArrowheads="1"/>
            </p:cNvSpPr>
            <p:nvPr/>
          </p:nvSpPr>
          <p:spPr bwMode="auto">
            <a:xfrm>
              <a:off x="4601" y="3418"/>
              <a:ext cx="1043" cy="361"/>
            </a:xfrm>
            <a:prstGeom prst="rect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defRPr/>
              </a:pPr>
              <a:r>
                <a:rPr kumimoji="1" lang="ru-RU" b="1" dirty="0" smtClean="0">
                  <a:solidFill>
                    <a:srgbClr val="008000"/>
                  </a:solidFill>
                  <a:latin typeface="+mn-lt"/>
                  <a:ea typeface="Arial Unicode MS" pitchFamily="34" charset="-128"/>
                  <a:cs typeface="Arial Unicode MS" pitchFamily="34" charset="-128"/>
                </a:rPr>
                <a:t>Уязвимые эмоции</a:t>
              </a:r>
              <a:endParaRPr kumimoji="1" lang="en-US" b="1" dirty="0">
                <a:solidFill>
                  <a:srgbClr val="008000"/>
                </a:solidFill>
                <a:latin typeface="+mn-lt"/>
                <a:ea typeface="Arial Unicode MS" pitchFamily="34" charset="-128"/>
                <a:cs typeface="Arial Unicode MS" pitchFamily="34" charset="-128"/>
              </a:endParaRPr>
            </a:p>
          </p:txBody>
        </p:sp>
        <p:pic>
          <p:nvPicPr>
            <p:cNvPr id="17425" name="Picture 57" descr="baby weint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15" y="2768"/>
              <a:ext cx="1014" cy="104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7424" name="AutoShape 46"/>
            <p:cNvSpPr>
              <a:spLocks noChangeArrowheads="1"/>
            </p:cNvSpPr>
            <p:nvPr/>
          </p:nvSpPr>
          <p:spPr bwMode="auto">
            <a:xfrm>
              <a:off x="4539" y="2647"/>
              <a:ext cx="1153" cy="681"/>
            </a:xfrm>
            <a:prstGeom prst="cloudCallout">
              <a:avLst>
                <a:gd name="adj1" fmla="val -67639"/>
                <a:gd name="adj2" fmla="val 24462"/>
              </a:avLst>
            </a:prstGeom>
            <a:grpFill/>
            <a:ln w="19050" cmpd="sng">
              <a:solidFill>
                <a:srgbClr val="008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>
                <a:defRPr/>
              </a:pPr>
              <a:r>
                <a:rPr lang="en-US" b="1" dirty="0" smtClean="0">
                  <a:solidFill>
                    <a:srgbClr val="008000"/>
                  </a:solidFill>
                  <a:latin typeface="+mn-lt"/>
                  <a:ea typeface="+mn-ea"/>
                </a:rPr>
                <a:t>…</a:t>
              </a:r>
              <a:r>
                <a:rPr lang="ru-RU" b="1" dirty="0">
                  <a:solidFill>
                    <a:srgbClr val="008000"/>
                  </a:solidFill>
                </a:rPr>
                <a:t>одинок и </a:t>
              </a:r>
              <a:r>
                <a:rPr lang="ru-RU" b="1" dirty="0" smtClean="0">
                  <a:solidFill>
                    <a:srgbClr val="008000"/>
                  </a:solidFill>
                </a:rPr>
                <a:t>голоден</a:t>
              </a:r>
              <a:endParaRPr lang="en-US" b="1" dirty="0">
                <a:solidFill>
                  <a:srgbClr val="008000"/>
                </a:solidFill>
                <a:latin typeface="+mn-lt"/>
                <a:ea typeface="+mn-ea"/>
              </a:endParaRPr>
            </a:p>
          </p:txBody>
        </p:sp>
      </p:grpSp>
      <p:grpSp>
        <p:nvGrpSpPr>
          <p:cNvPr id="4" name="Gruppierung 3"/>
          <p:cNvGrpSpPr/>
          <p:nvPr/>
        </p:nvGrpSpPr>
        <p:grpSpPr>
          <a:xfrm>
            <a:off x="4333848" y="2420888"/>
            <a:ext cx="4140547" cy="2251682"/>
            <a:chOff x="4333848" y="2420888"/>
            <a:chExt cx="4140547" cy="2251682"/>
          </a:xfrm>
        </p:grpSpPr>
        <p:sp>
          <p:nvSpPr>
            <p:cNvPr id="19472" name="AutoShape 34"/>
            <p:cNvSpPr>
              <a:spLocks noChangeArrowheads="1"/>
            </p:cNvSpPr>
            <p:nvPr/>
          </p:nvSpPr>
          <p:spPr bwMode="auto">
            <a:xfrm rot="6402528">
              <a:off x="4485721" y="3098159"/>
              <a:ext cx="1422538" cy="1726283"/>
            </a:xfrm>
            <a:prstGeom prst="lightningBolt">
              <a:avLst/>
            </a:prstGeom>
            <a:solidFill>
              <a:srgbClr val="FF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r>
                <a:rPr lang="de-DE" dirty="0" smtClean="0"/>
                <a:t> </a:t>
              </a:r>
              <a:endParaRPr lang="de-DE" dirty="0"/>
            </a:p>
          </p:txBody>
        </p:sp>
        <p:pic>
          <p:nvPicPr>
            <p:cNvPr id="24" name="Bild 23" descr="Abgr.png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868144" y="2420888"/>
              <a:ext cx="2606251" cy="201622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621283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4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1" dur="2000" fill="hold"/>
                                        <p:tgtEl>
                                          <p:spTgt spid="1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9467" grpId="0" animBg="1"/>
      <p:bldP spid="1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ext Box 2"/>
          <p:cNvSpPr txBox="1">
            <a:spLocks noChangeArrowheads="1"/>
          </p:cNvSpPr>
          <p:nvPr/>
        </p:nvSpPr>
        <p:spPr bwMode="auto">
          <a:xfrm>
            <a:off x="1897757" y="4655146"/>
            <a:ext cx="12192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8000" rIns="1800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sz="1400" b="1">
                <a:cs typeface="Arial Unicode MS" charset="0"/>
              </a:rPr>
              <a:t>Weh-Gefühle</a:t>
            </a:r>
          </a:p>
        </p:txBody>
      </p:sp>
      <p:sp>
        <p:nvSpPr>
          <p:cNvPr id="21507" name="Text Box 3"/>
          <p:cNvSpPr txBox="1">
            <a:spLocks noChangeArrowheads="1"/>
          </p:cNvSpPr>
          <p:nvPr/>
        </p:nvSpPr>
        <p:spPr bwMode="auto">
          <a:xfrm>
            <a:off x="1897757" y="5188546"/>
            <a:ext cx="12192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8000" rIns="1800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sz="1400" b="1">
                <a:cs typeface="Arial Unicode MS" charset="0"/>
              </a:rPr>
              <a:t>Abwehr</a:t>
            </a:r>
          </a:p>
        </p:txBody>
      </p:sp>
      <p:sp>
        <p:nvSpPr>
          <p:cNvPr id="21508" name="Line 5"/>
          <p:cNvSpPr>
            <a:spLocks noChangeShapeType="1"/>
          </p:cNvSpPr>
          <p:nvPr/>
        </p:nvSpPr>
        <p:spPr bwMode="auto">
          <a:xfrm flipH="1">
            <a:off x="3018532" y="4115396"/>
            <a:ext cx="63500" cy="101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de-DE"/>
          </a:p>
        </p:txBody>
      </p:sp>
      <p:sp>
        <p:nvSpPr>
          <p:cNvPr id="21509" name="Oval 7"/>
          <p:cNvSpPr>
            <a:spLocks noChangeArrowheads="1"/>
          </p:cNvSpPr>
          <p:nvPr/>
        </p:nvSpPr>
        <p:spPr bwMode="auto">
          <a:xfrm>
            <a:off x="251520" y="1719858"/>
            <a:ext cx="4267200" cy="4267200"/>
          </a:xfrm>
          <a:prstGeom prst="ellipse">
            <a:avLst/>
          </a:prstGeom>
          <a:solidFill>
            <a:srgbClr val="99CCFF"/>
          </a:solidFill>
          <a:ln w="9525">
            <a:solidFill>
              <a:srgbClr val="99CC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de-DE"/>
          </a:p>
        </p:txBody>
      </p:sp>
      <p:sp>
        <p:nvSpPr>
          <p:cNvPr id="21510" name="Oval 8"/>
          <p:cNvSpPr>
            <a:spLocks noChangeArrowheads="1"/>
          </p:cNvSpPr>
          <p:nvPr/>
        </p:nvSpPr>
        <p:spPr bwMode="auto">
          <a:xfrm>
            <a:off x="1013520" y="2481858"/>
            <a:ext cx="2743200" cy="2743200"/>
          </a:xfrm>
          <a:prstGeom prst="ellipse">
            <a:avLst/>
          </a:prstGeom>
          <a:solidFill>
            <a:srgbClr val="FF9999"/>
          </a:solidFill>
          <a:ln w="9525">
            <a:solidFill>
              <a:srgbClr val="FF9999"/>
            </a:solidFill>
            <a:round/>
            <a:headEnd/>
            <a:tailEnd/>
          </a:ln>
        </p:spPr>
        <p:txBody>
          <a:bodyPr wrap="none" anchor="ctr"/>
          <a:lstStyle/>
          <a:p>
            <a:endParaRPr lang="de-DE"/>
          </a:p>
        </p:txBody>
      </p:sp>
      <p:sp>
        <p:nvSpPr>
          <p:cNvPr id="21511" name="Oval 9"/>
          <p:cNvSpPr>
            <a:spLocks noChangeArrowheads="1"/>
          </p:cNvSpPr>
          <p:nvPr/>
        </p:nvSpPr>
        <p:spPr bwMode="auto">
          <a:xfrm>
            <a:off x="1546920" y="3015258"/>
            <a:ext cx="1676400" cy="1676400"/>
          </a:xfrm>
          <a:prstGeom prst="ellipse">
            <a:avLst/>
          </a:prstGeom>
          <a:solidFill>
            <a:srgbClr val="66FFCC"/>
          </a:solidFill>
          <a:ln w="9525">
            <a:solidFill>
              <a:srgbClr val="66FFCC"/>
            </a:solidFill>
            <a:round/>
            <a:headEnd/>
            <a:tailEnd/>
          </a:ln>
        </p:spPr>
        <p:txBody>
          <a:bodyPr wrap="none" bIns="0" anchor="b" anchorCtr="1"/>
          <a:lstStyle/>
          <a:p>
            <a:pPr algn="ctr"/>
            <a:endParaRPr lang="de-DE" sz="1400" b="1"/>
          </a:p>
        </p:txBody>
      </p:sp>
      <p:sp>
        <p:nvSpPr>
          <p:cNvPr id="21512" name="Oval 10"/>
          <p:cNvSpPr>
            <a:spLocks noChangeArrowheads="1"/>
          </p:cNvSpPr>
          <p:nvPr/>
        </p:nvSpPr>
        <p:spPr bwMode="auto">
          <a:xfrm>
            <a:off x="2004120" y="3472458"/>
            <a:ext cx="762000" cy="762000"/>
          </a:xfrm>
          <a:prstGeom prst="ellipse">
            <a:avLst/>
          </a:prstGeom>
          <a:solidFill>
            <a:srgbClr val="FFFF99"/>
          </a:solidFill>
          <a:ln w="9525">
            <a:solidFill>
              <a:srgbClr val="FFFF99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400" b="1" dirty="0" smtClean="0"/>
              <a:t>Ядро </a:t>
            </a:r>
            <a:endParaRPr lang="en-US" sz="1400" b="1" dirty="0"/>
          </a:p>
        </p:txBody>
      </p:sp>
      <p:sp>
        <p:nvSpPr>
          <p:cNvPr id="21513" name="Text Box 11"/>
          <p:cNvSpPr txBox="1">
            <a:spLocks noChangeArrowheads="1"/>
          </p:cNvSpPr>
          <p:nvPr/>
        </p:nvSpPr>
        <p:spPr bwMode="auto">
          <a:xfrm>
            <a:off x="1775520" y="5342533"/>
            <a:ext cx="12192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8000" rIns="1800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endParaRPr lang="de-DE" sz="1400" b="1">
              <a:cs typeface="Arial Unicode MS" charset="0"/>
            </a:endParaRPr>
          </a:p>
        </p:txBody>
      </p:sp>
      <p:sp>
        <p:nvSpPr>
          <p:cNvPr id="21514" name="Text Box 36"/>
          <p:cNvSpPr txBox="1">
            <a:spLocks noChangeArrowheads="1"/>
          </p:cNvSpPr>
          <p:nvPr/>
        </p:nvSpPr>
        <p:spPr bwMode="auto">
          <a:xfrm>
            <a:off x="0" y="413770"/>
            <a:ext cx="9144000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eaLnBrk="1" hangingPunct="1"/>
            <a:r>
              <a:rPr lang="ru-RU" sz="2800" b="1" dirty="0">
                <a:cs typeface="Arial Unicode MS" charset="0"/>
              </a:rPr>
              <a:t>Трещины в </a:t>
            </a:r>
            <a:r>
              <a:rPr lang="ru-RU" sz="2800" b="1" dirty="0" smtClean="0">
                <a:cs typeface="Arial Unicode MS" charset="0"/>
              </a:rPr>
              <a:t>оболочках защиты: </a:t>
            </a:r>
          </a:p>
          <a:p>
            <a:pPr eaLnBrk="1" hangingPunct="1"/>
            <a:r>
              <a:rPr lang="ru-RU" sz="2800" b="1" dirty="0" smtClean="0">
                <a:cs typeface="Arial Unicode MS" charset="0"/>
              </a:rPr>
              <a:t>Болезненные </a:t>
            </a:r>
            <a:r>
              <a:rPr lang="ru-RU" sz="2800" b="1" dirty="0">
                <a:cs typeface="Arial Unicode MS" charset="0"/>
              </a:rPr>
              <a:t>чувства</a:t>
            </a:r>
            <a:r>
              <a:rPr lang="de-DE" sz="2400" b="1" dirty="0">
                <a:cs typeface="Arial Unicode MS" charset="0"/>
              </a:rPr>
              <a:t>: </a:t>
            </a:r>
            <a:r>
              <a:rPr lang="ru-RU" sz="2400" b="1" dirty="0">
                <a:cs typeface="Arial Unicode MS" charset="0"/>
              </a:rPr>
              <a:t>обиды и травмы прошлого</a:t>
            </a:r>
            <a:endParaRPr lang="de-DE" sz="2400" b="1" dirty="0">
              <a:cs typeface="Arial Unicode MS" charset="0"/>
            </a:endParaRPr>
          </a:p>
          <a:p>
            <a:pPr eaLnBrk="1" hangingPunct="1"/>
            <a:endParaRPr lang="en-US" sz="2800" b="1" dirty="0">
              <a:cs typeface="Arial Unicode MS" charset="0"/>
            </a:endParaRPr>
          </a:p>
        </p:txBody>
      </p:sp>
      <p:sp>
        <p:nvSpPr>
          <p:cNvPr id="21524" name="Text Box 4"/>
          <p:cNvSpPr txBox="1">
            <a:spLocks noChangeArrowheads="1"/>
          </p:cNvSpPr>
          <p:nvPr/>
        </p:nvSpPr>
        <p:spPr bwMode="auto">
          <a:xfrm>
            <a:off x="4629126" y="2996209"/>
            <a:ext cx="3995738" cy="3877985"/>
          </a:xfrm>
          <a:prstGeom prst="rect">
            <a:avLst/>
          </a:prstGeom>
          <a:solidFill>
            <a:srgbClr val="99FF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Ins="18000">
            <a:spAutoFit/>
          </a:bodyPr>
          <a:lstStyle>
            <a:lvl1pPr marL="288925" indent="-288925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 typeface="Wingdings" charset="0"/>
              <a:buChar char="§"/>
            </a:pPr>
            <a:r>
              <a:rPr lang="ru-RU" b="1" dirty="0">
                <a:cs typeface="Arial Unicode MS" charset="0"/>
              </a:rPr>
              <a:t>Конфликты или индивидуальные обременительные ситуации активируют эти чувства из прошлого </a:t>
            </a:r>
          </a:p>
          <a:p>
            <a:pPr eaLnBrk="1" hangingPunct="1">
              <a:spcBef>
                <a:spcPct val="50000"/>
              </a:spcBef>
              <a:buFont typeface="Wingdings" charset="0"/>
              <a:buChar char="§"/>
            </a:pPr>
            <a:r>
              <a:rPr lang="ru-RU" b="1" dirty="0">
                <a:cs typeface="Arial Unicode MS" charset="0"/>
              </a:rPr>
              <a:t>Полученные трещины либо воспринимаются осознанно и высказываются, либо </a:t>
            </a:r>
            <a:r>
              <a:rPr lang="en-US" b="1" dirty="0">
                <a:cs typeface="Arial Unicode MS" charset="0"/>
              </a:rPr>
              <a:t>…</a:t>
            </a:r>
          </a:p>
          <a:p>
            <a:pPr eaLnBrk="1" hangingPunct="1">
              <a:spcBef>
                <a:spcPct val="50000"/>
              </a:spcBef>
              <a:buFont typeface="Wingdings" charset="0"/>
              <a:buChar char="§"/>
            </a:pPr>
            <a:r>
              <a:rPr lang="en-US" b="1" dirty="0">
                <a:cs typeface="Arial Unicode MS" charset="0"/>
              </a:rPr>
              <a:t>… </a:t>
            </a:r>
            <a:r>
              <a:rPr lang="ru-RU" b="1" dirty="0">
                <a:cs typeface="Arial Unicode MS" charset="0"/>
              </a:rPr>
              <a:t>неосознанно применяются для поддержки защиты </a:t>
            </a:r>
            <a:r>
              <a:rPr lang="en-US" b="1" dirty="0">
                <a:cs typeface="Arial Unicode MS" charset="0"/>
              </a:rPr>
              <a:t>(</a:t>
            </a:r>
            <a:r>
              <a:rPr lang="ru-RU" b="1" dirty="0">
                <a:cs typeface="Arial Unicode MS" charset="0"/>
              </a:rPr>
              <a:t>в след чего они не воспринимаются</a:t>
            </a:r>
            <a:r>
              <a:rPr lang="en-US" sz="1600" b="1" dirty="0">
                <a:cs typeface="Arial Unicode MS" charset="0"/>
              </a:rPr>
              <a:t>)</a:t>
            </a:r>
          </a:p>
          <a:p>
            <a:pPr eaLnBrk="1" hangingPunct="1">
              <a:spcBef>
                <a:spcPct val="50000"/>
              </a:spcBef>
              <a:buFont typeface="Wingdings" charset="0"/>
              <a:buChar char="§"/>
            </a:pPr>
            <a:endParaRPr lang="en-US" sz="2000" b="1" dirty="0">
              <a:cs typeface="Arial Unicode MS" charset="0"/>
            </a:endParaRPr>
          </a:p>
        </p:txBody>
      </p:sp>
      <p:grpSp>
        <p:nvGrpSpPr>
          <p:cNvPr id="3" name="Gruppierung 2"/>
          <p:cNvGrpSpPr/>
          <p:nvPr/>
        </p:nvGrpSpPr>
        <p:grpSpPr>
          <a:xfrm>
            <a:off x="1011213" y="1740496"/>
            <a:ext cx="3363913" cy="4241800"/>
            <a:chOff x="1011213" y="1740496"/>
            <a:chExt cx="3363913" cy="4241800"/>
          </a:xfrm>
        </p:grpSpPr>
        <p:grpSp>
          <p:nvGrpSpPr>
            <p:cNvPr id="21525" name="Group 52"/>
            <p:cNvGrpSpPr>
              <a:grpSpLocks/>
            </p:cNvGrpSpPr>
            <p:nvPr/>
          </p:nvGrpSpPr>
          <p:grpSpPr bwMode="auto">
            <a:xfrm>
              <a:off x="1011213" y="2223096"/>
              <a:ext cx="598488" cy="790575"/>
              <a:chOff x="919" y="1492"/>
              <a:chExt cx="377" cy="498"/>
            </a:xfrm>
          </p:grpSpPr>
          <p:sp>
            <p:nvSpPr>
              <p:cNvPr id="21551" name="Line 12"/>
              <p:cNvSpPr>
                <a:spLocks noChangeShapeType="1"/>
              </p:cNvSpPr>
              <p:nvPr/>
            </p:nvSpPr>
            <p:spPr bwMode="auto">
              <a:xfrm>
                <a:off x="919" y="1492"/>
                <a:ext cx="137" cy="144"/>
              </a:xfrm>
              <a:prstGeom prst="line">
                <a:avLst/>
              </a:prstGeom>
              <a:noFill/>
              <a:ln w="762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21552" name="Line 13"/>
              <p:cNvSpPr>
                <a:spLocks noChangeShapeType="1"/>
              </p:cNvSpPr>
              <p:nvPr/>
            </p:nvSpPr>
            <p:spPr bwMode="auto">
              <a:xfrm>
                <a:off x="1056" y="1622"/>
                <a:ext cx="33" cy="175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21553" name="Line 14"/>
              <p:cNvSpPr>
                <a:spLocks noChangeShapeType="1"/>
              </p:cNvSpPr>
              <p:nvPr/>
            </p:nvSpPr>
            <p:spPr bwMode="auto">
              <a:xfrm>
                <a:off x="1089" y="1797"/>
                <a:ext cx="178" cy="27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21554" name="Line 15"/>
              <p:cNvSpPr>
                <a:spLocks noChangeShapeType="1"/>
              </p:cNvSpPr>
              <p:nvPr/>
            </p:nvSpPr>
            <p:spPr bwMode="auto">
              <a:xfrm>
                <a:off x="1270" y="1822"/>
                <a:ext cx="26" cy="168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de-DE"/>
              </a:p>
            </p:txBody>
          </p:sp>
        </p:grpSp>
        <p:grpSp>
          <p:nvGrpSpPr>
            <p:cNvPr id="21526" name="Group 49"/>
            <p:cNvGrpSpPr>
              <a:grpSpLocks/>
            </p:cNvGrpSpPr>
            <p:nvPr/>
          </p:nvGrpSpPr>
          <p:grpSpPr bwMode="auto">
            <a:xfrm>
              <a:off x="2478063" y="1740496"/>
              <a:ext cx="311150" cy="1635125"/>
              <a:chOff x="1843" y="1188"/>
              <a:chExt cx="196" cy="1030"/>
            </a:xfrm>
          </p:grpSpPr>
          <p:sp>
            <p:nvSpPr>
              <p:cNvPr id="21547" name="Line 16"/>
              <p:cNvSpPr>
                <a:spLocks noChangeShapeType="1"/>
              </p:cNvSpPr>
              <p:nvPr/>
            </p:nvSpPr>
            <p:spPr bwMode="auto">
              <a:xfrm flipH="1">
                <a:off x="1853" y="1188"/>
                <a:ext cx="186" cy="434"/>
              </a:xfrm>
              <a:prstGeom prst="line">
                <a:avLst/>
              </a:prstGeom>
              <a:noFill/>
              <a:ln w="762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21548" name="Line 17"/>
              <p:cNvSpPr>
                <a:spLocks noChangeShapeType="1"/>
              </p:cNvSpPr>
              <p:nvPr/>
            </p:nvSpPr>
            <p:spPr bwMode="auto">
              <a:xfrm>
                <a:off x="1843" y="1606"/>
                <a:ext cx="158" cy="24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21549" name="Line 18"/>
              <p:cNvSpPr>
                <a:spLocks noChangeShapeType="1"/>
              </p:cNvSpPr>
              <p:nvPr/>
            </p:nvSpPr>
            <p:spPr bwMode="auto">
              <a:xfrm flipH="1">
                <a:off x="1845" y="1844"/>
                <a:ext cx="158" cy="184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21550" name="Line 19"/>
              <p:cNvSpPr>
                <a:spLocks noChangeShapeType="1"/>
              </p:cNvSpPr>
              <p:nvPr/>
            </p:nvSpPr>
            <p:spPr bwMode="auto">
              <a:xfrm>
                <a:off x="1845" y="2030"/>
                <a:ext cx="114" cy="188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de-DE"/>
              </a:p>
            </p:txBody>
          </p:sp>
        </p:grpSp>
        <p:grpSp>
          <p:nvGrpSpPr>
            <p:cNvPr id="21527" name="Group 40"/>
            <p:cNvGrpSpPr>
              <a:grpSpLocks/>
            </p:cNvGrpSpPr>
            <p:nvPr/>
          </p:nvGrpSpPr>
          <p:grpSpPr bwMode="auto">
            <a:xfrm rot="19583708">
              <a:off x="2828901" y="2778721"/>
              <a:ext cx="1546225" cy="361950"/>
              <a:chOff x="2159" y="2186"/>
              <a:chExt cx="974" cy="228"/>
            </a:xfrm>
          </p:grpSpPr>
          <p:sp>
            <p:nvSpPr>
              <p:cNvPr id="21544" name="Line 20"/>
              <p:cNvSpPr>
                <a:spLocks noChangeShapeType="1"/>
              </p:cNvSpPr>
              <p:nvPr/>
            </p:nvSpPr>
            <p:spPr bwMode="auto">
              <a:xfrm flipH="1" flipV="1">
                <a:off x="2769" y="2196"/>
                <a:ext cx="364" cy="174"/>
              </a:xfrm>
              <a:prstGeom prst="line">
                <a:avLst/>
              </a:prstGeom>
              <a:noFill/>
              <a:ln w="762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21545" name="Line 21"/>
              <p:cNvSpPr>
                <a:spLocks noChangeShapeType="1"/>
              </p:cNvSpPr>
              <p:nvPr/>
            </p:nvSpPr>
            <p:spPr bwMode="auto">
              <a:xfrm flipH="1">
                <a:off x="2725" y="2184"/>
                <a:ext cx="50" cy="188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21546" name="Line 22"/>
              <p:cNvSpPr>
                <a:spLocks noChangeShapeType="1"/>
              </p:cNvSpPr>
              <p:nvPr/>
            </p:nvSpPr>
            <p:spPr bwMode="auto">
              <a:xfrm flipH="1">
                <a:off x="2159" y="2371"/>
                <a:ext cx="566" cy="42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de-DE"/>
              </a:p>
            </p:txBody>
          </p:sp>
        </p:grpSp>
        <p:grpSp>
          <p:nvGrpSpPr>
            <p:cNvPr id="21528" name="Group 50"/>
            <p:cNvGrpSpPr>
              <a:grpSpLocks/>
            </p:cNvGrpSpPr>
            <p:nvPr/>
          </p:nvGrpSpPr>
          <p:grpSpPr bwMode="auto">
            <a:xfrm>
              <a:off x="2935263" y="3920134"/>
              <a:ext cx="1066800" cy="1597025"/>
              <a:chOff x="2131" y="2561"/>
              <a:chExt cx="672" cy="1006"/>
            </a:xfrm>
          </p:grpSpPr>
          <p:sp>
            <p:nvSpPr>
              <p:cNvPr id="21538" name="Line 23"/>
              <p:cNvSpPr>
                <a:spLocks noChangeShapeType="1"/>
              </p:cNvSpPr>
              <p:nvPr/>
            </p:nvSpPr>
            <p:spPr bwMode="auto">
              <a:xfrm flipV="1">
                <a:off x="2609" y="3223"/>
                <a:ext cx="194" cy="344"/>
              </a:xfrm>
              <a:prstGeom prst="line">
                <a:avLst/>
              </a:prstGeom>
              <a:noFill/>
              <a:ln w="762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21539" name="Line 24"/>
              <p:cNvSpPr>
                <a:spLocks noChangeShapeType="1"/>
              </p:cNvSpPr>
              <p:nvPr/>
            </p:nvSpPr>
            <p:spPr bwMode="auto">
              <a:xfrm flipH="1" flipV="1">
                <a:off x="2673" y="2933"/>
                <a:ext cx="130" cy="30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21540" name="Line 25"/>
              <p:cNvSpPr>
                <a:spLocks noChangeShapeType="1"/>
              </p:cNvSpPr>
              <p:nvPr/>
            </p:nvSpPr>
            <p:spPr bwMode="auto">
              <a:xfrm flipH="1">
                <a:off x="2485" y="2935"/>
                <a:ext cx="198" cy="4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21541" name="Line 26"/>
              <p:cNvSpPr>
                <a:spLocks noChangeShapeType="1"/>
              </p:cNvSpPr>
              <p:nvPr/>
            </p:nvSpPr>
            <p:spPr bwMode="auto">
              <a:xfrm flipH="1" flipV="1">
                <a:off x="2357" y="2675"/>
                <a:ext cx="126" cy="266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21542" name="Line 27"/>
              <p:cNvSpPr>
                <a:spLocks noChangeShapeType="1"/>
              </p:cNvSpPr>
              <p:nvPr/>
            </p:nvSpPr>
            <p:spPr bwMode="auto">
              <a:xfrm flipH="1" flipV="1">
                <a:off x="2189" y="2659"/>
                <a:ext cx="166" cy="18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21543" name="Line 28"/>
              <p:cNvSpPr>
                <a:spLocks noChangeShapeType="1"/>
              </p:cNvSpPr>
              <p:nvPr/>
            </p:nvSpPr>
            <p:spPr bwMode="auto">
              <a:xfrm flipH="1" flipV="1">
                <a:off x="2131" y="2561"/>
                <a:ext cx="52" cy="113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de-DE"/>
              </a:p>
            </p:txBody>
          </p:sp>
        </p:grpSp>
        <p:grpSp>
          <p:nvGrpSpPr>
            <p:cNvPr id="21529" name="Group 51"/>
            <p:cNvGrpSpPr>
              <a:grpSpLocks/>
            </p:cNvGrpSpPr>
            <p:nvPr/>
          </p:nvGrpSpPr>
          <p:grpSpPr bwMode="auto">
            <a:xfrm>
              <a:off x="1444601" y="3694709"/>
              <a:ext cx="376238" cy="2100263"/>
              <a:chOff x="1192" y="2419"/>
              <a:chExt cx="237" cy="1323"/>
            </a:xfrm>
          </p:grpSpPr>
          <p:sp>
            <p:nvSpPr>
              <p:cNvPr id="21534" name="Line 31"/>
              <p:cNvSpPr>
                <a:spLocks noChangeShapeType="1"/>
              </p:cNvSpPr>
              <p:nvPr/>
            </p:nvSpPr>
            <p:spPr bwMode="auto">
              <a:xfrm flipH="1" flipV="1">
                <a:off x="1198" y="3334"/>
                <a:ext cx="90" cy="408"/>
              </a:xfrm>
              <a:prstGeom prst="line">
                <a:avLst/>
              </a:prstGeom>
              <a:noFill/>
              <a:ln w="762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21535" name="Line 32"/>
              <p:cNvSpPr>
                <a:spLocks noChangeShapeType="1"/>
              </p:cNvSpPr>
              <p:nvPr/>
            </p:nvSpPr>
            <p:spPr bwMode="auto">
              <a:xfrm flipV="1">
                <a:off x="1192" y="3049"/>
                <a:ext cx="237" cy="294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21536" name="Line 33"/>
              <p:cNvSpPr>
                <a:spLocks noChangeShapeType="1"/>
              </p:cNvSpPr>
              <p:nvPr/>
            </p:nvSpPr>
            <p:spPr bwMode="auto">
              <a:xfrm flipH="1" flipV="1">
                <a:off x="1249" y="2680"/>
                <a:ext cx="180" cy="381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21537" name="Line 34"/>
              <p:cNvSpPr>
                <a:spLocks noChangeShapeType="1"/>
              </p:cNvSpPr>
              <p:nvPr/>
            </p:nvSpPr>
            <p:spPr bwMode="auto">
              <a:xfrm flipV="1">
                <a:off x="1249" y="2419"/>
                <a:ext cx="75" cy="267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de-DE"/>
              </a:p>
            </p:txBody>
          </p:sp>
        </p:grpSp>
        <p:grpSp>
          <p:nvGrpSpPr>
            <p:cNvPr id="21530" name="Group 41"/>
            <p:cNvGrpSpPr>
              <a:grpSpLocks/>
            </p:cNvGrpSpPr>
            <p:nvPr/>
          </p:nvGrpSpPr>
          <p:grpSpPr bwMode="auto">
            <a:xfrm rot="3553478">
              <a:off x="2163738" y="5028209"/>
              <a:ext cx="1546225" cy="361950"/>
              <a:chOff x="2159" y="2186"/>
              <a:chExt cx="974" cy="228"/>
            </a:xfrm>
          </p:grpSpPr>
          <p:sp>
            <p:nvSpPr>
              <p:cNvPr id="21531" name="Line 42"/>
              <p:cNvSpPr>
                <a:spLocks noChangeShapeType="1"/>
              </p:cNvSpPr>
              <p:nvPr/>
            </p:nvSpPr>
            <p:spPr bwMode="auto">
              <a:xfrm flipH="1" flipV="1">
                <a:off x="2764" y="2196"/>
                <a:ext cx="364" cy="174"/>
              </a:xfrm>
              <a:prstGeom prst="line">
                <a:avLst/>
              </a:prstGeom>
              <a:noFill/>
              <a:ln w="762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21532" name="Line 43"/>
              <p:cNvSpPr>
                <a:spLocks noChangeShapeType="1"/>
              </p:cNvSpPr>
              <p:nvPr/>
            </p:nvSpPr>
            <p:spPr bwMode="auto">
              <a:xfrm flipH="1">
                <a:off x="2725" y="2186"/>
                <a:ext cx="50" cy="188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21533" name="Line 44"/>
              <p:cNvSpPr>
                <a:spLocks noChangeShapeType="1"/>
              </p:cNvSpPr>
              <p:nvPr/>
            </p:nvSpPr>
            <p:spPr bwMode="auto">
              <a:xfrm flipH="1">
                <a:off x="2158" y="2372"/>
                <a:ext cx="566" cy="42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de-DE"/>
              </a:p>
            </p:txBody>
          </p:sp>
        </p:grpSp>
      </p:grpSp>
      <p:grpSp>
        <p:nvGrpSpPr>
          <p:cNvPr id="21516" name="Group 60"/>
          <p:cNvGrpSpPr>
            <a:grpSpLocks/>
          </p:cNvGrpSpPr>
          <p:nvPr/>
        </p:nvGrpSpPr>
        <p:grpSpPr bwMode="auto">
          <a:xfrm>
            <a:off x="1586607" y="1986558"/>
            <a:ext cx="7021513" cy="2449513"/>
            <a:chOff x="1292" y="1433"/>
            <a:chExt cx="4423" cy="1543"/>
          </a:xfrm>
        </p:grpSpPr>
        <p:sp>
          <p:nvSpPr>
            <p:cNvPr id="21518" name="AutoShape 53"/>
            <p:cNvSpPr>
              <a:spLocks noChangeArrowheads="1"/>
            </p:cNvSpPr>
            <p:nvPr/>
          </p:nvSpPr>
          <p:spPr bwMode="auto">
            <a:xfrm>
              <a:off x="1928" y="2160"/>
              <a:ext cx="136" cy="136"/>
            </a:xfrm>
            <a:prstGeom prst="can">
              <a:avLst>
                <a:gd name="adj" fmla="val 38972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de-DE" sz="2000"/>
            </a:p>
          </p:txBody>
        </p:sp>
        <p:sp>
          <p:nvSpPr>
            <p:cNvPr id="21519" name="AutoShape 54"/>
            <p:cNvSpPr>
              <a:spLocks noChangeArrowheads="1"/>
            </p:cNvSpPr>
            <p:nvPr/>
          </p:nvSpPr>
          <p:spPr bwMode="auto">
            <a:xfrm>
              <a:off x="2064" y="2296"/>
              <a:ext cx="136" cy="136"/>
            </a:xfrm>
            <a:prstGeom prst="can">
              <a:avLst>
                <a:gd name="adj" fmla="val 38972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de-DE" sz="2000"/>
            </a:p>
          </p:txBody>
        </p:sp>
        <p:sp>
          <p:nvSpPr>
            <p:cNvPr id="21520" name="AutoShape 55"/>
            <p:cNvSpPr>
              <a:spLocks noChangeArrowheads="1"/>
            </p:cNvSpPr>
            <p:nvPr/>
          </p:nvSpPr>
          <p:spPr bwMode="auto">
            <a:xfrm>
              <a:off x="2064" y="2523"/>
              <a:ext cx="136" cy="136"/>
            </a:xfrm>
            <a:prstGeom prst="can">
              <a:avLst>
                <a:gd name="adj" fmla="val 50000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de-DE" sz="2000"/>
            </a:p>
          </p:txBody>
        </p:sp>
        <p:sp>
          <p:nvSpPr>
            <p:cNvPr id="21521" name="AutoShape 56"/>
            <p:cNvSpPr>
              <a:spLocks noChangeArrowheads="1"/>
            </p:cNvSpPr>
            <p:nvPr/>
          </p:nvSpPr>
          <p:spPr bwMode="auto">
            <a:xfrm>
              <a:off x="1701" y="2840"/>
              <a:ext cx="136" cy="136"/>
            </a:xfrm>
            <a:prstGeom prst="can">
              <a:avLst>
                <a:gd name="adj" fmla="val 38972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de-DE" sz="2000"/>
            </a:p>
          </p:txBody>
        </p:sp>
        <p:sp>
          <p:nvSpPr>
            <p:cNvPr id="21522" name="AutoShape 57"/>
            <p:cNvSpPr>
              <a:spLocks noChangeArrowheads="1"/>
            </p:cNvSpPr>
            <p:nvPr/>
          </p:nvSpPr>
          <p:spPr bwMode="auto">
            <a:xfrm>
              <a:off x="1292" y="2387"/>
              <a:ext cx="136" cy="136"/>
            </a:xfrm>
            <a:prstGeom prst="can">
              <a:avLst>
                <a:gd name="adj" fmla="val 38972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de-DE" sz="2000"/>
            </a:p>
          </p:txBody>
        </p:sp>
        <p:sp>
          <p:nvSpPr>
            <p:cNvPr id="21523" name="Text Box 59"/>
            <p:cNvSpPr txBox="1">
              <a:spLocks noChangeArrowheads="1"/>
            </p:cNvSpPr>
            <p:nvPr/>
          </p:nvSpPr>
          <p:spPr bwMode="auto">
            <a:xfrm>
              <a:off x="3198" y="1433"/>
              <a:ext cx="2517" cy="582"/>
            </a:xfrm>
            <a:prstGeom prst="rect">
              <a:avLst/>
            </a:prstGeom>
            <a:solidFill>
              <a:srgbClr val="99FF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marL="173038" indent="-173038"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buFont typeface="Wingdings" charset="0"/>
                <a:buChar char="§"/>
              </a:pPr>
              <a:r>
                <a:rPr lang="ru-RU" b="1" dirty="0">
                  <a:cs typeface="Arial Unicode MS" charset="0"/>
                </a:rPr>
                <a:t>У каждого есть «горсть» собственных болезненных чувств </a:t>
              </a:r>
              <a:r>
                <a:rPr lang="en-US" b="1" i="1" dirty="0">
                  <a:cs typeface="Arial Unicode MS" charset="0"/>
                </a:rPr>
                <a:t>(</a:t>
              </a:r>
              <a:r>
                <a:rPr lang="ru-RU" b="1" i="1" dirty="0">
                  <a:cs typeface="Arial Unicode MS" charset="0"/>
                </a:rPr>
                <a:t>«влип»</a:t>
              </a:r>
              <a:r>
                <a:rPr lang="en-US" b="1" i="1" dirty="0">
                  <a:cs typeface="Arial Unicode MS" charset="0"/>
                </a:rPr>
                <a:t>)</a:t>
              </a:r>
              <a:endParaRPr lang="de-DE" i="1" dirty="0">
                <a:cs typeface="Arial Unicode MS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896390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5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15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2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el 1"/>
          <p:cNvSpPr>
            <a:spLocks noGrp="1"/>
          </p:cNvSpPr>
          <p:nvPr>
            <p:ph type="ctrTitle" idx="4294967295"/>
          </p:nvPr>
        </p:nvSpPr>
        <p:spPr bwMode="auto">
          <a:xfrm>
            <a:off x="0" y="3271037"/>
            <a:ext cx="9147175" cy="538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r>
              <a:rPr lang="ru-RU" dirty="0" smtClean="0">
                <a:cs typeface="Arial Unicode MS" charset="0"/>
              </a:rPr>
              <a:t>Дублирование </a:t>
            </a:r>
            <a:endParaRPr lang="de-DE" sz="2400" dirty="0"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5125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872976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AutoShape 39"/>
          <p:cNvSpPr>
            <a:spLocks noChangeArrowheads="1"/>
          </p:cNvSpPr>
          <p:nvPr/>
        </p:nvSpPr>
        <p:spPr bwMode="auto">
          <a:xfrm>
            <a:off x="5561351" y="394064"/>
            <a:ext cx="3582649" cy="1953147"/>
          </a:xfrm>
          <a:prstGeom prst="wedgeEllipseCallout">
            <a:avLst>
              <a:gd name="adj1" fmla="val -61975"/>
              <a:gd name="adj2" fmla="val 30098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lnSpc>
                <a:spcPct val="90000"/>
              </a:lnSpc>
              <a:spcBef>
                <a:spcPct val="50000"/>
              </a:spcBef>
              <a:buClr>
                <a:srgbClr val="990033"/>
              </a:buClr>
              <a:defRPr/>
            </a:pPr>
            <a:r>
              <a:rPr lang="ru-RU" sz="1700" dirty="0"/>
              <a:t>Пожалуйста, можно я стану на вашу сторону, чтобы сказать что-то за вас? Затем, вы скажете мне, если я </a:t>
            </a:r>
            <a:r>
              <a:rPr lang="ru-RU" sz="1700" dirty="0" smtClean="0"/>
              <a:t>прав/а</a:t>
            </a:r>
            <a:r>
              <a:rPr lang="de-DE" sz="1700" dirty="0" smtClean="0"/>
              <a:t>.</a:t>
            </a:r>
            <a:endParaRPr lang="en-US" sz="1700" dirty="0"/>
          </a:p>
          <a:p>
            <a:pPr>
              <a:lnSpc>
                <a:spcPct val="90000"/>
              </a:lnSpc>
              <a:spcBef>
                <a:spcPct val="50000"/>
              </a:spcBef>
              <a:buClr>
                <a:srgbClr val="990033"/>
              </a:buClr>
              <a:defRPr/>
            </a:pPr>
            <a:r>
              <a:rPr lang="en-US" sz="2000" dirty="0" smtClean="0">
                <a:cs typeface="Arial" charset="0"/>
              </a:rPr>
              <a:t>.</a:t>
            </a:r>
            <a:endParaRPr lang="en-US" sz="2000" dirty="0">
              <a:cs typeface="Arial" charset="0"/>
            </a:endParaRPr>
          </a:p>
        </p:txBody>
      </p:sp>
      <p:sp>
        <p:nvSpPr>
          <p:cNvPr id="31" name="Text Box 38"/>
          <p:cNvSpPr txBox="1">
            <a:spLocks noChangeArrowheads="1"/>
          </p:cNvSpPr>
          <p:nvPr/>
        </p:nvSpPr>
        <p:spPr bwMode="auto">
          <a:xfrm>
            <a:off x="2484438" y="1865323"/>
            <a:ext cx="6152515" cy="37856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marL="182563" indent="-182563" eaLnBrk="0" hangingPunct="0">
              <a:defRPr sz="2400">
                <a:solidFill>
                  <a:schemeClr val="tx1"/>
                </a:solidFill>
                <a:latin typeface="Comic Sans MS" pitchFamily="66" charset="0"/>
                <a:ea typeface="MS PGothic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omic Sans MS" pitchFamily="66" charset="0"/>
                <a:ea typeface="MS PGothic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omic Sans MS" pitchFamily="66" charset="0"/>
                <a:ea typeface="MS PGothic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omic Sans MS" pitchFamily="66" charset="0"/>
                <a:ea typeface="MS PGothic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omic Sans MS" pitchFamily="66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itchFamily="66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itchFamily="66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itchFamily="66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itchFamily="66" charset="0"/>
                <a:ea typeface="MS PGothic" pitchFamily="34" charset="-128"/>
              </a:defRPr>
            </a:lvl9pPr>
          </a:lstStyle>
          <a:p>
            <a:pPr lvl="0"/>
            <a:r>
              <a:rPr lang="ru-RU" sz="2000" dirty="0" smtClean="0">
                <a:latin typeface="+mn-lt"/>
              </a:rPr>
              <a:t>1. Спросите </a:t>
            </a:r>
            <a:r>
              <a:rPr lang="ru-RU" sz="2000" dirty="0">
                <a:latin typeface="+mn-lt"/>
              </a:rPr>
              <a:t>разрешения у А </a:t>
            </a:r>
            <a:endParaRPr lang="en-US" sz="2000" b="1" dirty="0">
              <a:latin typeface="+mn-lt"/>
            </a:endParaRPr>
          </a:p>
          <a:p>
            <a:pPr lvl="0"/>
            <a:r>
              <a:rPr lang="ru-RU" sz="2000" dirty="0" smtClean="0">
                <a:latin typeface="+mn-lt"/>
              </a:rPr>
              <a:t>2. Встаньте </a:t>
            </a:r>
            <a:r>
              <a:rPr lang="ru-RU" sz="2000" dirty="0">
                <a:latin typeface="+mn-lt"/>
              </a:rPr>
              <a:t>рядом с А и говорите от первого лица за него, смотря на В</a:t>
            </a:r>
            <a:endParaRPr lang="en-US" sz="2000" b="1" dirty="0">
              <a:latin typeface="+mn-lt"/>
            </a:endParaRPr>
          </a:p>
          <a:p>
            <a:pPr lvl="0" fontAlgn="base"/>
            <a:r>
              <a:rPr lang="ru-RU" sz="2000" dirty="0" smtClean="0">
                <a:latin typeface="+mn-lt"/>
              </a:rPr>
              <a:t>(1)Требуйте </a:t>
            </a:r>
            <a:r>
              <a:rPr lang="ru-RU" sz="2000" dirty="0">
                <a:latin typeface="+mn-lt"/>
              </a:rPr>
              <a:t>подтверждения («Могу я Вас попросить, чтобы вы подтвердили… «Я прав(а)?…)</a:t>
            </a:r>
            <a:endParaRPr lang="en-US" sz="2000" b="1" dirty="0">
              <a:latin typeface="+mn-lt"/>
            </a:endParaRPr>
          </a:p>
          <a:p>
            <a:pPr lvl="0"/>
            <a:r>
              <a:rPr lang="ru-RU" sz="2000" dirty="0" smtClean="0">
                <a:latin typeface="+mn-lt"/>
              </a:rPr>
              <a:t>3. При </a:t>
            </a:r>
            <a:r>
              <a:rPr lang="ru-RU" sz="2000" dirty="0">
                <a:latin typeface="+mn-lt"/>
              </a:rPr>
              <a:t>необходимости: Волшебная фраза «Но?... Но вместо...? Скажите своими словами ... »</a:t>
            </a:r>
            <a:endParaRPr lang="en-US" sz="2000" b="1" dirty="0">
              <a:latin typeface="+mn-lt"/>
            </a:endParaRPr>
          </a:p>
          <a:p>
            <a:pPr lvl="0"/>
            <a:r>
              <a:rPr lang="ru-RU" sz="2000" dirty="0" smtClean="0">
                <a:latin typeface="+mn-lt"/>
              </a:rPr>
              <a:t>4. Вернитесь </a:t>
            </a:r>
            <a:r>
              <a:rPr lang="ru-RU" sz="2000" dirty="0">
                <a:latin typeface="+mn-lt"/>
              </a:rPr>
              <a:t>на ваше место и оттуда и спросите </a:t>
            </a:r>
            <a:r>
              <a:rPr lang="ru-RU" sz="2000" dirty="0" err="1">
                <a:latin typeface="+mn-lt"/>
              </a:rPr>
              <a:t>B</a:t>
            </a:r>
            <a:endParaRPr lang="en-US" sz="2000" b="1" dirty="0">
              <a:latin typeface="+mn-lt"/>
            </a:endParaRPr>
          </a:p>
          <a:p>
            <a:r>
              <a:rPr lang="ru-RU" sz="2000" dirty="0" smtClean="0">
                <a:latin typeface="+mn-lt"/>
              </a:rPr>
              <a:t>5. При </a:t>
            </a:r>
            <a:r>
              <a:rPr lang="ru-RU" sz="2000" dirty="0">
                <a:latin typeface="+mn-lt"/>
              </a:rPr>
              <a:t>необходимости: также продублируйте реакцию </a:t>
            </a:r>
            <a:r>
              <a:rPr lang="ru-RU" sz="2000" dirty="0" err="1">
                <a:latin typeface="+mn-lt"/>
              </a:rPr>
              <a:t>B</a:t>
            </a:r>
            <a:r>
              <a:rPr lang="en-US" sz="2000" dirty="0">
                <a:latin typeface="+mn-lt"/>
              </a:rPr>
              <a:t> </a:t>
            </a:r>
            <a:endParaRPr lang="de-DE" sz="2000" dirty="0" smtClean="0">
              <a:latin typeface="+mn-lt"/>
              <a:cs typeface="Arial" charset="0"/>
            </a:endParaRPr>
          </a:p>
        </p:txBody>
      </p:sp>
      <p:sp>
        <p:nvSpPr>
          <p:cNvPr id="32" name="Text Box 41"/>
          <p:cNvSpPr txBox="1">
            <a:spLocks noChangeArrowheads="1"/>
          </p:cNvSpPr>
          <p:nvPr/>
        </p:nvSpPr>
        <p:spPr bwMode="auto">
          <a:xfrm>
            <a:off x="166053" y="5822928"/>
            <a:ext cx="8470900" cy="830997"/>
          </a:xfrm>
          <a:prstGeom prst="rect">
            <a:avLst/>
          </a:prstGeom>
          <a:solidFill>
            <a:srgbClr val="FFFFCC"/>
          </a:solidFill>
          <a:ln>
            <a:solidFill>
              <a:schemeClr val="tx1"/>
            </a:solidFill>
          </a:ln>
          <a:effectLst/>
          <a:extLst/>
        </p:spPr>
        <p:txBody>
          <a:bodyPr>
            <a:spAutoFit/>
          </a:bodyPr>
          <a:lstStyle>
            <a:lvl1pPr marL="182563" indent="-182563" eaLnBrk="0" hangingPunct="0">
              <a:defRPr sz="2400">
                <a:solidFill>
                  <a:schemeClr val="tx1"/>
                </a:solidFill>
                <a:latin typeface="Comic Sans MS" pitchFamily="66" charset="0"/>
                <a:ea typeface="MS PGothic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omic Sans MS" pitchFamily="66" charset="0"/>
                <a:ea typeface="MS PGothic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omic Sans MS" pitchFamily="66" charset="0"/>
                <a:ea typeface="MS PGothic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omic Sans MS" pitchFamily="66" charset="0"/>
                <a:ea typeface="MS PGothic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omic Sans MS" pitchFamily="66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itchFamily="66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itchFamily="66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itchFamily="66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itchFamily="66" charset="0"/>
                <a:ea typeface="MS PGothic" pitchFamily="34" charset="-128"/>
              </a:defRPr>
            </a:lvl9pPr>
          </a:lstStyle>
          <a:p>
            <a:pPr marL="342900" indent="-342900">
              <a:buFont typeface="Wingdings" panose="05000000000000000000" pitchFamily="2" charset="2"/>
              <a:buChar char="Ø"/>
              <a:defRPr/>
            </a:pPr>
            <a:r>
              <a:rPr lang="ru-RU" b="1" dirty="0" smtClean="0">
                <a:latin typeface="+mn-lt"/>
              </a:rPr>
              <a:t>Дублируйте </a:t>
            </a:r>
            <a:r>
              <a:rPr lang="ru-RU" b="1" dirty="0">
                <a:latin typeface="+mn-lt"/>
              </a:rPr>
              <a:t>равномерно со всеми </a:t>
            </a:r>
            <a:r>
              <a:rPr lang="ru-RU" b="1" dirty="0" smtClean="0">
                <a:latin typeface="+mn-lt"/>
              </a:rPr>
              <a:t>сторонами</a:t>
            </a:r>
          </a:p>
          <a:p>
            <a:pPr marL="342900" indent="-342900">
              <a:buFont typeface="Wingdings" panose="05000000000000000000" pitchFamily="2" charset="2"/>
              <a:buChar char="Ø"/>
              <a:defRPr/>
            </a:pPr>
            <a:r>
              <a:rPr lang="ru-RU" b="1" dirty="0" smtClean="0">
                <a:latin typeface="+mn-lt"/>
              </a:rPr>
              <a:t>«</a:t>
            </a:r>
            <a:r>
              <a:rPr lang="ru-RU" b="1" dirty="0">
                <a:latin typeface="+mn-lt"/>
              </a:rPr>
              <a:t>Шаг за шагом» нежели всё сразу!</a:t>
            </a:r>
            <a:endParaRPr lang="en-US" b="1" dirty="0">
              <a:latin typeface="+mn-lt"/>
            </a:endParaRPr>
          </a:p>
        </p:txBody>
      </p:sp>
      <p:sp>
        <p:nvSpPr>
          <p:cNvPr id="33" name="Rectangle 2"/>
          <p:cNvSpPr txBox="1">
            <a:spLocks noChangeArrowheads="1"/>
          </p:cNvSpPr>
          <p:nvPr/>
        </p:nvSpPr>
        <p:spPr>
          <a:xfrm>
            <a:off x="-52387" y="394064"/>
            <a:ext cx="8382000" cy="558800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+mj-lt"/>
                <a:ea typeface="ＭＳ Ｐゴシック" charset="-128"/>
                <a:cs typeface="ＭＳ Ｐゴシック" charset="-128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pPr algn="l" eaLnBrk="1" hangingPunct="1">
              <a:defRPr/>
            </a:pPr>
            <a:r>
              <a:rPr lang="ru-RU" dirty="0" smtClean="0">
                <a:solidFill>
                  <a:schemeClr val="tx1"/>
                </a:solidFill>
                <a:latin typeface="+mn-lt"/>
                <a:ea typeface="+mj-ea"/>
                <a:cs typeface="+mj-cs"/>
              </a:rPr>
              <a:t>Метод дублирования –</a:t>
            </a:r>
            <a:r>
              <a:rPr lang="en-US" dirty="0" smtClean="0">
                <a:solidFill>
                  <a:schemeClr val="tx1"/>
                </a:solidFill>
                <a:latin typeface="+mn-lt"/>
                <a:ea typeface="+mj-ea"/>
                <a:cs typeface="+mj-cs"/>
              </a:rPr>
              <a:t> </a:t>
            </a:r>
            <a:r>
              <a:rPr lang="ru-RU" dirty="0" smtClean="0">
                <a:solidFill>
                  <a:schemeClr val="tx1"/>
                </a:solidFill>
                <a:latin typeface="+mn-lt"/>
                <a:ea typeface="+mj-ea"/>
                <a:cs typeface="+mj-cs"/>
              </a:rPr>
              <a:t>процедура</a:t>
            </a:r>
            <a:endParaRPr lang="en-US" dirty="0" smtClean="0">
              <a:solidFill>
                <a:schemeClr val="tx1"/>
              </a:solidFill>
              <a:latin typeface="+mn-lt"/>
              <a:ea typeface="+mj-ea"/>
              <a:cs typeface="+mj-cs"/>
            </a:endParaRPr>
          </a:p>
        </p:txBody>
      </p:sp>
      <p:grpSp>
        <p:nvGrpSpPr>
          <p:cNvPr id="76" name="Gruppierung 75"/>
          <p:cNvGrpSpPr/>
          <p:nvPr/>
        </p:nvGrpSpPr>
        <p:grpSpPr>
          <a:xfrm>
            <a:off x="77788" y="1924598"/>
            <a:ext cx="2280676" cy="2889888"/>
            <a:chOff x="-2440282" y="2702198"/>
            <a:chExt cx="2280676" cy="2889888"/>
          </a:xfrm>
        </p:grpSpPr>
        <p:pic>
          <p:nvPicPr>
            <p:cNvPr id="42" name="Bild 41" descr="2013_12_04_angry person_2.png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492" b="98595" l="0" r="99478">
                          <a14:foregroundMark x1="70665" y1="88335" x2="70665" y2="88335"/>
                          <a14:foregroundMark x1="67014" y1="88897" x2="67014" y2="88897"/>
                          <a14:foregroundMark x1="67405" y1="87140" x2="67405" y2="87140"/>
                          <a14:foregroundMark x1="71186" y1="86437" x2="71186" y2="86437"/>
                          <a14:backgroundMark x1="89179" y1="19044" x2="89179" y2="19044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-2440282" y="2702198"/>
              <a:ext cx="760117" cy="1409868"/>
            </a:xfrm>
            <a:prstGeom prst="rect">
              <a:avLst/>
            </a:prstGeom>
          </p:spPr>
        </p:pic>
        <p:pic>
          <p:nvPicPr>
            <p:cNvPr id="43" name="Bild 42" descr="2013_12_04_angry person_1.png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flipH="1">
              <a:off x="-640082" y="2702198"/>
              <a:ext cx="480476" cy="1404247"/>
            </a:xfrm>
            <a:prstGeom prst="rect">
              <a:avLst/>
            </a:prstGeom>
          </p:spPr>
        </p:pic>
        <p:pic>
          <p:nvPicPr>
            <p:cNvPr id="45" name="Bild 44" descr="2014_02_25_idea.jpg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0" b="98690" l="5172" r="96552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-1435592" y="4187839"/>
              <a:ext cx="474496" cy="1404247"/>
            </a:xfrm>
            <a:prstGeom prst="rect">
              <a:avLst/>
            </a:prstGeom>
          </p:spPr>
        </p:pic>
        <p:cxnSp>
          <p:nvCxnSpPr>
            <p:cNvPr id="47" name="Gerade Verbindung 46"/>
            <p:cNvCxnSpPr/>
            <p:nvPr/>
          </p:nvCxnSpPr>
          <p:spPr>
            <a:xfrm>
              <a:off x="-1559075" y="3134246"/>
              <a:ext cx="917488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  <a:prstDash val="sysDash"/>
              <a:headEnd type="triangle"/>
              <a:tailEnd type="triangle"/>
            </a:ln>
            <a:effectLst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48" name="Gerade Verbindung 47"/>
            <p:cNvCxnSpPr/>
            <p:nvPr/>
          </p:nvCxnSpPr>
          <p:spPr>
            <a:xfrm>
              <a:off x="-1559075" y="3279761"/>
              <a:ext cx="917488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  <a:prstDash val="sysDash"/>
              <a:headEnd type="triangle"/>
              <a:tailEnd type="triangle"/>
            </a:ln>
            <a:effectLst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grpSp>
          <p:nvGrpSpPr>
            <p:cNvPr id="75" name="Gruppierung 74"/>
            <p:cNvGrpSpPr/>
            <p:nvPr/>
          </p:nvGrpSpPr>
          <p:grpSpPr>
            <a:xfrm>
              <a:off x="-1853951" y="3557919"/>
              <a:ext cx="1300865" cy="629920"/>
              <a:chOff x="-1892051" y="3557919"/>
              <a:chExt cx="1300865" cy="629920"/>
            </a:xfrm>
          </p:grpSpPr>
          <p:grpSp>
            <p:nvGrpSpPr>
              <p:cNvPr id="54" name="Gruppierung 53"/>
              <p:cNvGrpSpPr/>
              <p:nvPr/>
            </p:nvGrpSpPr>
            <p:grpSpPr>
              <a:xfrm>
                <a:off x="-1892051" y="3557919"/>
                <a:ext cx="1043690" cy="629920"/>
                <a:chOff x="-2685429" y="3596794"/>
                <a:chExt cx="1043690" cy="629920"/>
              </a:xfrm>
            </p:grpSpPr>
            <p:cxnSp>
              <p:nvCxnSpPr>
                <p:cNvPr id="36" name="Gerade Verbindung 35"/>
                <p:cNvCxnSpPr/>
                <p:nvPr/>
              </p:nvCxnSpPr>
              <p:spPr>
                <a:xfrm flipH="1" flipV="1">
                  <a:off x="-2685429" y="3596794"/>
                  <a:ext cx="521845" cy="629920"/>
                </a:xfrm>
                <a:prstGeom prst="line">
                  <a:avLst/>
                </a:prstGeom>
                <a:ln>
                  <a:headEnd type="none"/>
                  <a:tailEnd type="triangle"/>
                </a:ln>
                <a:effectLst/>
              </p:spPr>
              <p:style>
                <a:lnRef idx="2">
                  <a:schemeClr val="dk1"/>
                </a:lnRef>
                <a:fillRef idx="0">
                  <a:schemeClr val="dk1"/>
                </a:fillRef>
                <a:effectRef idx="1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37" name="Gerade Verbindung 36"/>
                <p:cNvCxnSpPr/>
                <p:nvPr/>
              </p:nvCxnSpPr>
              <p:spPr>
                <a:xfrm flipH="1">
                  <a:off x="-2163584" y="3596794"/>
                  <a:ext cx="521845" cy="629920"/>
                </a:xfrm>
                <a:prstGeom prst="line">
                  <a:avLst/>
                </a:prstGeom>
                <a:effectLst/>
              </p:spPr>
              <p:style>
                <a:lnRef idx="2">
                  <a:schemeClr val="dk1"/>
                </a:lnRef>
                <a:fillRef idx="0">
                  <a:schemeClr val="dk1"/>
                </a:fillRef>
                <a:effectRef idx="1">
                  <a:schemeClr val="dk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72" name="Gruppierung 71"/>
              <p:cNvGrpSpPr/>
              <p:nvPr/>
            </p:nvGrpSpPr>
            <p:grpSpPr>
              <a:xfrm>
                <a:off x="-1634876" y="3557919"/>
                <a:ext cx="1043690" cy="629920"/>
                <a:chOff x="-2685429" y="3596794"/>
                <a:chExt cx="1043690" cy="629920"/>
              </a:xfrm>
            </p:grpSpPr>
            <p:cxnSp>
              <p:nvCxnSpPr>
                <p:cNvPr id="73" name="Gerade Verbindung 72"/>
                <p:cNvCxnSpPr/>
                <p:nvPr/>
              </p:nvCxnSpPr>
              <p:spPr>
                <a:xfrm flipH="1" flipV="1">
                  <a:off x="-2685429" y="3596794"/>
                  <a:ext cx="521845" cy="629920"/>
                </a:xfrm>
                <a:prstGeom prst="line">
                  <a:avLst/>
                </a:prstGeom>
                <a:effectLst/>
              </p:spPr>
              <p:style>
                <a:lnRef idx="2">
                  <a:schemeClr val="dk1"/>
                </a:lnRef>
                <a:fillRef idx="0">
                  <a:schemeClr val="dk1"/>
                </a:fillRef>
                <a:effectRef idx="1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74" name="Gerade Verbindung 73"/>
                <p:cNvCxnSpPr/>
                <p:nvPr/>
              </p:nvCxnSpPr>
              <p:spPr>
                <a:xfrm flipH="1">
                  <a:off x="-2163584" y="3596794"/>
                  <a:ext cx="521845" cy="629920"/>
                </a:xfrm>
                <a:prstGeom prst="line">
                  <a:avLst/>
                </a:prstGeom>
                <a:ln>
                  <a:headEnd type="triangle"/>
                  <a:tailEnd type="none"/>
                </a:ln>
                <a:effectLst/>
              </p:spPr>
              <p:style>
                <a:lnRef idx="2">
                  <a:schemeClr val="dk1"/>
                </a:lnRef>
                <a:fillRef idx="0">
                  <a:schemeClr val="dk1"/>
                </a:fillRef>
                <a:effectRef idx="1">
                  <a:schemeClr val="dk1"/>
                </a:effectRef>
                <a:fontRef idx="minor">
                  <a:schemeClr val="tx1"/>
                </a:fontRef>
              </p:style>
            </p:cxnSp>
          </p:grpSp>
        </p:grpSp>
      </p:grpSp>
    </p:spTree>
    <p:extLst>
      <p:ext uri="{BB962C8B-B14F-4D97-AF65-F5344CB8AC3E}">
        <p14:creationId xmlns:p14="http://schemas.microsoft.com/office/powerpoint/2010/main" val="26571345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31" grpId="0" build="p"/>
      <p:bldP spid="3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extfeld 1"/>
          <p:cNvSpPr txBox="1">
            <a:spLocks noChangeArrowheads="1"/>
          </p:cNvSpPr>
          <p:nvPr/>
        </p:nvSpPr>
        <p:spPr bwMode="auto">
          <a:xfrm>
            <a:off x="0" y="5622925"/>
            <a:ext cx="9144000" cy="1200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ru-RU" altLang="de-DE" sz="2400" dirty="0" smtClean="0"/>
              <a:t>Дублирование особенно подходит для конфликтов, в которых вовлечены 2 человека, но оно также применимо в контексте многосторонней медиации, проводимой с группами</a:t>
            </a:r>
            <a:r>
              <a:rPr lang="en-US" altLang="de-DE" sz="2400" dirty="0" smtClean="0"/>
              <a:t>.</a:t>
            </a:r>
            <a:endParaRPr lang="en-US" altLang="de-DE" sz="2400" dirty="0"/>
          </a:p>
        </p:txBody>
      </p:sp>
      <p:sp>
        <p:nvSpPr>
          <p:cNvPr id="3" name="Rectangle 2"/>
          <p:cNvSpPr txBox="1">
            <a:spLocks noChangeArrowheads="1"/>
          </p:cNvSpPr>
          <p:nvPr/>
        </p:nvSpPr>
        <p:spPr>
          <a:xfrm>
            <a:off x="0" y="436606"/>
            <a:ext cx="9144000" cy="551318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ＭＳ Ｐゴシック" charset="-128"/>
                <a:cs typeface="ＭＳ Ｐゴシック" charset="-128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pPr algn="l" eaLnBrk="1" hangingPunct="1">
              <a:defRPr/>
            </a:pPr>
            <a:r>
              <a:rPr lang="ru-RU" sz="2800" b="1" kern="0" dirty="0" smtClean="0">
                <a:solidFill>
                  <a:schemeClr val="tx1"/>
                </a:solidFill>
                <a:latin typeface="+mn-lt"/>
                <a:ea typeface="+mj-ea"/>
                <a:cs typeface="+mj-cs"/>
              </a:rPr>
              <a:t>Метод дублирования </a:t>
            </a:r>
            <a:r>
              <a:rPr lang="en-US" sz="2800" b="1" kern="0" dirty="0" smtClean="0">
                <a:solidFill>
                  <a:schemeClr val="tx1"/>
                </a:solidFill>
                <a:latin typeface="+mn-lt"/>
                <a:ea typeface="+mj-ea"/>
                <a:cs typeface="+mj-cs"/>
              </a:rPr>
              <a:t>– </a:t>
            </a:r>
            <a:r>
              <a:rPr lang="ru-RU" sz="2800" b="1" kern="0" dirty="0" smtClean="0">
                <a:solidFill>
                  <a:schemeClr val="tx1"/>
                </a:solidFill>
                <a:latin typeface="+mn-lt"/>
                <a:ea typeface="+mj-ea"/>
                <a:cs typeface="+mj-cs"/>
              </a:rPr>
              <a:t>показания</a:t>
            </a:r>
            <a:endParaRPr lang="en-US" sz="2800" b="1" kern="0" dirty="0" smtClean="0">
              <a:solidFill>
                <a:schemeClr val="tx1"/>
              </a:solidFill>
              <a:latin typeface="+mn-lt"/>
              <a:ea typeface="+mj-ea"/>
              <a:cs typeface="+mj-cs"/>
            </a:endParaRPr>
          </a:p>
        </p:txBody>
      </p:sp>
      <p:sp>
        <p:nvSpPr>
          <p:cNvPr id="5" name="Text Box 38"/>
          <p:cNvSpPr txBox="1">
            <a:spLocks noChangeArrowheads="1"/>
          </p:cNvSpPr>
          <p:nvPr/>
        </p:nvSpPr>
        <p:spPr bwMode="auto">
          <a:xfrm>
            <a:off x="0" y="1290638"/>
            <a:ext cx="9144000" cy="41611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marL="182563" indent="-182563" eaLnBrk="0" hangingPunct="0">
              <a:defRPr sz="2400">
                <a:solidFill>
                  <a:schemeClr val="tx1"/>
                </a:solidFill>
                <a:latin typeface="Comic Sans MS" pitchFamily="66" charset="0"/>
                <a:ea typeface="MS PGothic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omic Sans MS" pitchFamily="66" charset="0"/>
                <a:ea typeface="MS PGothic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omic Sans MS" pitchFamily="66" charset="0"/>
                <a:ea typeface="MS PGothic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omic Sans MS" pitchFamily="66" charset="0"/>
                <a:ea typeface="MS PGothic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omic Sans MS" pitchFamily="66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itchFamily="66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itchFamily="66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itchFamily="66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itchFamily="66" charset="0"/>
                <a:ea typeface="MS PGothic" pitchFamily="34" charset="-128"/>
              </a:defRPr>
            </a:lvl9pPr>
          </a:lstStyle>
          <a:p>
            <a:pPr marL="0" indent="0" eaLnBrk="1" hangingPunct="1">
              <a:lnSpc>
                <a:spcPct val="90000"/>
              </a:lnSpc>
              <a:spcBef>
                <a:spcPct val="50000"/>
              </a:spcBef>
              <a:buClr>
                <a:srgbClr val="990033"/>
              </a:buClr>
              <a:defRPr/>
            </a:pPr>
            <a:r>
              <a:rPr lang="en-US" b="1" dirty="0" smtClean="0">
                <a:latin typeface="Arial" pitchFamily="34" charset="0"/>
                <a:cs typeface="Arial" charset="0"/>
              </a:rPr>
              <a:t>1. </a:t>
            </a:r>
            <a:r>
              <a:rPr lang="ru-RU" b="1" dirty="0" smtClean="0">
                <a:latin typeface="Arial" pitchFamily="34" charset="0"/>
                <a:cs typeface="Arial" charset="0"/>
              </a:rPr>
              <a:t>Неясные или сбивчивые заявления</a:t>
            </a:r>
            <a:r>
              <a:rPr lang="en-US" b="1" dirty="0" smtClean="0">
                <a:latin typeface="Arial" pitchFamily="34" charset="0"/>
                <a:cs typeface="Arial" charset="0"/>
              </a:rPr>
              <a:t> </a:t>
            </a:r>
          </a:p>
          <a:p>
            <a:pPr marL="0" indent="0" eaLnBrk="1" hangingPunct="1">
              <a:lnSpc>
                <a:spcPct val="90000"/>
              </a:lnSpc>
              <a:spcBef>
                <a:spcPct val="50000"/>
              </a:spcBef>
              <a:buClr>
                <a:srgbClr val="990033"/>
              </a:buClr>
              <a:defRPr/>
            </a:pPr>
            <a:r>
              <a:rPr lang="ru-RU" dirty="0" smtClean="0">
                <a:latin typeface="Arial" pitchFamily="34" charset="0"/>
                <a:cs typeface="Arial" charset="0"/>
              </a:rPr>
              <a:t>Одна из сторон конфликта косвенно или невнятно сообщает о важном аспекте собственных внутренних переживаний </a:t>
            </a:r>
            <a:r>
              <a:rPr lang="en-US" dirty="0" smtClean="0">
                <a:latin typeface="Arial" pitchFamily="34" charset="0"/>
                <a:cs typeface="Arial" charset="0"/>
              </a:rPr>
              <a:t>(</a:t>
            </a:r>
            <a:r>
              <a:rPr lang="ru-RU" dirty="0" smtClean="0">
                <a:latin typeface="Arial" pitchFamily="34" charset="0"/>
                <a:cs typeface="Arial" charset="0"/>
              </a:rPr>
              <a:t>ценности</a:t>
            </a:r>
            <a:r>
              <a:rPr lang="en-US" dirty="0" smtClean="0">
                <a:latin typeface="Arial" pitchFamily="34" charset="0"/>
                <a:cs typeface="Arial" charset="0"/>
              </a:rPr>
              <a:t>, </a:t>
            </a:r>
            <a:r>
              <a:rPr lang="ru-RU" dirty="0" smtClean="0">
                <a:latin typeface="Arial" pitchFamily="34" charset="0"/>
                <a:cs typeface="Arial" charset="0"/>
              </a:rPr>
              <a:t>обвинения</a:t>
            </a:r>
            <a:r>
              <a:rPr lang="en-US" dirty="0" smtClean="0">
                <a:latin typeface="Arial" pitchFamily="34" charset="0"/>
                <a:cs typeface="Arial" charset="0"/>
              </a:rPr>
              <a:t>, </a:t>
            </a:r>
            <a:r>
              <a:rPr lang="ru-RU" dirty="0" smtClean="0">
                <a:latin typeface="Arial" pitchFamily="34" charset="0"/>
                <a:cs typeface="Arial" charset="0"/>
              </a:rPr>
              <a:t>желания</a:t>
            </a:r>
            <a:r>
              <a:rPr lang="en-US" dirty="0" smtClean="0">
                <a:latin typeface="Arial" pitchFamily="34" charset="0"/>
                <a:cs typeface="Arial" charset="0"/>
              </a:rPr>
              <a:t>, </a:t>
            </a:r>
            <a:r>
              <a:rPr lang="ru-RU" dirty="0" smtClean="0">
                <a:latin typeface="Arial" pitchFamily="34" charset="0"/>
                <a:cs typeface="Arial" charset="0"/>
              </a:rPr>
              <a:t>потребности</a:t>
            </a:r>
            <a:r>
              <a:rPr lang="en-US" dirty="0" smtClean="0">
                <a:latin typeface="Arial" pitchFamily="34" charset="0"/>
                <a:cs typeface="Arial" charset="0"/>
              </a:rPr>
              <a:t>, </a:t>
            </a:r>
            <a:r>
              <a:rPr lang="ru-RU" dirty="0" smtClean="0">
                <a:latin typeface="Arial" pitchFamily="34" charset="0"/>
                <a:cs typeface="Arial" charset="0"/>
              </a:rPr>
              <a:t>эмоции</a:t>
            </a:r>
            <a:r>
              <a:rPr lang="en-US" dirty="0" smtClean="0">
                <a:latin typeface="Arial" pitchFamily="34" charset="0"/>
                <a:cs typeface="Arial" charset="0"/>
              </a:rPr>
              <a:t>…)</a:t>
            </a:r>
            <a:endParaRPr lang="ru-RU" dirty="0" smtClean="0">
              <a:latin typeface="Arial" pitchFamily="34" charset="0"/>
              <a:cs typeface="Arial" charset="0"/>
            </a:endParaRPr>
          </a:p>
          <a:p>
            <a:pPr marL="0" indent="0" eaLnBrk="1" hangingPunct="1">
              <a:lnSpc>
                <a:spcPct val="90000"/>
              </a:lnSpc>
              <a:spcBef>
                <a:spcPct val="50000"/>
              </a:spcBef>
              <a:buClr>
                <a:srgbClr val="990033"/>
              </a:buClr>
              <a:defRPr/>
            </a:pPr>
            <a:endParaRPr lang="en-US" b="1" dirty="0" smtClean="0">
              <a:solidFill>
                <a:srgbClr val="990033"/>
              </a:solidFill>
              <a:latin typeface="Arial" pitchFamily="34" charset="0"/>
              <a:cs typeface="Arial" charset="0"/>
            </a:endParaRPr>
          </a:p>
          <a:p>
            <a:pPr marL="0" indent="0" eaLnBrk="1" hangingPunct="1">
              <a:lnSpc>
                <a:spcPct val="90000"/>
              </a:lnSpc>
              <a:spcBef>
                <a:spcPct val="50000"/>
              </a:spcBef>
              <a:buClr>
                <a:srgbClr val="990033"/>
              </a:buClr>
              <a:defRPr/>
            </a:pPr>
            <a:r>
              <a:rPr lang="en-US" b="1" dirty="0" smtClean="0">
                <a:solidFill>
                  <a:srgbClr val="000000"/>
                </a:solidFill>
                <a:latin typeface="Arial" pitchFamily="34" charset="0"/>
                <a:cs typeface="Arial" charset="0"/>
              </a:rPr>
              <a:t>2. </a:t>
            </a:r>
            <a:r>
              <a:rPr lang="ru-RU" b="1" dirty="0" smtClean="0">
                <a:solidFill>
                  <a:srgbClr val="000000"/>
                </a:solidFill>
                <a:latin typeface="Arial" pitchFamily="34" charset="0"/>
                <a:cs typeface="Arial" charset="0"/>
              </a:rPr>
              <a:t>Слушание «между строк»</a:t>
            </a:r>
            <a:r>
              <a:rPr lang="en-US" b="1" dirty="0" smtClean="0">
                <a:solidFill>
                  <a:srgbClr val="000000"/>
                </a:solidFill>
                <a:latin typeface="Arial" pitchFamily="34" charset="0"/>
                <a:cs typeface="Arial" charset="0"/>
              </a:rPr>
              <a:t> </a:t>
            </a:r>
          </a:p>
          <a:p>
            <a:pPr marL="0" lvl="1" indent="0" eaLnBrk="1" hangingPunct="1">
              <a:lnSpc>
                <a:spcPct val="90000"/>
              </a:lnSpc>
              <a:spcBef>
                <a:spcPct val="50000"/>
              </a:spcBef>
              <a:buClr>
                <a:srgbClr val="990033"/>
              </a:buClr>
              <a:defRPr/>
            </a:pPr>
            <a:r>
              <a:rPr lang="ru-RU" dirty="0" smtClean="0">
                <a:latin typeface="Arial" pitchFamily="34" charset="0"/>
                <a:cs typeface="Arial" charset="0"/>
              </a:rPr>
              <a:t>У медиатора есть предположение о важных внутренних переживаниях стороны конфликта и возникла идея, что их выражение может способствовать взаимопониманию и изменению перспективы</a:t>
            </a:r>
            <a:endParaRPr lang="en-US" dirty="0">
              <a:latin typeface="Arial" pitchFamily="34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583928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0" grpId="0"/>
      <p:bldP spid="5" grpId="0" build="p" autoUpdateAnimBg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74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329714"/>
            <a:ext cx="9144000" cy="1019402"/>
          </a:xfrm>
          <a:prstGeom prst="rect">
            <a:avLst/>
          </a:prstGeom>
        </p:spPr>
        <p:txBody>
          <a:bodyPr>
            <a:normAutofit/>
          </a:bodyPr>
          <a:lstStyle/>
          <a:p>
            <a:pPr algn="l" eaLnBrk="1" hangingPunct="1">
              <a:defRPr/>
            </a:pPr>
            <a:r>
              <a:rPr lang="ru-RU" dirty="0" smtClean="0">
                <a:solidFill>
                  <a:schemeClr val="tx1"/>
                </a:solidFill>
              </a:rPr>
              <a:t>Метод дублирования </a:t>
            </a:r>
            <a:r>
              <a:rPr lang="en-US" dirty="0" smtClean="0">
                <a:solidFill>
                  <a:schemeClr val="tx1"/>
                </a:solidFill>
              </a:rPr>
              <a:t>- </a:t>
            </a:r>
            <a:r>
              <a:rPr lang="ru-RU" dirty="0" smtClean="0">
                <a:solidFill>
                  <a:schemeClr val="tx1"/>
                </a:solidFill>
              </a:rPr>
              <a:t>интервенции</a:t>
            </a:r>
            <a:r>
              <a:rPr lang="en-US" dirty="0" smtClean="0">
                <a:solidFill>
                  <a:schemeClr val="tx1"/>
                </a:solidFill>
              </a:rPr>
              <a:t>: </a:t>
            </a:r>
            <a:r>
              <a:rPr lang="ru-RU" dirty="0" smtClean="0">
                <a:solidFill>
                  <a:schemeClr val="tx1"/>
                </a:solidFill>
              </a:rPr>
              <a:t>вовлечение сторон конфликта в прямой диалог</a:t>
            </a:r>
            <a:endParaRPr lang="en-US" dirty="0" smtClean="0">
              <a:solidFill>
                <a:schemeClr val="tx1"/>
              </a:solidFill>
            </a:endParaRPr>
          </a:p>
        </p:txBody>
      </p:sp>
      <p:sp>
        <p:nvSpPr>
          <p:cNvPr id="159782" name="Text Box 38"/>
          <p:cNvSpPr txBox="1">
            <a:spLocks noChangeArrowheads="1"/>
          </p:cNvSpPr>
          <p:nvPr/>
        </p:nvSpPr>
        <p:spPr bwMode="auto">
          <a:xfrm>
            <a:off x="0" y="1452408"/>
            <a:ext cx="9144000" cy="53758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marL="182563" indent="-182563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marL="0" eaLnBrk="1" hangingPunct="1">
              <a:spcBef>
                <a:spcPts val="400"/>
              </a:spcBef>
              <a:buClr>
                <a:srgbClr val="990033"/>
              </a:buClr>
              <a:buFont typeface="Wingdings" charset="0"/>
              <a:buChar char="§"/>
            </a:pPr>
            <a:r>
              <a:rPr lang="ru-RU" sz="2000" b="1" dirty="0" smtClean="0">
                <a:cs typeface="ＭＳ Ｐゴシック" charset="0"/>
              </a:rPr>
              <a:t>Чёткое определение конфликта/контраста</a:t>
            </a:r>
            <a:r>
              <a:rPr lang="en-US" sz="2000" b="1" dirty="0" smtClean="0">
                <a:cs typeface="ＭＳ Ｐゴシック" charset="0"/>
              </a:rPr>
              <a:t>: </a:t>
            </a:r>
            <a:r>
              <a:rPr lang="ru-RU" sz="2000" i="1" dirty="0"/>
              <a:t>Сейчас </a:t>
            </a:r>
            <a:r>
              <a:rPr lang="ru-RU" sz="2000" i="1" dirty="0" smtClean="0"/>
              <a:t>об </a:t>
            </a:r>
            <a:r>
              <a:rPr lang="ru-RU" sz="2000" i="1" dirty="0"/>
              <a:t>упрёках в ваш адрес</a:t>
            </a:r>
            <a:r>
              <a:rPr lang="en-US" sz="2000" dirty="0"/>
              <a:t> </a:t>
            </a:r>
            <a:r>
              <a:rPr lang="en-US" sz="2000" i="1" dirty="0" smtClean="0">
                <a:cs typeface="ＭＳ Ｐゴシック" charset="0"/>
              </a:rPr>
              <a:t>…</a:t>
            </a:r>
          </a:p>
          <a:p>
            <a:pPr marL="0" eaLnBrk="1" hangingPunct="1">
              <a:spcBef>
                <a:spcPts val="400"/>
              </a:spcBef>
              <a:buClr>
                <a:srgbClr val="990033"/>
              </a:buClr>
              <a:buFont typeface="Wingdings" charset="0"/>
              <a:buChar char="§"/>
            </a:pPr>
            <a:r>
              <a:rPr lang="ru-RU" sz="2000" b="1" dirty="0" smtClean="0">
                <a:cs typeface="ＭＳ Ｐゴシック" charset="0"/>
              </a:rPr>
              <a:t>Вопросы для уточнения, углубления, понимания</a:t>
            </a:r>
            <a:r>
              <a:rPr lang="en-US" sz="2000" b="1" dirty="0" smtClean="0">
                <a:cs typeface="ＭＳ Ｐゴシック" charset="0"/>
              </a:rPr>
              <a:t>: </a:t>
            </a:r>
            <a:r>
              <a:rPr lang="ru-RU" sz="2000" dirty="0" smtClean="0">
                <a:cs typeface="ＭＳ Ｐゴシック" charset="0"/>
              </a:rPr>
              <a:t>«Почему это столь важно для вас</a:t>
            </a:r>
            <a:r>
              <a:rPr lang="en-US" sz="2000" dirty="0" smtClean="0">
                <a:cs typeface="ＭＳ Ｐゴシック" charset="0"/>
              </a:rPr>
              <a:t>?</a:t>
            </a:r>
            <a:r>
              <a:rPr lang="ru-RU" sz="2000" dirty="0" smtClean="0">
                <a:cs typeface="ＭＳ Ｐゴシック" charset="0"/>
              </a:rPr>
              <a:t>»</a:t>
            </a:r>
            <a:endParaRPr lang="en-US" sz="2000" dirty="0" smtClean="0">
              <a:cs typeface="ＭＳ Ｐゴシック" charset="0"/>
            </a:endParaRPr>
          </a:p>
          <a:p>
            <a:pPr marL="0" eaLnBrk="1" hangingPunct="1">
              <a:spcBef>
                <a:spcPts val="400"/>
              </a:spcBef>
              <a:buClr>
                <a:srgbClr val="990033"/>
              </a:buClr>
              <a:buFont typeface="Wingdings" charset="0"/>
              <a:buChar char="§"/>
            </a:pPr>
            <a:r>
              <a:rPr lang="ru-RU" sz="2000" b="1" dirty="0" smtClean="0">
                <a:cs typeface="ＭＳ Ｐゴシック" charset="0"/>
              </a:rPr>
              <a:t>Вопросы для получения конкретных терминов или примеров</a:t>
            </a:r>
            <a:r>
              <a:rPr lang="en-US" sz="2000" b="1" dirty="0" smtClean="0">
                <a:cs typeface="ＭＳ Ｐゴシック" charset="0"/>
              </a:rPr>
              <a:t>: </a:t>
            </a:r>
            <a:r>
              <a:rPr lang="ru-RU" sz="2000" i="1" dirty="0" smtClean="0">
                <a:cs typeface="ＭＳ Ｐゴシック" charset="0"/>
              </a:rPr>
              <a:t>Не могли бы вы пояснить</a:t>
            </a:r>
            <a:r>
              <a:rPr lang="en-US" sz="2000" i="1" dirty="0" smtClean="0">
                <a:cs typeface="ＭＳ Ｐゴシック" charset="0"/>
              </a:rPr>
              <a:t>… </a:t>
            </a:r>
            <a:r>
              <a:rPr lang="ru-RU" sz="2000" i="1" dirty="0" smtClean="0">
                <a:cs typeface="ＭＳ Ｐゴシック" charset="0"/>
              </a:rPr>
              <a:t>Не могли бы вы привести пример по</a:t>
            </a:r>
            <a:r>
              <a:rPr lang="de-DE" sz="2000" i="1" dirty="0" smtClean="0">
                <a:cs typeface="ＭＳ Ｐゴシック" charset="0"/>
              </a:rPr>
              <a:t>…</a:t>
            </a:r>
            <a:endParaRPr lang="de-DE" sz="2000" i="1" dirty="0">
              <a:cs typeface="ＭＳ Ｐゴシック" charset="0"/>
            </a:endParaRPr>
          </a:p>
          <a:p>
            <a:pPr marL="0" eaLnBrk="1" hangingPunct="1">
              <a:spcBef>
                <a:spcPts val="400"/>
              </a:spcBef>
              <a:buClr>
                <a:srgbClr val="990033"/>
              </a:buClr>
              <a:buFont typeface="Wingdings" charset="0"/>
              <a:buChar char="§"/>
            </a:pPr>
            <a:r>
              <a:rPr lang="ru-RU" sz="2000" b="1" dirty="0" smtClean="0">
                <a:cs typeface="ＭＳ Ｐゴシック" charset="0"/>
              </a:rPr>
              <a:t>Активное слушание обеих сторон</a:t>
            </a:r>
            <a:r>
              <a:rPr lang="en-US" sz="2000" b="1" dirty="0" smtClean="0">
                <a:cs typeface="ＭＳ Ｐゴシック" charset="0"/>
              </a:rPr>
              <a:t>: </a:t>
            </a:r>
            <a:r>
              <a:rPr lang="ru-RU" sz="2000" i="1" dirty="0" smtClean="0">
                <a:cs typeface="ＭＳ Ｐゴシック" charset="0"/>
              </a:rPr>
              <a:t>Для вас</a:t>
            </a:r>
            <a:r>
              <a:rPr lang="en-US" sz="2000" i="1" dirty="0" smtClean="0">
                <a:cs typeface="ＭＳ Ｐゴシック" charset="0"/>
              </a:rPr>
              <a:t> (</a:t>
            </a:r>
            <a:r>
              <a:rPr lang="ru-RU" sz="2000" i="1" dirty="0" smtClean="0">
                <a:cs typeface="ＭＳ Ｐゴシック" charset="0"/>
              </a:rPr>
              <a:t>лицо </a:t>
            </a:r>
            <a:r>
              <a:rPr lang="en-US" sz="2000" i="1" dirty="0" smtClean="0">
                <a:cs typeface="ＭＳ Ｐゴシック" charset="0"/>
              </a:rPr>
              <a:t>A) </a:t>
            </a:r>
            <a:r>
              <a:rPr lang="ru-RU" sz="2000" i="1" dirty="0" smtClean="0">
                <a:cs typeface="ＭＳ Ｐゴシック" charset="0"/>
              </a:rPr>
              <a:t>особенно сложно</a:t>
            </a:r>
            <a:r>
              <a:rPr lang="en-US" sz="2000" i="1" dirty="0" smtClean="0">
                <a:cs typeface="ＭＳ Ｐゴシック" charset="0"/>
              </a:rPr>
              <a:t>… </a:t>
            </a:r>
            <a:r>
              <a:rPr lang="ru-RU" sz="2000" i="1" dirty="0" smtClean="0">
                <a:cs typeface="ＭＳ Ｐゴシック" charset="0"/>
              </a:rPr>
              <a:t>Правда, что вы</a:t>
            </a:r>
            <a:r>
              <a:rPr lang="en-US" sz="2000" i="1" dirty="0" smtClean="0">
                <a:cs typeface="ＭＳ Ｐゴシック" charset="0"/>
              </a:rPr>
              <a:t> </a:t>
            </a:r>
            <a:r>
              <a:rPr lang="de-DE" sz="2000" i="1" dirty="0" smtClean="0">
                <a:cs typeface="ＭＳ Ｐゴシック" charset="0"/>
              </a:rPr>
              <a:t>(</a:t>
            </a:r>
            <a:r>
              <a:rPr lang="ru-RU" sz="2000" i="1" dirty="0" smtClean="0">
                <a:cs typeface="ＭＳ Ｐゴシック" charset="0"/>
              </a:rPr>
              <a:t>лицо</a:t>
            </a:r>
            <a:r>
              <a:rPr lang="de-DE" sz="2000" i="1" dirty="0" smtClean="0">
                <a:cs typeface="ＭＳ Ｐゴシック" charset="0"/>
              </a:rPr>
              <a:t> </a:t>
            </a:r>
            <a:r>
              <a:rPr lang="de-DE" sz="2000" i="1" dirty="0">
                <a:cs typeface="ＭＳ Ｐゴシック" charset="0"/>
              </a:rPr>
              <a:t>B</a:t>
            </a:r>
            <a:r>
              <a:rPr lang="de-DE" sz="2000" i="1" dirty="0" smtClean="0">
                <a:cs typeface="ＭＳ Ｐゴシック" charset="0"/>
              </a:rPr>
              <a:t>)</a:t>
            </a:r>
            <a:r>
              <a:rPr lang="ru-RU" sz="2000" i="1" dirty="0" smtClean="0">
                <a:cs typeface="ＭＳ Ｐゴシック" charset="0"/>
              </a:rPr>
              <a:t> испытываете разочарование</a:t>
            </a:r>
            <a:r>
              <a:rPr lang="de-DE" sz="2000" i="1" dirty="0" smtClean="0">
                <a:cs typeface="ＭＳ Ｐゴシック" charset="0"/>
              </a:rPr>
              <a:t>…</a:t>
            </a:r>
            <a:r>
              <a:rPr lang="de-DE" sz="2000" i="1" dirty="0">
                <a:cs typeface="ＭＳ Ｐゴシック" charset="0"/>
              </a:rPr>
              <a:t>?</a:t>
            </a:r>
          </a:p>
          <a:p>
            <a:pPr marL="0" eaLnBrk="1" hangingPunct="1">
              <a:spcBef>
                <a:spcPts val="400"/>
              </a:spcBef>
              <a:buClr>
                <a:srgbClr val="990033"/>
              </a:buClr>
              <a:buFont typeface="Wingdings" charset="0"/>
              <a:buChar char="§"/>
            </a:pPr>
            <a:r>
              <a:rPr lang="ru-RU" sz="2000" b="1" dirty="0" smtClean="0">
                <a:cs typeface="ＭＳ Ｐゴシック" charset="0"/>
              </a:rPr>
              <a:t>Приглашение сторон конфликта к диалогу</a:t>
            </a:r>
            <a:r>
              <a:rPr lang="en-US" sz="2000" b="1" dirty="0" smtClean="0">
                <a:cs typeface="ＭＳ Ｐゴシック" charset="0"/>
              </a:rPr>
              <a:t>: </a:t>
            </a:r>
            <a:r>
              <a:rPr lang="ru-RU" sz="2000" i="1" dirty="0" smtClean="0">
                <a:cs typeface="ＭＳ Ｐゴシック" charset="0"/>
              </a:rPr>
              <a:t>Пожалуйста, расскажите о вашей (внутренней) реакции по отношению к другой стороне</a:t>
            </a:r>
            <a:r>
              <a:rPr lang="en-US" sz="2000" i="1" dirty="0" smtClean="0">
                <a:cs typeface="ＭＳ Ｐゴシック" charset="0"/>
              </a:rPr>
              <a:t>…</a:t>
            </a:r>
          </a:p>
          <a:p>
            <a:pPr marL="0" eaLnBrk="1" hangingPunct="1">
              <a:spcBef>
                <a:spcPts val="400"/>
              </a:spcBef>
              <a:buClr>
                <a:srgbClr val="990033"/>
              </a:buClr>
              <a:buFont typeface="Wingdings" charset="0"/>
              <a:buChar char="§"/>
            </a:pPr>
            <a:r>
              <a:rPr lang="ru-RU" sz="2000" b="1" dirty="0" smtClean="0">
                <a:cs typeface="ＭＳ Ｐゴシック" charset="0"/>
              </a:rPr>
              <a:t>«Хорошо организованный диалог»</a:t>
            </a:r>
            <a:r>
              <a:rPr lang="en-US" sz="2000" b="1" dirty="0" smtClean="0">
                <a:cs typeface="ＭＳ Ｐゴシック" charset="0"/>
              </a:rPr>
              <a:t>: </a:t>
            </a:r>
            <a:r>
              <a:rPr lang="ru-RU" sz="2000" i="1" dirty="0" smtClean="0">
                <a:cs typeface="ＭＳ Ｐゴシック" charset="0"/>
              </a:rPr>
              <a:t>Пожалуйста, повторите своими словами, что вы услышали от</a:t>
            </a:r>
            <a:r>
              <a:rPr lang="en-US" sz="2000" i="1" dirty="0" smtClean="0">
                <a:cs typeface="ＭＳ Ｐゴシック" charset="0"/>
              </a:rPr>
              <a:t> X…</a:t>
            </a:r>
          </a:p>
          <a:p>
            <a:pPr marL="0" eaLnBrk="1" hangingPunct="1">
              <a:spcBef>
                <a:spcPts val="400"/>
              </a:spcBef>
              <a:buClr>
                <a:srgbClr val="990033"/>
              </a:buClr>
              <a:buFont typeface="Wingdings" charset="0"/>
              <a:buChar char="§"/>
            </a:pPr>
            <a:r>
              <a:rPr lang="ru-RU" sz="2000" b="1" dirty="0" smtClean="0">
                <a:cs typeface="ＭＳ Ｐゴシック" charset="0"/>
              </a:rPr>
              <a:t>Определение неясной или нарушенной коммуникации</a:t>
            </a:r>
            <a:r>
              <a:rPr lang="en-US" sz="2000" b="1" dirty="0" smtClean="0">
                <a:cs typeface="ＭＳ Ｐゴシック" charset="0"/>
              </a:rPr>
              <a:t>: </a:t>
            </a:r>
            <a:r>
              <a:rPr lang="ru-RU" sz="2000" i="1" dirty="0" smtClean="0">
                <a:cs typeface="ＭＳ Ｐゴシック" charset="0"/>
              </a:rPr>
              <a:t>Я заметил/а, что вы не ответили напрямую </a:t>
            </a:r>
            <a:r>
              <a:rPr lang="en-US" sz="2000" i="1" dirty="0" smtClean="0">
                <a:cs typeface="ＭＳ Ｐゴシック" charset="0"/>
              </a:rPr>
              <a:t>…</a:t>
            </a:r>
          </a:p>
          <a:p>
            <a:pPr marL="0" eaLnBrk="1" hangingPunct="1">
              <a:spcBef>
                <a:spcPts val="400"/>
              </a:spcBef>
              <a:buClr>
                <a:srgbClr val="990033"/>
              </a:buClr>
              <a:buFont typeface="Wingdings" charset="0"/>
              <a:buChar char="§"/>
            </a:pPr>
            <a:r>
              <a:rPr lang="ru-RU" sz="2000" b="1" dirty="0" smtClean="0">
                <a:cs typeface="ＭＳ Ｐゴシック" charset="0"/>
              </a:rPr>
              <a:t>Дублирование</a:t>
            </a:r>
            <a:r>
              <a:rPr lang="en-US" sz="2000" b="1" dirty="0" smtClean="0">
                <a:cs typeface="ＭＳ Ｐゴシック" charset="0"/>
              </a:rPr>
              <a:t>:</a:t>
            </a:r>
            <a:r>
              <a:rPr lang="en-US" sz="2000" b="1" i="1" dirty="0" smtClean="0">
                <a:cs typeface="ＭＳ Ｐゴシック" charset="0"/>
              </a:rPr>
              <a:t> </a:t>
            </a:r>
            <a:r>
              <a:rPr lang="ru-RU" sz="2000" i="1" dirty="0"/>
              <a:t>Можно я пойду на вашу сторону и скажу что-либо за вас? Затем вы скажете, если это </a:t>
            </a:r>
            <a:r>
              <a:rPr lang="ru-RU" sz="2000" i="1" dirty="0" smtClean="0"/>
              <a:t>так</a:t>
            </a:r>
            <a:r>
              <a:rPr lang="en-US" sz="2000" i="1" dirty="0" smtClean="0">
                <a:cs typeface="ＭＳ Ｐゴシック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4165705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97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97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8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5978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8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978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8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5978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8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5978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8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5978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8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5978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9782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el 1"/>
          <p:cNvSpPr>
            <a:spLocks noGrp="1"/>
          </p:cNvSpPr>
          <p:nvPr>
            <p:ph type="ctrTitle" idx="4294967295"/>
          </p:nvPr>
        </p:nvSpPr>
        <p:spPr bwMode="auto">
          <a:xfrm>
            <a:off x="0" y="3271037"/>
            <a:ext cx="9147175" cy="538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r>
              <a:rPr lang="ru-RU" dirty="0" smtClean="0">
                <a:cs typeface="Arial Unicode MS" charset="0"/>
              </a:rPr>
              <a:t>Аквариум</a:t>
            </a:r>
            <a:endParaRPr lang="de-DE" sz="2400" dirty="0"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5125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095422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Oval 56"/>
          <p:cNvSpPr/>
          <p:nvPr/>
        </p:nvSpPr>
        <p:spPr>
          <a:xfrm>
            <a:off x="3399124" y="3416958"/>
            <a:ext cx="577258" cy="577258"/>
          </a:xfrm>
          <a:prstGeom prst="ellipse">
            <a:avLst/>
          </a:prstGeom>
          <a:solidFill>
            <a:srgbClr val="FFFFFF"/>
          </a:solidFill>
          <a:ln w="57150" cmpd="sng">
            <a:solidFill>
              <a:srgbClr val="FF8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8" name="Oval 57"/>
          <p:cNvSpPr/>
          <p:nvPr/>
        </p:nvSpPr>
        <p:spPr>
          <a:xfrm>
            <a:off x="5196321" y="3387324"/>
            <a:ext cx="577258" cy="577258"/>
          </a:xfrm>
          <a:prstGeom prst="ellipse">
            <a:avLst/>
          </a:prstGeom>
          <a:solidFill>
            <a:srgbClr val="FFFFFF"/>
          </a:solidFill>
          <a:ln w="57150" cmpd="sng">
            <a:solidFill>
              <a:srgbClr val="0080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de-DE"/>
          </a:p>
        </p:txBody>
      </p:sp>
      <p:sp>
        <p:nvSpPr>
          <p:cNvPr id="8" name="Textfeld 1"/>
          <p:cNvSpPr txBox="1">
            <a:spLocks noChangeArrowheads="1"/>
          </p:cNvSpPr>
          <p:nvPr/>
        </p:nvSpPr>
        <p:spPr bwMode="auto">
          <a:xfrm>
            <a:off x="-33201" y="451151"/>
            <a:ext cx="914400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eaLnBrk="1" hangingPunct="1"/>
            <a:r>
              <a:rPr lang="ru-RU" sz="2800" b="1" dirty="0" smtClean="0">
                <a:cs typeface="Arial Unicode MS" charset="0"/>
              </a:rPr>
              <a:t>Аквариум с представителями и свободными стульями</a:t>
            </a:r>
            <a:endParaRPr lang="en-US" sz="2800" b="1" dirty="0" smtClean="0"/>
          </a:p>
        </p:txBody>
      </p:sp>
      <p:sp>
        <p:nvSpPr>
          <p:cNvPr id="9" name="Oval 8"/>
          <p:cNvSpPr/>
          <p:nvPr/>
        </p:nvSpPr>
        <p:spPr>
          <a:xfrm>
            <a:off x="3868389" y="1730195"/>
            <a:ext cx="577258" cy="577258"/>
          </a:xfrm>
          <a:prstGeom prst="ellipse">
            <a:avLst/>
          </a:prstGeom>
          <a:solidFill>
            <a:srgbClr val="FFFFFF"/>
          </a:solidFill>
          <a:ln w="57150" cmpd="sng">
            <a:solidFill>
              <a:srgbClr val="008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Oval 9"/>
          <p:cNvSpPr/>
          <p:nvPr/>
        </p:nvSpPr>
        <p:spPr>
          <a:xfrm>
            <a:off x="4634496" y="1721314"/>
            <a:ext cx="577258" cy="577258"/>
          </a:xfrm>
          <a:prstGeom prst="ellipse">
            <a:avLst/>
          </a:prstGeom>
          <a:solidFill>
            <a:srgbClr val="FFFFFF"/>
          </a:solidFill>
          <a:ln w="57150" cmpd="sng">
            <a:solidFill>
              <a:srgbClr val="008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1" name="Oval 10"/>
          <p:cNvSpPr/>
          <p:nvPr/>
        </p:nvSpPr>
        <p:spPr>
          <a:xfrm>
            <a:off x="5319497" y="2160050"/>
            <a:ext cx="577258" cy="577258"/>
          </a:xfrm>
          <a:prstGeom prst="ellipse">
            <a:avLst/>
          </a:prstGeom>
          <a:solidFill>
            <a:srgbClr val="FFFFFF"/>
          </a:solidFill>
          <a:ln w="57150" cmpd="sng">
            <a:solidFill>
              <a:srgbClr val="0080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2" name="Oval 11"/>
          <p:cNvSpPr/>
          <p:nvPr/>
        </p:nvSpPr>
        <p:spPr>
          <a:xfrm>
            <a:off x="5397379" y="2796794"/>
            <a:ext cx="577258" cy="577258"/>
          </a:xfrm>
          <a:prstGeom prst="ellipse">
            <a:avLst/>
          </a:prstGeom>
          <a:solidFill>
            <a:srgbClr val="FFFFFF"/>
          </a:solidFill>
          <a:ln w="57150" cmpd="sng">
            <a:solidFill>
              <a:srgbClr val="0080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3" name="Oval 12"/>
          <p:cNvSpPr/>
          <p:nvPr/>
        </p:nvSpPr>
        <p:spPr>
          <a:xfrm>
            <a:off x="3212977" y="2220299"/>
            <a:ext cx="577258" cy="577258"/>
          </a:xfrm>
          <a:prstGeom prst="ellipse">
            <a:avLst/>
          </a:prstGeom>
          <a:solidFill>
            <a:srgbClr val="FFFFFF"/>
          </a:solidFill>
          <a:ln w="57150" cmpd="sng">
            <a:solidFill>
              <a:srgbClr val="FF8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4" name="Oval 13"/>
          <p:cNvSpPr/>
          <p:nvPr/>
        </p:nvSpPr>
        <p:spPr>
          <a:xfrm>
            <a:off x="3166325" y="2839700"/>
            <a:ext cx="577258" cy="577258"/>
          </a:xfrm>
          <a:prstGeom prst="ellipse">
            <a:avLst/>
          </a:prstGeom>
          <a:solidFill>
            <a:srgbClr val="FFFFFF"/>
          </a:solidFill>
          <a:ln w="57150" cmpd="sng">
            <a:solidFill>
              <a:srgbClr val="FF8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5" name="Oval 14"/>
          <p:cNvSpPr/>
          <p:nvPr/>
        </p:nvSpPr>
        <p:spPr>
          <a:xfrm>
            <a:off x="3957219" y="3732439"/>
            <a:ext cx="577258" cy="577258"/>
          </a:xfrm>
          <a:prstGeom prst="ellipse">
            <a:avLst/>
          </a:prstGeom>
          <a:solidFill>
            <a:srgbClr val="FFFFFF"/>
          </a:solidFill>
          <a:ln w="38100" cmpd="sng">
            <a:solidFill>
              <a:srgbClr val="FF8000"/>
            </a:solidFill>
            <a:prstDash val="sys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6" name="Oval 15"/>
          <p:cNvSpPr/>
          <p:nvPr/>
        </p:nvSpPr>
        <p:spPr>
          <a:xfrm>
            <a:off x="4661139" y="3732787"/>
            <a:ext cx="577258" cy="577258"/>
          </a:xfrm>
          <a:prstGeom prst="ellipse">
            <a:avLst/>
          </a:prstGeom>
          <a:solidFill>
            <a:srgbClr val="FFFFFF"/>
          </a:solidFill>
          <a:ln w="38100" cmpd="sng">
            <a:solidFill>
              <a:srgbClr val="0080FF"/>
            </a:solidFill>
            <a:prstDash val="sys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8" name="Oval 17"/>
          <p:cNvSpPr/>
          <p:nvPr/>
        </p:nvSpPr>
        <p:spPr>
          <a:xfrm>
            <a:off x="6360334" y="4016331"/>
            <a:ext cx="577258" cy="577258"/>
          </a:xfrm>
          <a:prstGeom prst="ellipse">
            <a:avLst/>
          </a:prstGeom>
          <a:solidFill>
            <a:srgbClr val="FFFFFF"/>
          </a:solidFill>
          <a:ln w="57150" cmpd="sng">
            <a:solidFill>
              <a:srgbClr val="0080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9" name="Oval 18"/>
          <p:cNvSpPr/>
          <p:nvPr/>
        </p:nvSpPr>
        <p:spPr>
          <a:xfrm>
            <a:off x="6719408" y="3558948"/>
            <a:ext cx="577258" cy="577258"/>
          </a:xfrm>
          <a:prstGeom prst="ellipse">
            <a:avLst/>
          </a:prstGeom>
          <a:solidFill>
            <a:srgbClr val="FFFFFF"/>
          </a:solidFill>
          <a:ln w="57150" cmpd="sng">
            <a:solidFill>
              <a:srgbClr val="0080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0" name="Oval 19"/>
          <p:cNvSpPr/>
          <p:nvPr/>
        </p:nvSpPr>
        <p:spPr>
          <a:xfrm>
            <a:off x="6894121" y="3008618"/>
            <a:ext cx="577258" cy="577258"/>
          </a:xfrm>
          <a:prstGeom prst="ellipse">
            <a:avLst/>
          </a:prstGeom>
          <a:solidFill>
            <a:srgbClr val="FFFFFF"/>
          </a:solidFill>
          <a:ln w="57150" cmpd="sng">
            <a:solidFill>
              <a:srgbClr val="0080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1" name="Oval 20"/>
          <p:cNvSpPr/>
          <p:nvPr/>
        </p:nvSpPr>
        <p:spPr>
          <a:xfrm>
            <a:off x="5992036" y="4424835"/>
            <a:ext cx="577258" cy="577258"/>
          </a:xfrm>
          <a:prstGeom prst="ellipse">
            <a:avLst/>
          </a:prstGeom>
          <a:solidFill>
            <a:srgbClr val="FFFFFF"/>
          </a:solidFill>
          <a:ln w="57150" cmpd="sng">
            <a:solidFill>
              <a:srgbClr val="0080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2" name="Oval 21"/>
          <p:cNvSpPr/>
          <p:nvPr/>
        </p:nvSpPr>
        <p:spPr>
          <a:xfrm>
            <a:off x="5614597" y="4836290"/>
            <a:ext cx="577258" cy="577258"/>
          </a:xfrm>
          <a:prstGeom prst="ellipse">
            <a:avLst/>
          </a:prstGeom>
          <a:solidFill>
            <a:srgbClr val="FFFFFF"/>
          </a:solidFill>
          <a:ln w="57150" cmpd="sng">
            <a:solidFill>
              <a:srgbClr val="0080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3" name="Oval 22"/>
          <p:cNvSpPr/>
          <p:nvPr/>
        </p:nvSpPr>
        <p:spPr>
          <a:xfrm>
            <a:off x="7008037" y="2420888"/>
            <a:ext cx="577258" cy="577258"/>
          </a:xfrm>
          <a:prstGeom prst="ellipse">
            <a:avLst/>
          </a:prstGeom>
          <a:solidFill>
            <a:srgbClr val="FFFFFF"/>
          </a:solidFill>
          <a:ln w="57150" cmpd="sng">
            <a:solidFill>
              <a:srgbClr val="0080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4" name="Oval 23"/>
          <p:cNvSpPr/>
          <p:nvPr/>
        </p:nvSpPr>
        <p:spPr>
          <a:xfrm>
            <a:off x="6588611" y="4547661"/>
            <a:ext cx="577258" cy="577258"/>
          </a:xfrm>
          <a:prstGeom prst="ellipse">
            <a:avLst/>
          </a:prstGeom>
          <a:solidFill>
            <a:srgbClr val="FFFFFF"/>
          </a:solidFill>
          <a:ln w="57150" cmpd="sng">
            <a:solidFill>
              <a:srgbClr val="0080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5" name="Oval 24"/>
          <p:cNvSpPr/>
          <p:nvPr/>
        </p:nvSpPr>
        <p:spPr>
          <a:xfrm>
            <a:off x="6877240" y="4035534"/>
            <a:ext cx="577258" cy="577258"/>
          </a:xfrm>
          <a:prstGeom prst="ellipse">
            <a:avLst/>
          </a:prstGeom>
          <a:solidFill>
            <a:srgbClr val="FFFFFF"/>
          </a:solidFill>
          <a:ln w="57150" cmpd="sng">
            <a:solidFill>
              <a:srgbClr val="0080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6" name="Oval 25"/>
          <p:cNvSpPr/>
          <p:nvPr/>
        </p:nvSpPr>
        <p:spPr>
          <a:xfrm>
            <a:off x="7215201" y="3542605"/>
            <a:ext cx="577258" cy="577258"/>
          </a:xfrm>
          <a:prstGeom prst="ellipse">
            <a:avLst/>
          </a:prstGeom>
          <a:solidFill>
            <a:srgbClr val="FFFFFF"/>
          </a:solidFill>
          <a:ln w="57150" cmpd="sng">
            <a:solidFill>
              <a:srgbClr val="0080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7" name="Oval 26"/>
          <p:cNvSpPr/>
          <p:nvPr/>
        </p:nvSpPr>
        <p:spPr>
          <a:xfrm>
            <a:off x="6163584" y="4926582"/>
            <a:ext cx="577258" cy="577258"/>
          </a:xfrm>
          <a:prstGeom prst="ellipse">
            <a:avLst/>
          </a:prstGeom>
          <a:solidFill>
            <a:srgbClr val="FFFFFF"/>
          </a:solidFill>
          <a:ln w="57150" cmpd="sng">
            <a:solidFill>
              <a:srgbClr val="0080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8" name="Oval 27"/>
          <p:cNvSpPr/>
          <p:nvPr/>
        </p:nvSpPr>
        <p:spPr>
          <a:xfrm>
            <a:off x="5754296" y="5348457"/>
            <a:ext cx="577258" cy="577258"/>
          </a:xfrm>
          <a:prstGeom prst="ellipse">
            <a:avLst/>
          </a:prstGeom>
          <a:solidFill>
            <a:srgbClr val="FFFFFF"/>
          </a:solidFill>
          <a:ln w="57150" cmpd="sng">
            <a:solidFill>
              <a:srgbClr val="0080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9" name="Oval 28"/>
          <p:cNvSpPr/>
          <p:nvPr/>
        </p:nvSpPr>
        <p:spPr>
          <a:xfrm>
            <a:off x="7391451" y="2998146"/>
            <a:ext cx="577258" cy="577258"/>
          </a:xfrm>
          <a:prstGeom prst="ellipse">
            <a:avLst/>
          </a:prstGeom>
          <a:solidFill>
            <a:srgbClr val="FFFFFF"/>
          </a:solidFill>
          <a:ln w="57150" cmpd="sng">
            <a:solidFill>
              <a:srgbClr val="0080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0" name="Oval 29"/>
          <p:cNvSpPr/>
          <p:nvPr/>
        </p:nvSpPr>
        <p:spPr>
          <a:xfrm>
            <a:off x="7503830" y="2431360"/>
            <a:ext cx="577258" cy="577258"/>
          </a:xfrm>
          <a:prstGeom prst="ellipse">
            <a:avLst/>
          </a:prstGeom>
          <a:solidFill>
            <a:srgbClr val="FFFFFF"/>
          </a:solidFill>
          <a:ln w="57150" cmpd="sng">
            <a:solidFill>
              <a:srgbClr val="0080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1" name="Oval 30"/>
          <p:cNvSpPr/>
          <p:nvPr/>
        </p:nvSpPr>
        <p:spPr>
          <a:xfrm>
            <a:off x="7897662" y="2777483"/>
            <a:ext cx="577258" cy="577258"/>
          </a:xfrm>
          <a:prstGeom prst="ellipse">
            <a:avLst/>
          </a:prstGeom>
          <a:solidFill>
            <a:srgbClr val="FFFFFF"/>
          </a:solidFill>
          <a:ln w="57150" cmpd="sng">
            <a:solidFill>
              <a:srgbClr val="0080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2" name="Oval 31"/>
          <p:cNvSpPr/>
          <p:nvPr/>
        </p:nvSpPr>
        <p:spPr>
          <a:xfrm>
            <a:off x="7756166" y="3439073"/>
            <a:ext cx="577258" cy="577258"/>
          </a:xfrm>
          <a:prstGeom prst="ellipse">
            <a:avLst/>
          </a:prstGeom>
          <a:solidFill>
            <a:srgbClr val="FFFFFF"/>
          </a:solidFill>
          <a:ln w="57150" cmpd="sng">
            <a:solidFill>
              <a:srgbClr val="0080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3" name="Oval 32"/>
          <p:cNvSpPr/>
          <p:nvPr/>
        </p:nvSpPr>
        <p:spPr>
          <a:xfrm>
            <a:off x="7469669" y="4035534"/>
            <a:ext cx="577258" cy="577258"/>
          </a:xfrm>
          <a:prstGeom prst="ellipse">
            <a:avLst/>
          </a:prstGeom>
          <a:solidFill>
            <a:srgbClr val="FFFFFF"/>
          </a:solidFill>
          <a:ln w="57150" cmpd="sng">
            <a:solidFill>
              <a:srgbClr val="0080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4" name="Oval 33"/>
          <p:cNvSpPr/>
          <p:nvPr/>
        </p:nvSpPr>
        <p:spPr>
          <a:xfrm>
            <a:off x="7110164" y="4547661"/>
            <a:ext cx="577258" cy="577258"/>
          </a:xfrm>
          <a:prstGeom prst="ellipse">
            <a:avLst/>
          </a:prstGeom>
          <a:solidFill>
            <a:srgbClr val="FFFFFF"/>
          </a:solidFill>
          <a:ln w="57150" cmpd="sng">
            <a:solidFill>
              <a:srgbClr val="0080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5" name="Oval 34"/>
          <p:cNvSpPr/>
          <p:nvPr/>
        </p:nvSpPr>
        <p:spPr>
          <a:xfrm>
            <a:off x="6700878" y="5059828"/>
            <a:ext cx="577258" cy="577258"/>
          </a:xfrm>
          <a:prstGeom prst="ellipse">
            <a:avLst/>
          </a:prstGeom>
          <a:solidFill>
            <a:srgbClr val="FFFFFF"/>
          </a:solidFill>
          <a:ln w="57150" cmpd="sng">
            <a:solidFill>
              <a:srgbClr val="0080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6" name="Oval 35"/>
          <p:cNvSpPr/>
          <p:nvPr/>
        </p:nvSpPr>
        <p:spPr>
          <a:xfrm>
            <a:off x="6191855" y="5459437"/>
            <a:ext cx="577258" cy="577258"/>
          </a:xfrm>
          <a:prstGeom prst="ellipse">
            <a:avLst/>
          </a:prstGeom>
          <a:solidFill>
            <a:srgbClr val="FFFFFF"/>
          </a:solidFill>
          <a:ln w="57150" cmpd="sng">
            <a:solidFill>
              <a:srgbClr val="0080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8" name="Oval 37"/>
          <p:cNvSpPr/>
          <p:nvPr/>
        </p:nvSpPr>
        <p:spPr>
          <a:xfrm rot="6790903">
            <a:off x="2034709" y="3543897"/>
            <a:ext cx="577258" cy="577258"/>
          </a:xfrm>
          <a:prstGeom prst="ellipse">
            <a:avLst/>
          </a:prstGeom>
          <a:solidFill>
            <a:srgbClr val="FFFFFF"/>
          </a:solidFill>
          <a:ln w="57150" cmpd="sng">
            <a:solidFill>
              <a:srgbClr val="FF8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9" name="Oval 38"/>
          <p:cNvSpPr/>
          <p:nvPr/>
        </p:nvSpPr>
        <p:spPr>
          <a:xfrm rot="6790903">
            <a:off x="2313814" y="4054027"/>
            <a:ext cx="577258" cy="577258"/>
          </a:xfrm>
          <a:prstGeom prst="ellipse">
            <a:avLst/>
          </a:prstGeom>
          <a:solidFill>
            <a:srgbClr val="FFFFFF"/>
          </a:solidFill>
          <a:ln w="57150" cmpd="sng">
            <a:solidFill>
              <a:srgbClr val="FF8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0" name="Oval 39"/>
          <p:cNvSpPr/>
          <p:nvPr/>
        </p:nvSpPr>
        <p:spPr>
          <a:xfrm rot="6790903">
            <a:off x="2750936" y="4431271"/>
            <a:ext cx="577258" cy="577258"/>
          </a:xfrm>
          <a:prstGeom prst="ellipse">
            <a:avLst/>
          </a:prstGeom>
          <a:solidFill>
            <a:srgbClr val="FFFFFF"/>
          </a:solidFill>
          <a:ln w="57150" cmpd="sng">
            <a:solidFill>
              <a:srgbClr val="FF8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1" name="Oval 40"/>
          <p:cNvSpPr/>
          <p:nvPr/>
        </p:nvSpPr>
        <p:spPr>
          <a:xfrm rot="6790903">
            <a:off x="1804167" y="3044527"/>
            <a:ext cx="577258" cy="577258"/>
          </a:xfrm>
          <a:prstGeom prst="ellipse">
            <a:avLst/>
          </a:prstGeom>
          <a:solidFill>
            <a:srgbClr val="FFFFFF"/>
          </a:solidFill>
          <a:ln w="57150" cmpd="sng">
            <a:solidFill>
              <a:srgbClr val="FF8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2" name="Oval 41"/>
          <p:cNvSpPr/>
          <p:nvPr/>
        </p:nvSpPr>
        <p:spPr>
          <a:xfrm rot="6790903">
            <a:off x="1574511" y="2535594"/>
            <a:ext cx="577258" cy="577258"/>
          </a:xfrm>
          <a:prstGeom prst="ellipse">
            <a:avLst/>
          </a:prstGeom>
          <a:solidFill>
            <a:srgbClr val="FFFFFF"/>
          </a:solidFill>
          <a:ln w="57150" cmpd="sng">
            <a:solidFill>
              <a:srgbClr val="FF8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3" name="Oval 42"/>
          <p:cNvSpPr/>
          <p:nvPr/>
        </p:nvSpPr>
        <p:spPr>
          <a:xfrm rot="6790903">
            <a:off x="3246370" y="4767349"/>
            <a:ext cx="577258" cy="577258"/>
          </a:xfrm>
          <a:prstGeom prst="ellipse">
            <a:avLst/>
          </a:prstGeom>
          <a:solidFill>
            <a:srgbClr val="FFFFFF"/>
          </a:solidFill>
          <a:ln w="57150" cmpd="sng">
            <a:solidFill>
              <a:srgbClr val="FF8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4" name="Oval 43"/>
          <p:cNvSpPr/>
          <p:nvPr/>
        </p:nvSpPr>
        <p:spPr>
          <a:xfrm rot="6790903">
            <a:off x="1456417" y="3544585"/>
            <a:ext cx="577258" cy="577258"/>
          </a:xfrm>
          <a:prstGeom prst="ellipse">
            <a:avLst/>
          </a:prstGeom>
          <a:solidFill>
            <a:srgbClr val="FFFFFF"/>
          </a:solidFill>
          <a:ln w="57150" cmpd="sng">
            <a:solidFill>
              <a:srgbClr val="FF8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5" name="Oval 44"/>
          <p:cNvSpPr/>
          <p:nvPr/>
        </p:nvSpPr>
        <p:spPr>
          <a:xfrm rot="6790903">
            <a:off x="1813577" y="4011509"/>
            <a:ext cx="577258" cy="577258"/>
          </a:xfrm>
          <a:prstGeom prst="ellipse">
            <a:avLst/>
          </a:prstGeom>
          <a:solidFill>
            <a:srgbClr val="FFFFFF"/>
          </a:solidFill>
          <a:ln w="57150" cmpd="sng">
            <a:solidFill>
              <a:srgbClr val="FF8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6" name="Oval 45"/>
          <p:cNvSpPr/>
          <p:nvPr/>
        </p:nvSpPr>
        <p:spPr>
          <a:xfrm rot="6790903">
            <a:off x="2133670" y="4516224"/>
            <a:ext cx="577258" cy="577258"/>
          </a:xfrm>
          <a:prstGeom prst="ellipse">
            <a:avLst/>
          </a:prstGeom>
          <a:solidFill>
            <a:srgbClr val="FFFFFF"/>
          </a:solidFill>
          <a:ln w="57150" cmpd="sng">
            <a:solidFill>
              <a:srgbClr val="FF8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7" name="Oval 46"/>
          <p:cNvSpPr/>
          <p:nvPr/>
        </p:nvSpPr>
        <p:spPr>
          <a:xfrm rot="6790903">
            <a:off x="1275401" y="3004713"/>
            <a:ext cx="577258" cy="577258"/>
          </a:xfrm>
          <a:prstGeom prst="ellipse">
            <a:avLst/>
          </a:prstGeom>
          <a:solidFill>
            <a:srgbClr val="FFFFFF"/>
          </a:solidFill>
          <a:ln w="57150" cmpd="sng">
            <a:solidFill>
              <a:srgbClr val="FF8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8" name="Oval 47"/>
          <p:cNvSpPr/>
          <p:nvPr/>
        </p:nvSpPr>
        <p:spPr>
          <a:xfrm rot="6790903">
            <a:off x="1048704" y="2462400"/>
            <a:ext cx="577258" cy="577258"/>
          </a:xfrm>
          <a:prstGeom prst="ellipse">
            <a:avLst/>
          </a:prstGeom>
          <a:solidFill>
            <a:srgbClr val="FFFFFF"/>
          </a:solidFill>
          <a:ln w="57150" cmpd="sng">
            <a:solidFill>
              <a:srgbClr val="FF8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9" name="Oval 48"/>
          <p:cNvSpPr/>
          <p:nvPr/>
        </p:nvSpPr>
        <p:spPr>
          <a:xfrm rot="6790903">
            <a:off x="2564789" y="4892569"/>
            <a:ext cx="577258" cy="577258"/>
          </a:xfrm>
          <a:prstGeom prst="ellipse">
            <a:avLst/>
          </a:prstGeom>
          <a:solidFill>
            <a:srgbClr val="FFFFFF"/>
          </a:solidFill>
          <a:ln w="57150" cmpd="sng">
            <a:solidFill>
              <a:srgbClr val="FF8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0" name="Oval 49"/>
          <p:cNvSpPr/>
          <p:nvPr/>
        </p:nvSpPr>
        <p:spPr>
          <a:xfrm rot="6790903">
            <a:off x="3041576" y="5218989"/>
            <a:ext cx="577258" cy="577258"/>
          </a:xfrm>
          <a:prstGeom prst="ellipse">
            <a:avLst/>
          </a:prstGeom>
          <a:solidFill>
            <a:srgbClr val="FFFFFF"/>
          </a:solidFill>
          <a:ln w="57150" cmpd="sng">
            <a:solidFill>
              <a:srgbClr val="FF8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1" name="Oval 50"/>
          <p:cNvSpPr/>
          <p:nvPr/>
        </p:nvSpPr>
        <p:spPr>
          <a:xfrm rot="6790903">
            <a:off x="2568367" y="5444773"/>
            <a:ext cx="577258" cy="577258"/>
          </a:xfrm>
          <a:prstGeom prst="ellipse">
            <a:avLst/>
          </a:prstGeom>
          <a:solidFill>
            <a:srgbClr val="FFFFFF"/>
          </a:solidFill>
          <a:ln w="57150" cmpd="sng">
            <a:solidFill>
              <a:srgbClr val="FF8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2" name="Oval 51"/>
          <p:cNvSpPr/>
          <p:nvPr/>
        </p:nvSpPr>
        <p:spPr>
          <a:xfrm rot="6790903">
            <a:off x="2015893" y="5054267"/>
            <a:ext cx="577258" cy="577258"/>
          </a:xfrm>
          <a:prstGeom prst="ellipse">
            <a:avLst/>
          </a:prstGeom>
          <a:solidFill>
            <a:srgbClr val="FFFFFF"/>
          </a:solidFill>
          <a:ln w="57150" cmpd="sng">
            <a:solidFill>
              <a:srgbClr val="FF8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3" name="Oval 52"/>
          <p:cNvSpPr/>
          <p:nvPr/>
        </p:nvSpPr>
        <p:spPr>
          <a:xfrm rot="6790903">
            <a:off x="1580368" y="4556106"/>
            <a:ext cx="577258" cy="577258"/>
          </a:xfrm>
          <a:prstGeom prst="ellipse">
            <a:avLst/>
          </a:prstGeom>
          <a:solidFill>
            <a:srgbClr val="FFFFFF"/>
          </a:solidFill>
          <a:ln w="57150" cmpd="sng">
            <a:solidFill>
              <a:srgbClr val="FF8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4" name="Oval 53"/>
          <p:cNvSpPr/>
          <p:nvPr/>
        </p:nvSpPr>
        <p:spPr>
          <a:xfrm rot="6790903">
            <a:off x="1251109" y="4024029"/>
            <a:ext cx="577258" cy="577258"/>
          </a:xfrm>
          <a:prstGeom prst="ellipse">
            <a:avLst/>
          </a:prstGeom>
          <a:solidFill>
            <a:srgbClr val="FFFFFF"/>
          </a:solidFill>
          <a:ln w="57150" cmpd="sng">
            <a:solidFill>
              <a:srgbClr val="FF8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5" name="Oval 54"/>
          <p:cNvSpPr/>
          <p:nvPr/>
        </p:nvSpPr>
        <p:spPr>
          <a:xfrm rot="6790903">
            <a:off x="941408" y="3446174"/>
            <a:ext cx="577258" cy="577258"/>
          </a:xfrm>
          <a:prstGeom prst="ellipse">
            <a:avLst/>
          </a:prstGeom>
          <a:solidFill>
            <a:srgbClr val="FFFFFF"/>
          </a:solidFill>
          <a:ln w="57150" cmpd="sng">
            <a:solidFill>
              <a:srgbClr val="FF8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6" name="Oval 55"/>
          <p:cNvSpPr/>
          <p:nvPr/>
        </p:nvSpPr>
        <p:spPr>
          <a:xfrm rot="6790903">
            <a:off x="774440" y="2820944"/>
            <a:ext cx="577258" cy="577258"/>
          </a:xfrm>
          <a:prstGeom prst="ellipse">
            <a:avLst/>
          </a:prstGeom>
          <a:solidFill>
            <a:srgbClr val="FFFFFF"/>
          </a:solidFill>
          <a:ln w="57150" cmpd="sng">
            <a:solidFill>
              <a:srgbClr val="FF8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981486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52352E-6 -3.76677E-6 L -0.24422 -0.0465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220" y="-233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9.20299E-7 -4.63177E-9 L 0.07397 -0.14289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699" y="-71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4432 -0.04655 L -0.00018 -0.00463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207" y="2084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7397 -0.14289 L 0.00312 -0.00625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42" y="683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6169E-6 -4.96063E-6 L 0.28963 0.11441 " pathEditMode="relative" rAng="0" ptsTypes="AA">
                                      <p:cBhvr>
                                        <p:cTn id="20" dur="2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482" y="572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8963 0.11441 L -0.00174 -0.00115 " pathEditMode="relative" rAng="0" ptsTypes="AA">
                                      <p:cBhvr>
                                        <p:cTn id="24" dur="2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569" y="-5790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9015E-6 -1.44048E-6 L -0.31273 0.18759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645" y="937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1273 0.18759 L 0.00226 -0.00162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749" y="-947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5" grpId="1" animBg="1"/>
      <p:bldP spid="30" grpId="0" animBg="1"/>
      <p:bldP spid="30" grpId="1" animBg="1"/>
      <p:bldP spid="43" grpId="0" animBg="1"/>
      <p:bldP spid="43" grpId="1" animBg="1"/>
      <p:bldP spid="47" grpId="0" animBg="1"/>
      <p:bldP spid="47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el 1"/>
          <p:cNvSpPr>
            <a:spLocks noGrp="1"/>
          </p:cNvSpPr>
          <p:nvPr>
            <p:ph type="ctrTitle" idx="4294967295"/>
          </p:nvPr>
        </p:nvSpPr>
        <p:spPr bwMode="auto">
          <a:xfrm>
            <a:off x="0" y="3271037"/>
            <a:ext cx="9147175" cy="538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r>
              <a:rPr lang="ru-RU" dirty="0" smtClean="0"/>
              <a:t>Ценности –</a:t>
            </a:r>
            <a:r>
              <a:rPr lang="en-US" dirty="0" smtClean="0"/>
              <a:t> </a:t>
            </a:r>
            <a:r>
              <a:rPr lang="ru-RU" dirty="0" smtClean="0"/>
              <a:t>претензии </a:t>
            </a:r>
            <a:r>
              <a:rPr lang="en-US" dirty="0" smtClean="0"/>
              <a:t>- </a:t>
            </a:r>
            <a:r>
              <a:rPr lang="ru-RU" dirty="0" smtClean="0"/>
              <a:t>эмоции</a:t>
            </a:r>
            <a:r>
              <a:rPr lang="en-US" dirty="0" smtClean="0"/>
              <a:t> – </a:t>
            </a:r>
            <a:r>
              <a:rPr lang="ru-RU" dirty="0" smtClean="0"/>
              <a:t>потребности </a:t>
            </a:r>
            <a:endParaRPr lang="de-DE" sz="2400" dirty="0"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5125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529840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el 1"/>
          <p:cNvSpPr>
            <a:spLocks noGrp="1"/>
          </p:cNvSpPr>
          <p:nvPr>
            <p:ph type="ctrTitle" idx="4294967295"/>
          </p:nvPr>
        </p:nvSpPr>
        <p:spPr bwMode="auto">
          <a:xfrm>
            <a:off x="0" y="3196087"/>
            <a:ext cx="9147175" cy="538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r>
              <a:rPr lang="ru-RU" dirty="0" smtClean="0">
                <a:cs typeface="Arial Unicode MS" charset="0"/>
              </a:rPr>
              <a:t>Сценарии уточнения</a:t>
            </a:r>
            <a:endParaRPr lang="de-DE" sz="2400" dirty="0"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5125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575269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2" name="Gerade Verbindung 51"/>
          <p:cNvCxnSpPr/>
          <p:nvPr/>
        </p:nvCxnSpPr>
        <p:spPr>
          <a:xfrm>
            <a:off x="3779912" y="4459686"/>
            <a:ext cx="1728192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grpSp>
        <p:nvGrpSpPr>
          <p:cNvPr id="67" name="Gruppierung 66"/>
          <p:cNvGrpSpPr/>
          <p:nvPr/>
        </p:nvGrpSpPr>
        <p:grpSpPr>
          <a:xfrm>
            <a:off x="3779912" y="4459686"/>
            <a:ext cx="1728192" cy="1080120"/>
            <a:chOff x="3779912" y="4797152"/>
            <a:chExt cx="1728192" cy="1080120"/>
          </a:xfrm>
        </p:grpSpPr>
        <p:cxnSp>
          <p:nvCxnSpPr>
            <p:cNvPr id="60" name="Gerade Verbindung 59"/>
            <p:cNvCxnSpPr/>
            <p:nvPr/>
          </p:nvCxnSpPr>
          <p:spPr>
            <a:xfrm flipH="1" flipV="1">
              <a:off x="3779912" y="4797152"/>
              <a:ext cx="792088" cy="1080120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63" name="Gerade Verbindung 62"/>
            <p:cNvCxnSpPr/>
            <p:nvPr/>
          </p:nvCxnSpPr>
          <p:spPr>
            <a:xfrm flipH="1">
              <a:off x="4572000" y="4797152"/>
              <a:ext cx="936104" cy="1080120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3" name="Textfeld 1"/>
          <p:cNvSpPr txBox="1">
            <a:spLocks noChangeArrowheads="1"/>
          </p:cNvSpPr>
          <p:nvPr/>
        </p:nvSpPr>
        <p:spPr bwMode="auto">
          <a:xfrm>
            <a:off x="-33201" y="374950"/>
            <a:ext cx="914400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eaLnBrk="1" hangingPunct="1"/>
            <a:r>
              <a:rPr lang="ru-RU" sz="2800" b="1" dirty="0" smtClean="0"/>
              <a:t>Диалог медиации между двумя людьми из одной команды</a:t>
            </a:r>
            <a:r>
              <a:rPr lang="en-US" sz="2800" b="1" dirty="0" smtClean="0"/>
              <a:t>: </a:t>
            </a:r>
            <a:r>
              <a:rPr lang="ru-RU" sz="2800" b="1" dirty="0" smtClean="0"/>
              <a:t>отдельный сценарий</a:t>
            </a:r>
            <a:endParaRPr lang="en-US" sz="2800" b="1" dirty="0">
              <a:solidFill>
                <a:srgbClr val="FF0000"/>
              </a:solidFill>
            </a:endParaRPr>
          </a:p>
        </p:txBody>
      </p:sp>
      <p:grpSp>
        <p:nvGrpSpPr>
          <p:cNvPr id="50" name="Gruppierung 49"/>
          <p:cNvGrpSpPr/>
          <p:nvPr/>
        </p:nvGrpSpPr>
        <p:grpSpPr>
          <a:xfrm>
            <a:off x="3792188" y="3269932"/>
            <a:ext cx="1559627" cy="576064"/>
            <a:chOff x="3792188" y="3607398"/>
            <a:chExt cx="1559627" cy="576064"/>
          </a:xfrm>
        </p:grpSpPr>
        <p:sp>
          <p:nvSpPr>
            <p:cNvPr id="33" name="Freihandform 32"/>
            <p:cNvSpPr/>
            <p:nvPr/>
          </p:nvSpPr>
          <p:spPr>
            <a:xfrm flipV="1">
              <a:off x="3792188" y="3607398"/>
              <a:ext cx="45719" cy="576064"/>
            </a:xfrm>
            <a:custGeom>
              <a:avLst/>
              <a:gdLst>
                <a:gd name="connsiteX0" fmla="*/ 21010 w 126048"/>
                <a:gd name="connsiteY0" fmla="*/ 0 h 619280"/>
                <a:gd name="connsiteX1" fmla="*/ 104972 w 126048"/>
                <a:gd name="connsiteY1" fmla="*/ 104962 h 619280"/>
                <a:gd name="connsiteX2" fmla="*/ 21010 w 126048"/>
                <a:gd name="connsiteY2" fmla="*/ 136451 h 619280"/>
                <a:gd name="connsiteX3" fmla="*/ 125963 w 126048"/>
                <a:gd name="connsiteY3" fmla="*/ 220421 h 619280"/>
                <a:gd name="connsiteX4" fmla="*/ 19 w 126048"/>
                <a:gd name="connsiteY4" fmla="*/ 283399 h 619280"/>
                <a:gd name="connsiteX5" fmla="*/ 115467 w 126048"/>
                <a:gd name="connsiteY5" fmla="*/ 325384 h 619280"/>
                <a:gd name="connsiteX6" fmla="*/ 19 w 126048"/>
                <a:gd name="connsiteY6" fmla="*/ 409354 h 619280"/>
                <a:gd name="connsiteX7" fmla="*/ 115467 w 126048"/>
                <a:gd name="connsiteY7" fmla="*/ 451339 h 619280"/>
                <a:gd name="connsiteX8" fmla="*/ 19 w 126048"/>
                <a:gd name="connsiteY8" fmla="*/ 514317 h 619280"/>
                <a:gd name="connsiteX9" fmla="*/ 125963 w 126048"/>
                <a:gd name="connsiteY9" fmla="*/ 566798 h 619280"/>
                <a:gd name="connsiteX10" fmla="*/ 21010 w 126048"/>
                <a:gd name="connsiteY10" fmla="*/ 619280 h 6192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6048" h="619280">
                  <a:moveTo>
                    <a:pt x="21010" y="0"/>
                  </a:moveTo>
                  <a:cubicBezTo>
                    <a:pt x="62991" y="41110"/>
                    <a:pt x="104972" y="82220"/>
                    <a:pt x="104972" y="104962"/>
                  </a:cubicBezTo>
                  <a:cubicBezTo>
                    <a:pt x="104972" y="127704"/>
                    <a:pt x="17512" y="117208"/>
                    <a:pt x="21010" y="136451"/>
                  </a:cubicBezTo>
                  <a:cubicBezTo>
                    <a:pt x="24508" y="155694"/>
                    <a:pt x="129461" y="195930"/>
                    <a:pt x="125963" y="220421"/>
                  </a:cubicBezTo>
                  <a:cubicBezTo>
                    <a:pt x="122465" y="244912"/>
                    <a:pt x="1768" y="265905"/>
                    <a:pt x="19" y="283399"/>
                  </a:cubicBezTo>
                  <a:cubicBezTo>
                    <a:pt x="-1730" y="300893"/>
                    <a:pt x="115467" y="304392"/>
                    <a:pt x="115467" y="325384"/>
                  </a:cubicBezTo>
                  <a:cubicBezTo>
                    <a:pt x="115467" y="346376"/>
                    <a:pt x="19" y="388362"/>
                    <a:pt x="19" y="409354"/>
                  </a:cubicBezTo>
                  <a:cubicBezTo>
                    <a:pt x="19" y="430346"/>
                    <a:pt x="115467" y="433845"/>
                    <a:pt x="115467" y="451339"/>
                  </a:cubicBezTo>
                  <a:cubicBezTo>
                    <a:pt x="115467" y="468833"/>
                    <a:pt x="-1730" y="495074"/>
                    <a:pt x="19" y="514317"/>
                  </a:cubicBezTo>
                  <a:cubicBezTo>
                    <a:pt x="1768" y="533560"/>
                    <a:pt x="122465" y="549304"/>
                    <a:pt x="125963" y="566798"/>
                  </a:cubicBezTo>
                  <a:cubicBezTo>
                    <a:pt x="129462" y="584292"/>
                    <a:pt x="21010" y="619280"/>
                    <a:pt x="21010" y="619280"/>
                  </a:cubicBezTo>
                </a:path>
              </a:pathLst>
            </a:cu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6" name="Freihandform 35"/>
            <p:cNvSpPr/>
            <p:nvPr/>
          </p:nvSpPr>
          <p:spPr>
            <a:xfrm flipV="1">
              <a:off x="4294507" y="3607398"/>
              <a:ext cx="48036" cy="576064"/>
            </a:xfrm>
            <a:custGeom>
              <a:avLst/>
              <a:gdLst>
                <a:gd name="connsiteX0" fmla="*/ 21010 w 126048"/>
                <a:gd name="connsiteY0" fmla="*/ 0 h 619280"/>
                <a:gd name="connsiteX1" fmla="*/ 104972 w 126048"/>
                <a:gd name="connsiteY1" fmla="*/ 104962 h 619280"/>
                <a:gd name="connsiteX2" fmla="*/ 21010 w 126048"/>
                <a:gd name="connsiteY2" fmla="*/ 136451 h 619280"/>
                <a:gd name="connsiteX3" fmla="*/ 125963 w 126048"/>
                <a:gd name="connsiteY3" fmla="*/ 220421 h 619280"/>
                <a:gd name="connsiteX4" fmla="*/ 19 w 126048"/>
                <a:gd name="connsiteY4" fmla="*/ 283399 h 619280"/>
                <a:gd name="connsiteX5" fmla="*/ 115467 w 126048"/>
                <a:gd name="connsiteY5" fmla="*/ 325384 h 619280"/>
                <a:gd name="connsiteX6" fmla="*/ 19 w 126048"/>
                <a:gd name="connsiteY6" fmla="*/ 409354 h 619280"/>
                <a:gd name="connsiteX7" fmla="*/ 115467 w 126048"/>
                <a:gd name="connsiteY7" fmla="*/ 451339 h 619280"/>
                <a:gd name="connsiteX8" fmla="*/ 19 w 126048"/>
                <a:gd name="connsiteY8" fmla="*/ 514317 h 619280"/>
                <a:gd name="connsiteX9" fmla="*/ 125963 w 126048"/>
                <a:gd name="connsiteY9" fmla="*/ 566798 h 619280"/>
                <a:gd name="connsiteX10" fmla="*/ 21010 w 126048"/>
                <a:gd name="connsiteY10" fmla="*/ 619280 h 6192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6048" h="619280">
                  <a:moveTo>
                    <a:pt x="21010" y="0"/>
                  </a:moveTo>
                  <a:cubicBezTo>
                    <a:pt x="62991" y="41110"/>
                    <a:pt x="104972" y="82220"/>
                    <a:pt x="104972" y="104962"/>
                  </a:cubicBezTo>
                  <a:cubicBezTo>
                    <a:pt x="104972" y="127704"/>
                    <a:pt x="17512" y="117208"/>
                    <a:pt x="21010" y="136451"/>
                  </a:cubicBezTo>
                  <a:cubicBezTo>
                    <a:pt x="24508" y="155694"/>
                    <a:pt x="129461" y="195930"/>
                    <a:pt x="125963" y="220421"/>
                  </a:cubicBezTo>
                  <a:cubicBezTo>
                    <a:pt x="122465" y="244912"/>
                    <a:pt x="1768" y="265905"/>
                    <a:pt x="19" y="283399"/>
                  </a:cubicBezTo>
                  <a:cubicBezTo>
                    <a:pt x="-1730" y="300893"/>
                    <a:pt x="115467" y="304392"/>
                    <a:pt x="115467" y="325384"/>
                  </a:cubicBezTo>
                  <a:cubicBezTo>
                    <a:pt x="115467" y="346376"/>
                    <a:pt x="19" y="388362"/>
                    <a:pt x="19" y="409354"/>
                  </a:cubicBezTo>
                  <a:cubicBezTo>
                    <a:pt x="19" y="430346"/>
                    <a:pt x="115467" y="433845"/>
                    <a:pt x="115467" y="451339"/>
                  </a:cubicBezTo>
                  <a:cubicBezTo>
                    <a:pt x="115467" y="468833"/>
                    <a:pt x="-1730" y="495074"/>
                    <a:pt x="19" y="514317"/>
                  </a:cubicBezTo>
                  <a:cubicBezTo>
                    <a:pt x="1768" y="533560"/>
                    <a:pt x="122465" y="549304"/>
                    <a:pt x="125963" y="566798"/>
                  </a:cubicBezTo>
                  <a:cubicBezTo>
                    <a:pt x="129462" y="584292"/>
                    <a:pt x="21010" y="619280"/>
                    <a:pt x="21010" y="619280"/>
                  </a:cubicBezTo>
                </a:path>
              </a:pathLst>
            </a:cu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7" name="Freihandform 36"/>
            <p:cNvSpPr/>
            <p:nvPr/>
          </p:nvSpPr>
          <p:spPr>
            <a:xfrm flipV="1">
              <a:off x="4799143" y="3607398"/>
              <a:ext cx="48036" cy="576064"/>
            </a:xfrm>
            <a:custGeom>
              <a:avLst/>
              <a:gdLst>
                <a:gd name="connsiteX0" fmla="*/ 21010 w 126048"/>
                <a:gd name="connsiteY0" fmla="*/ 0 h 619280"/>
                <a:gd name="connsiteX1" fmla="*/ 104972 w 126048"/>
                <a:gd name="connsiteY1" fmla="*/ 104962 h 619280"/>
                <a:gd name="connsiteX2" fmla="*/ 21010 w 126048"/>
                <a:gd name="connsiteY2" fmla="*/ 136451 h 619280"/>
                <a:gd name="connsiteX3" fmla="*/ 125963 w 126048"/>
                <a:gd name="connsiteY3" fmla="*/ 220421 h 619280"/>
                <a:gd name="connsiteX4" fmla="*/ 19 w 126048"/>
                <a:gd name="connsiteY4" fmla="*/ 283399 h 619280"/>
                <a:gd name="connsiteX5" fmla="*/ 115467 w 126048"/>
                <a:gd name="connsiteY5" fmla="*/ 325384 h 619280"/>
                <a:gd name="connsiteX6" fmla="*/ 19 w 126048"/>
                <a:gd name="connsiteY6" fmla="*/ 409354 h 619280"/>
                <a:gd name="connsiteX7" fmla="*/ 115467 w 126048"/>
                <a:gd name="connsiteY7" fmla="*/ 451339 h 619280"/>
                <a:gd name="connsiteX8" fmla="*/ 19 w 126048"/>
                <a:gd name="connsiteY8" fmla="*/ 514317 h 619280"/>
                <a:gd name="connsiteX9" fmla="*/ 125963 w 126048"/>
                <a:gd name="connsiteY9" fmla="*/ 566798 h 619280"/>
                <a:gd name="connsiteX10" fmla="*/ 21010 w 126048"/>
                <a:gd name="connsiteY10" fmla="*/ 619280 h 6192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6048" h="619280">
                  <a:moveTo>
                    <a:pt x="21010" y="0"/>
                  </a:moveTo>
                  <a:cubicBezTo>
                    <a:pt x="62991" y="41110"/>
                    <a:pt x="104972" y="82220"/>
                    <a:pt x="104972" y="104962"/>
                  </a:cubicBezTo>
                  <a:cubicBezTo>
                    <a:pt x="104972" y="127704"/>
                    <a:pt x="17512" y="117208"/>
                    <a:pt x="21010" y="136451"/>
                  </a:cubicBezTo>
                  <a:cubicBezTo>
                    <a:pt x="24508" y="155694"/>
                    <a:pt x="129461" y="195930"/>
                    <a:pt x="125963" y="220421"/>
                  </a:cubicBezTo>
                  <a:cubicBezTo>
                    <a:pt x="122465" y="244912"/>
                    <a:pt x="1768" y="265905"/>
                    <a:pt x="19" y="283399"/>
                  </a:cubicBezTo>
                  <a:cubicBezTo>
                    <a:pt x="-1730" y="300893"/>
                    <a:pt x="115467" y="304392"/>
                    <a:pt x="115467" y="325384"/>
                  </a:cubicBezTo>
                  <a:cubicBezTo>
                    <a:pt x="115467" y="346376"/>
                    <a:pt x="19" y="388362"/>
                    <a:pt x="19" y="409354"/>
                  </a:cubicBezTo>
                  <a:cubicBezTo>
                    <a:pt x="19" y="430346"/>
                    <a:pt x="115467" y="433845"/>
                    <a:pt x="115467" y="451339"/>
                  </a:cubicBezTo>
                  <a:cubicBezTo>
                    <a:pt x="115467" y="468833"/>
                    <a:pt x="-1730" y="495074"/>
                    <a:pt x="19" y="514317"/>
                  </a:cubicBezTo>
                  <a:cubicBezTo>
                    <a:pt x="1768" y="533560"/>
                    <a:pt x="122465" y="549304"/>
                    <a:pt x="125963" y="566798"/>
                  </a:cubicBezTo>
                  <a:cubicBezTo>
                    <a:pt x="129462" y="584292"/>
                    <a:pt x="21010" y="619280"/>
                    <a:pt x="21010" y="619280"/>
                  </a:cubicBezTo>
                </a:path>
              </a:pathLst>
            </a:cu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9" name="Freihandform 38"/>
            <p:cNvSpPr/>
            <p:nvPr/>
          </p:nvSpPr>
          <p:spPr>
            <a:xfrm flipV="1">
              <a:off x="5303779" y="3607398"/>
              <a:ext cx="48036" cy="576064"/>
            </a:xfrm>
            <a:custGeom>
              <a:avLst/>
              <a:gdLst>
                <a:gd name="connsiteX0" fmla="*/ 21010 w 126048"/>
                <a:gd name="connsiteY0" fmla="*/ 0 h 619280"/>
                <a:gd name="connsiteX1" fmla="*/ 104972 w 126048"/>
                <a:gd name="connsiteY1" fmla="*/ 104962 h 619280"/>
                <a:gd name="connsiteX2" fmla="*/ 21010 w 126048"/>
                <a:gd name="connsiteY2" fmla="*/ 136451 h 619280"/>
                <a:gd name="connsiteX3" fmla="*/ 125963 w 126048"/>
                <a:gd name="connsiteY3" fmla="*/ 220421 h 619280"/>
                <a:gd name="connsiteX4" fmla="*/ 19 w 126048"/>
                <a:gd name="connsiteY4" fmla="*/ 283399 h 619280"/>
                <a:gd name="connsiteX5" fmla="*/ 115467 w 126048"/>
                <a:gd name="connsiteY5" fmla="*/ 325384 h 619280"/>
                <a:gd name="connsiteX6" fmla="*/ 19 w 126048"/>
                <a:gd name="connsiteY6" fmla="*/ 409354 h 619280"/>
                <a:gd name="connsiteX7" fmla="*/ 115467 w 126048"/>
                <a:gd name="connsiteY7" fmla="*/ 451339 h 619280"/>
                <a:gd name="connsiteX8" fmla="*/ 19 w 126048"/>
                <a:gd name="connsiteY8" fmla="*/ 514317 h 619280"/>
                <a:gd name="connsiteX9" fmla="*/ 125963 w 126048"/>
                <a:gd name="connsiteY9" fmla="*/ 566798 h 619280"/>
                <a:gd name="connsiteX10" fmla="*/ 21010 w 126048"/>
                <a:gd name="connsiteY10" fmla="*/ 619280 h 6192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6048" h="619280">
                  <a:moveTo>
                    <a:pt x="21010" y="0"/>
                  </a:moveTo>
                  <a:cubicBezTo>
                    <a:pt x="62991" y="41110"/>
                    <a:pt x="104972" y="82220"/>
                    <a:pt x="104972" y="104962"/>
                  </a:cubicBezTo>
                  <a:cubicBezTo>
                    <a:pt x="104972" y="127704"/>
                    <a:pt x="17512" y="117208"/>
                    <a:pt x="21010" y="136451"/>
                  </a:cubicBezTo>
                  <a:cubicBezTo>
                    <a:pt x="24508" y="155694"/>
                    <a:pt x="129461" y="195930"/>
                    <a:pt x="125963" y="220421"/>
                  </a:cubicBezTo>
                  <a:cubicBezTo>
                    <a:pt x="122465" y="244912"/>
                    <a:pt x="1768" y="265905"/>
                    <a:pt x="19" y="283399"/>
                  </a:cubicBezTo>
                  <a:cubicBezTo>
                    <a:pt x="-1730" y="300893"/>
                    <a:pt x="115467" y="304392"/>
                    <a:pt x="115467" y="325384"/>
                  </a:cubicBezTo>
                  <a:cubicBezTo>
                    <a:pt x="115467" y="346376"/>
                    <a:pt x="19" y="388362"/>
                    <a:pt x="19" y="409354"/>
                  </a:cubicBezTo>
                  <a:cubicBezTo>
                    <a:pt x="19" y="430346"/>
                    <a:pt x="115467" y="433845"/>
                    <a:pt x="115467" y="451339"/>
                  </a:cubicBezTo>
                  <a:cubicBezTo>
                    <a:pt x="115467" y="468833"/>
                    <a:pt x="-1730" y="495074"/>
                    <a:pt x="19" y="514317"/>
                  </a:cubicBezTo>
                  <a:cubicBezTo>
                    <a:pt x="1768" y="533560"/>
                    <a:pt x="122465" y="549304"/>
                    <a:pt x="125963" y="566798"/>
                  </a:cubicBezTo>
                  <a:cubicBezTo>
                    <a:pt x="129462" y="584292"/>
                    <a:pt x="21010" y="619280"/>
                    <a:pt x="21010" y="619280"/>
                  </a:cubicBezTo>
                </a:path>
              </a:pathLst>
            </a:cu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grpSp>
        <p:nvGrpSpPr>
          <p:cNvPr id="49" name="Gruppierung 48"/>
          <p:cNvGrpSpPr/>
          <p:nvPr/>
        </p:nvGrpSpPr>
        <p:grpSpPr>
          <a:xfrm>
            <a:off x="3539870" y="3128404"/>
            <a:ext cx="2064260" cy="619280"/>
            <a:chOff x="3539870" y="3585790"/>
            <a:chExt cx="2064260" cy="619280"/>
          </a:xfrm>
        </p:grpSpPr>
        <p:sp>
          <p:nvSpPr>
            <p:cNvPr id="32" name="Freihandform 31"/>
            <p:cNvSpPr/>
            <p:nvPr/>
          </p:nvSpPr>
          <p:spPr>
            <a:xfrm>
              <a:off x="3539870" y="3585790"/>
              <a:ext cx="48036" cy="619280"/>
            </a:xfrm>
            <a:custGeom>
              <a:avLst/>
              <a:gdLst>
                <a:gd name="connsiteX0" fmla="*/ 21010 w 126048"/>
                <a:gd name="connsiteY0" fmla="*/ 0 h 619280"/>
                <a:gd name="connsiteX1" fmla="*/ 104972 w 126048"/>
                <a:gd name="connsiteY1" fmla="*/ 104962 h 619280"/>
                <a:gd name="connsiteX2" fmla="*/ 21010 w 126048"/>
                <a:gd name="connsiteY2" fmla="*/ 136451 h 619280"/>
                <a:gd name="connsiteX3" fmla="*/ 125963 w 126048"/>
                <a:gd name="connsiteY3" fmla="*/ 220421 h 619280"/>
                <a:gd name="connsiteX4" fmla="*/ 19 w 126048"/>
                <a:gd name="connsiteY4" fmla="*/ 283399 h 619280"/>
                <a:gd name="connsiteX5" fmla="*/ 115467 w 126048"/>
                <a:gd name="connsiteY5" fmla="*/ 325384 h 619280"/>
                <a:gd name="connsiteX6" fmla="*/ 19 w 126048"/>
                <a:gd name="connsiteY6" fmla="*/ 409354 h 619280"/>
                <a:gd name="connsiteX7" fmla="*/ 115467 w 126048"/>
                <a:gd name="connsiteY7" fmla="*/ 451339 h 619280"/>
                <a:gd name="connsiteX8" fmla="*/ 19 w 126048"/>
                <a:gd name="connsiteY8" fmla="*/ 514317 h 619280"/>
                <a:gd name="connsiteX9" fmla="*/ 125963 w 126048"/>
                <a:gd name="connsiteY9" fmla="*/ 566798 h 619280"/>
                <a:gd name="connsiteX10" fmla="*/ 21010 w 126048"/>
                <a:gd name="connsiteY10" fmla="*/ 619280 h 6192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6048" h="619280">
                  <a:moveTo>
                    <a:pt x="21010" y="0"/>
                  </a:moveTo>
                  <a:cubicBezTo>
                    <a:pt x="62991" y="41110"/>
                    <a:pt x="104972" y="82220"/>
                    <a:pt x="104972" y="104962"/>
                  </a:cubicBezTo>
                  <a:cubicBezTo>
                    <a:pt x="104972" y="127704"/>
                    <a:pt x="17512" y="117208"/>
                    <a:pt x="21010" y="136451"/>
                  </a:cubicBezTo>
                  <a:cubicBezTo>
                    <a:pt x="24508" y="155694"/>
                    <a:pt x="129461" y="195930"/>
                    <a:pt x="125963" y="220421"/>
                  </a:cubicBezTo>
                  <a:cubicBezTo>
                    <a:pt x="122465" y="244912"/>
                    <a:pt x="1768" y="265905"/>
                    <a:pt x="19" y="283399"/>
                  </a:cubicBezTo>
                  <a:cubicBezTo>
                    <a:pt x="-1730" y="300893"/>
                    <a:pt x="115467" y="304392"/>
                    <a:pt x="115467" y="325384"/>
                  </a:cubicBezTo>
                  <a:cubicBezTo>
                    <a:pt x="115467" y="346376"/>
                    <a:pt x="19" y="388362"/>
                    <a:pt x="19" y="409354"/>
                  </a:cubicBezTo>
                  <a:cubicBezTo>
                    <a:pt x="19" y="430346"/>
                    <a:pt x="115467" y="433845"/>
                    <a:pt x="115467" y="451339"/>
                  </a:cubicBezTo>
                  <a:cubicBezTo>
                    <a:pt x="115467" y="468833"/>
                    <a:pt x="-1730" y="495074"/>
                    <a:pt x="19" y="514317"/>
                  </a:cubicBezTo>
                  <a:cubicBezTo>
                    <a:pt x="1768" y="533560"/>
                    <a:pt x="122465" y="549304"/>
                    <a:pt x="125963" y="566798"/>
                  </a:cubicBezTo>
                  <a:cubicBezTo>
                    <a:pt x="129462" y="584292"/>
                    <a:pt x="21010" y="619280"/>
                    <a:pt x="21010" y="619280"/>
                  </a:cubicBezTo>
                </a:path>
              </a:pathLst>
            </a:cu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4" name="Freihandform 33"/>
            <p:cNvSpPr/>
            <p:nvPr/>
          </p:nvSpPr>
          <p:spPr>
            <a:xfrm>
              <a:off x="4042189" y="3585790"/>
              <a:ext cx="48036" cy="619280"/>
            </a:xfrm>
            <a:custGeom>
              <a:avLst/>
              <a:gdLst>
                <a:gd name="connsiteX0" fmla="*/ 21010 w 126048"/>
                <a:gd name="connsiteY0" fmla="*/ 0 h 619280"/>
                <a:gd name="connsiteX1" fmla="*/ 104972 w 126048"/>
                <a:gd name="connsiteY1" fmla="*/ 104962 h 619280"/>
                <a:gd name="connsiteX2" fmla="*/ 21010 w 126048"/>
                <a:gd name="connsiteY2" fmla="*/ 136451 h 619280"/>
                <a:gd name="connsiteX3" fmla="*/ 125963 w 126048"/>
                <a:gd name="connsiteY3" fmla="*/ 220421 h 619280"/>
                <a:gd name="connsiteX4" fmla="*/ 19 w 126048"/>
                <a:gd name="connsiteY4" fmla="*/ 283399 h 619280"/>
                <a:gd name="connsiteX5" fmla="*/ 115467 w 126048"/>
                <a:gd name="connsiteY5" fmla="*/ 325384 h 619280"/>
                <a:gd name="connsiteX6" fmla="*/ 19 w 126048"/>
                <a:gd name="connsiteY6" fmla="*/ 409354 h 619280"/>
                <a:gd name="connsiteX7" fmla="*/ 115467 w 126048"/>
                <a:gd name="connsiteY7" fmla="*/ 451339 h 619280"/>
                <a:gd name="connsiteX8" fmla="*/ 19 w 126048"/>
                <a:gd name="connsiteY8" fmla="*/ 514317 h 619280"/>
                <a:gd name="connsiteX9" fmla="*/ 125963 w 126048"/>
                <a:gd name="connsiteY9" fmla="*/ 566798 h 619280"/>
                <a:gd name="connsiteX10" fmla="*/ 21010 w 126048"/>
                <a:gd name="connsiteY10" fmla="*/ 619280 h 6192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6048" h="619280">
                  <a:moveTo>
                    <a:pt x="21010" y="0"/>
                  </a:moveTo>
                  <a:cubicBezTo>
                    <a:pt x="62991" y="41110"/>
                    <a:pt x="104972" y="82220"/>
                    <a:pt x="104972" y="104962"/>
                  </a:cubicBezTo>
                  <a:cubicBezTo>
                    <a:pt x="104972" y="127704"/>
                    <a:pt x="17512" y="117208"/>
                    <a:pt x="21010" y="136451"/>
                  </a:cubicBezTo>
                  <a:cubicBezTo>
                    <a:pt x="24508" y="155694"/>
                    <a:pt x="129461" y="195930"/>
                    <a:pt x="125963" y="220421"/>
                  </a:cubicBezTo>
                  <a:cubicBezTo>
                    <a:pt x="122465" y="244912"/>
                    <a:pt x="1768" y="265905"/>
                    <a:pt x="19" y="283399"/>
                  </a:cubicBezTo>
                  <a:cubicBezTo>
                    <a:pt x="-1730" y="300893"/>
                    <a:pt x="115467" y="304392"/>
                    <a:pt x="115467" y="325384"/>
                  </a:cubicBezTo>
                  <a:cubicBezTo>
                    <a:pt x="115467" y="346376"/>
                    <a:pt x="19" y="388362"/>
                    <a:pt x="19" y="409354"/>
                  </a:cubicBezTo>
                  <a:cubicBezTo>
                    <a:pt x="19" y="430346"/>
                    <a:pt x="115467" y="433845"/>
                    <a:pt x="115467" y="451339"/>
                  </a:cubicBezTo>
                  <a:cubicBezTo>
                    <a:pt x="115467" y="468833"/>
                    <a:pt x="-1730" y="495074"/>
                    <a:pt x="19" y="514317"/>
                  </a:cubicBezTo>
                  <a:cubicBezTo>
                    <a:pt x="1768" y="533560"/>
                    <a:pt x="122465" y="549304"/>
                    <a:pt x="125963" y="566798"/>
                  </a:cubicBezTo>
                  <a:cubicBezTo>
                    <a:pt x="129462" y="584292"/>
                    <a:pt x="21010" y="619280"/>
                    <a:pt x="21010" y="619280"/>
                  </a:cubicBezTo>
                </a:path>
              </a:pathLst>
            </a:cu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5" name="Freihandform 34"/>
            <p:cNvSpPr/>
            <p:nvPr/>
          </p:nvSpPr>
          <p:spPr>
            <a:xfrm>
              <a:off x="4546825" y="3585790"/>
              <a:ext cx="48036" cy="619280"/>
            </a:xfrm>
            <a:custGeom>
              <a:avLst/>
              <a:gdLst>
                <a:gd name="connsiteX0" fmla="*/ 21010 w 126048"/>
                <a:gd name="connsiteY0" fmla="*/ 0 h 619280"/>
                <a:gd name="connsiteX1" fmla="*/ 104972 w 126048"/>
                <a:gd name="connsiteY1" fmla="*/ 104962 h 619280"/>
                <a:gd name="connsiteX2" fmla="*/ 21010 w 126048"/>
                <a:gd name="connsiteY2" fmla="*/ 136451 h 619280"/>
                <a:gd name="connsiteX3" fmla="*/ 125963 w 126048"/>
                <a:gd name="connsiteY3" fmla="*/ 220421 h 619280"/>
                <a:gd name="connsiteX4" fmla="*/ 19 w 126048"/>
                <a:gd name="connsiteY4" fmla="*/ 283399 h 619280"/>
                <a:gd name="connsiteX5" fmla="*/ 115467 w 126048"/>
                <a:gd name="connsiteY5" fmla="*/ 325384 h 619280"/>
                <a:gd name="connsiteX6" fmla="*/ 19 w 126048"/>
                <a:gd name="connsiteY6" fmla="*/ 409354 h 619280"/>
                <a:gd name="connsiteX7" fmla="*/ 115467 w 126048"/>
                <a:gd name="connsiteY7" fmla="*/ 451339 h 619280"/>
                <a:gd name="connsiteX8" fmla="*/ 19 w 126048"/>
                <a:gd name="connsiteY8" fmla="*/ 514317 h 619280"/>
                <a:gd name="connsiteX9" fmla="*/ 125963 w 126048"/>
                <a:gd name="connsiteY9" fmla="*/ 566798 h 619280"/>
                <a:gd name="connsiteX10" fmla="*/ 21010 w 126048"/>
                <a:gd name="connsiteY10" fmla="*/ 619280 h 6192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6048" h="619280">
                  <a:moveTo>
                    <a:pt x="21010" y="0"/>
                  </a:moveTo>
                  <a:cubicBezTo>
                    <a:pt x="62991" y="41110"/>
                    <a:pt x="104972" y="82220"/>
                    <a:pt x="104972" y="104962"/>
                  </a:cubicBezTo>
                  <a:cubicBezTo>
                    <a:pt x="104972" y="127704"/>
                    <a:pt x="17512" y="117208"/>
                    <a:pt x="21010" y="136451"/>
                  </a:cubicBezTo>
                  <a:cubicBezTo>
                    <a:pt x="24508" y="155694"/>
                    <a:pt x="129461" y="195930"/>
                    <a:pt x="125963" y="220421"/>
                  </a:cubicBezTo>
                  <a:cubicBezTo>
                    <a:pt x="122465" y="244912"/>
                    <a:pt x="1768" y="265905"/>
                    <a:pt x="19" y="283399"/>
                  </a:cubicBezTo>
                  <a:cubicBezTo>
                    <a:pt x="-1730" y="300893"/>
                    <a:pt x="115467" y="304392"/>
                    <a:pt x="115467" y="325384"/>
                  </a:cubicBezTo>
                  <a:cubicBezTo>
                    <a:pt x="115467" y="346376"/>
                    <a:pt x="19" y="388362"/>
                    <a:pt x="19" y="409354"/>
                  </a:cubicBezTo>
                  <a:cubicBezTo>
                    <a:pt x="19" y="430346"/>
                    <a:pt x="115467" y="433845"/>
                    <a:pt x="115467" y="451339"/>
                  </a:cubicBezTo>
                  <a:cubicBezTo>
                    <a:pt x="115467" y="468833"/>
                    <a:pt x="-1730" y="495074"/>
                    <a:pt x="19" y="514317"/>
                  </a:cubicBezTo>
                  <a:cubicBezTo>
                    <a:pt x="1768" y="533560"/>
                    <a:pt x="122465" y="549304"/>
                    <a:pt x="125963" y="566798"/>
                  </a:cubicBezTo>
                  <a:cubicBezTo>
                    <a:pt x="129462" y="584292"/>
                    <a:pt x="21010" y="619280"/>
                    <a:pt x="21010" y="619280"/>
                  </a:cubicBezTo>
                </a:path>
              </a:pathLst>
            </a:cu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8" name="Freihandform 37"/>
            <p:cNvSpPr/>
            <p:nvPr/>
          </p:nvSpPr>
          <p:spPr>
            <a:xfrm>
              <a:off x="5051461" y="3585790"/>
              <a:ext cx="48036" cy="619280"/>
            </a:xfrm>
            <a:custGeom>
              <a:avLst/>
              <a:gdLst>
                <a:gd name="connsiteX0" fmla="*/ 21010 w 126048"/>
                <a:gd name="connsiteY0" fmla="*/ 0 h 619280"/>
                <a:gd name="connsiteX1" fmla="*/ 104972 w 126048"/>
                <a:gd name="connsiteY1" fmla="*/ 104962 h 619280"/>
                <a:gd name="connsiteX2" fmla="*/ 21010 w 126048"/>
                <a:gd name="connsiteY2" fmla="*/ 136451 h 619280"/>
                <a:gd name="connsiteX3" fmla="*/ 125963 w 126048"/>
                <a:gd name="connsiteY3" fmla="*/ 220421 h 619280"/>
                <a:gd name="connsiteX4" fmla="*/ 19 w 126048"/>
                <a:gd name="connsiteY4" fmla="*/ 283399 h 619280"/>
                <a:gd name="connsiteX5" fmla="*/ 115467 w 126048"/>
                <a:gd name="connsiteY5" fmla="*/ 325384 h 619280"/>
                <a:gd name="connsiteX6" fmla="*/ 19 w 126048"/>
                <a:gd name="connsiteY6" fmla="*/ 409354 h 619280"/>
                <a:gd name="connsiteX7" fmla="*/ 115467 w 126048"/>
                <a:gd name="connsiteY7" fmla="*/ 451339 h 619280"/>
                <a:gd name="connsiteX8" fmla="*/ 19 w 126048"/>
                <a:gd name="connsiteY8" fmla="*/ 514317 h 619280"/>
                <a:gd name="connsiteX9" fmla="*/ 125963 w 126048"/>
                <a:gd name="connsiteY9" fmla="*/ 566798 h 619280"/>
                <a:gd name="connsiteX10" fmla="*/ 21010 w 126048"/>
                <a:gd name="connsiteY10" fmla="*/ 619280 h 6192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6048" h="619280">
                  <a:moveTo>
                    <a:pt x="21010" y="0"/>
                  </a:moveTo>
                  <a:cubicBezTo>
                    <a:pt x="62991" y="41110"/>
                    <a:pt x="104972" y="82220"/>
                    <a:pt x="104972" y="104962"/>
                  </a:cubicBezTo>
                  <a:cubicBezTo>
                    <a:pt x="104972" y="127704"/>
                    <a:pt x="17512" y="117208"/>
                    <a:pt x="21010" y="136451"/>
                  </a:cubicBezTo>
                  <a:cubicBezTo>
                    <a:pt x="24508" y="155694"/>
                    <a:pt x="129461" y="195930"/>
                    <a:pt x="125963" y="220421"/>
                  </a:cubicBezTo>
                  <a:cubicBezTo>
                    <a:pt x="122465" y="244912"/>
                    <a:pt x="1768" y="265905"/>
                    <a:pt x="19" y="283399"/>
                  </a:cubicBezTo>
                  <a:cubicBezTo>
                    <a:pt x="-1730" y="300893"/>
                    <a:pt x="115467" y="304392"/>
                    <a:pt x="115467" y="325384"/>
                  </a:cubicBezTo>
                  <a:cubicBezTo>
                    <a:pt x="115467" y="346376"/>
                    <a:pt x="19" y="388362"/>
                    <a:pt x="19" y="409354"/>
                  </a:cubicBezTo>
                  <a:cubicBezTo>
                    <a:pt x="19" y="430346"/>
                    <a:pt x="115467" y="433845"/>
                    <a:pt x="115467" y="451339"/>
                  </a:cubicBezTo>
                  <a:cubicBezTo>
                    <a:pt x="115467" y="468833"/>
                    <a:pt x="-1730" y="495074"/>
                    <a:pt x="19" y="514317"/>
                  </a:cubicBezTo>
                  <a:cubicBezTo>
                    <a:pt x="1768" y="533560"/>
                    <a:pt x="122465" y="549304"/>
                    <a:pt x="125963" y="566798"/>
                  </a:cubicBezTo>
                  <a:cubicBezTo>
                    <a:pt x="129462" y="584292"/>
                    <a:pt x="21010" y="619280"/>
                    <a:pt x="21010" y="619280"/>
                  </a:cubicBezTo>
                </a:path>
              </a:pathLst>
            </a:cu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40" name="Freihandform 39"/>
            <p:cNvSpPr/>
            <p:nvPr/>
          </p:nvSpPr>
          <p:spPr>
            <a:xfrm>
              <a:off x="5556094" y="3585790"/>
              <a:ext cx="48036" cy="619280"/>
            </a:xfrm>
            <a:custGeom>
              <a:avLst/>
              <a:gdLst>
                <a:gd name="connsiteX0" fmla="*/ 21010 w 126048"/>
                <a:gd name="connsiteY0" fmla="*/ 0 h 619280"/>
                <a:gd name="connsiteX1" fmla="*/ 104972 w 126048"/>
                <a:gd name="connsiteY1" fmla="*/ 104962 h 619280"/>
                <a:gd name="connsiteX2" fmla="*/ 21010 w 126048"/>
                <a:gd name="connsiteY2" fmla="*/ 136451 h 619280"/>
                <a:gd name="connsiteX3" fmla="*/ 125963 w 126048"/>
                <a:gd name="connsiteY3" fmla="*/ 220421 h 619280"/>
                <a:gd name="connsiteX4" fmla="*/ 19 w 126048"/>
                <a:gd name="connsiteY4" fmla="*/ 283399 h 619280"/>
                <a:gd name="connsiteX5" fmla="*/ 115467 w 126048"/>
                <a:gd name="connsiteY5" fmla="*/ 325384 h 619280"/>
                <a:gd name="connsiteX6" fmla="*/ 19 w 126048"/>
                <a:gd name="connsiteY6" fmla="*/ 409354 h 619280"/>
                <a:gd name="connsiteX7" fmla="*/ 115467 w 126048"/>
                <a:gd name="connsiteY7" fmla="*/ 451339 h 619280"/>
                <a:gd name="connsiteX8" fmla="*/ 19 w 126048"/>
                <a:gd name="connsiteY8" fmla="*/ 514317 h 619280"/>
                <a:gd name="connsiteX9" fmla="*/ 125963 w 126048"/>
                <a:gd name="connsiteY9" fmla="*/ 566798 h 619280"/>
                <a:gd name="connsiteX10" fmla="*/ 21010 w 126048"/>
                <a:gd name="connsiteY10" fmla="*/ 619280 h 6192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6048" h="619280">
                  <a:moveTo>
                    <a:pt x="21010" y="0"/>
                  </a:moveTo>
                  <a:cubicBezTo>
                    <a:pt x="62991" y="41110"/>
                    <a:pt x="104972" y="82220"/>
                    <a:pt x="104972" y="104962"/>
                  </a:cubicBezTo>
                  <a:cubicBezTo>
                    <a:pt x="104972" y="127704"/>
                    <a:pt x="17512" y="117208"/>
                    <a:pt x="21010" y="136451"/>
                  </a:cubicBezTo>
                  <a:cubicBezTo>
                    <a:pt x="24508" y="155694"/>
                    <a:pt x="129461" y="195930"/>
                    <a:pt x="125963" y="220421"/>
                  </a:cubicBezTo>
                  <a:cubicBezTo>
                    <a:pt x="122465" y="244912"/>
                    <a:pt x="1768" y="265905"/>
                    <a:pt x="19" y="283399"/>
                  </a:cubicBezTo>
                  <a:cubicBezTo>
                    <a:pt x="-1730" y="300893"/>
                    <a:pt x="115467" y="304392"/>
                    <a:pt x="115467" y="325384"/>
                  </a:cubicBezTo>
                  <a:cubicBezTo>
                    <a:pt x="115467" y="346376"/>
                    <a:pt x="19" y="388362"/>
                    <a:pt x="19" y="409354"/>
                  </a:cubicBezTo>
                  <a:cubicBezTo>
                    <a:pt x="19" y="430346"/>
                    <a:pt x="115467" y="433845"/>
                    <a:pt x="115467" y="451339"/>
                  </a:cubicBezTo>
                  <a:cubicBezTo>
                    <a:pt x="115467" y="468833"/>
                    <a:pt x="-1730" y="495074"/>
                    <a:pt x="19" y="514317"/>
                  </a:cubicBezTo>
                  <a:cubicBezTo>
                    <a:pt x="1768" y="533560"/>
                    <a:pt x="122465" y="549304"/>
                    <a:pt x="125963" y="566798"/>
                  </a:cubicBezTo>
                  <a:cubicBezTo>
                    <a:pt x="129462" y="584292"/>
                    <a:pt x="21010" y="619280"/>
                    <a:pt x="21010" y="619280"/>
                  </a:cubicBezTo>
                </a:path>
              </a:pathLst>
            </a:cu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grpSp>
        <p:nvGrpSpPr>
          <p:cNvPr id="15" name="Gruppierung 14"/>
          <p:cNvGrpSpPr/>
          <p:nvPr/>
        </p:nvGrpSpPr>
        <p:grpSpPr>
          <a:xfrm>
            <a:off x="2267744" y="1328204"/>
            <a:ext cx="4608512" cy="1728192"/>
            <a:chOff x="2195736" y="1556792"/>
            <a:chExt cx="4608512" cy="1728192"/>
          </a:xfrm>
        </p:grpSpPr>
        <p:grpSp>
          <p:nvGrpSpPr>
            <p:cNvPr id="12" name="Gruppierung 11"/>
            <p:cNvGrpSpPr/>
            <p:nvPr/>
          </p:nvGrpSpPr>
          <p:grpSpPr>
            <a:xfrm>
              <a:off x="2411760" y="1556792"/>
              <a:ext cx="4168374" cy="1638273"/>
              <a:chOff x="1835696" y="1556792"/>
              <a:chExt cx="4168374" cy="1638273"/>
            </a:xfrm>
          </p:grpSpPr>
          <p:pic>
            <p:nvPicPr>
              <p:cNvPr id="7" name="Bild 6" descr="2013_12_04_bored person.png"/>
              <p:cNvPicPr>
                <a:picLocks noChangeAspect="1"/>
              </p:cNvPicPr>
              <p:nvPr/>
            </p:nvPicPr>
            <p:blipFill rotWithShape="1">
              <a:blip r:embed="rId2" cstate="print">
                <a:grayscl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5580112" y="1790818"/>
                <a:ext cx="423958" cy="1404247"/>
              </a:xfrm>
              <a:prstGeom prst="rect">
                <a:avLst/>
              </a:prstGeom>
            </p:spPr>
          </p:pic>
          <p:pic>
            <p:nvPicPr>
              <p:cNvPr id="8" name="Bild 7" descr="2014_02_25_questioning.jpg"/>
              <p:cNvPicPr>
                <a:picLocks noChangeAspect="1"/>
              </p:cNvPicPr>
              <p:nvPr/>
            </p:nvPicPr>
            <p:blipFill rotWithShape="1">
              <a:blip r:embed="rId3" cstate="print">
                <a:grayscl/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backgroundRemoval t="9881" b="95652" l="9827" r="89884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l="9067" t="15383" r="22663" b="4524"/>
              <a:stretch/>
            </p:blipFill>
            <p:spPr>
              <a:xfrm>
                <a:off x="1835696" y="1790818"/>
                <a:ext cx="545648" cy="1404247"/>
              </a:xfrm>
              <a:prstGeom prst="rect">
                <a:avLst/>
              </a:prstGeom>
            </p:spPr>
          </p:pic>
          <p:pic>
            <p:nvPicPr>
              <p:cNvPr id="9" name="Bild 8" descr="2014_02_25_waiting.jpg"/>
              <p:cNvPicPr>
                <a:picLocks noChangeAspect="1"/>
              </p:cNvPicPr>
              <p:nvPr/>
            </p:nvPicPr>
            <p:blipFill rotWithShape="1">
              <a:blip r:embed="rId5" cstate="print">
                <a:grayscl/>
                <a:extLst>
                  <a:ext uri="{BEBA8EAE-BF5A-486C-A8C5-ECC9F3942E4B}">
                    <a14:imgProps xmlns:a14="http://schemas.microsoft.com/office/drawing/2010/main">
                      <a14:imgLayer r:embed="rId6">
                        <a14:imgEffect>
                          <a14:backgroundRemoval t="567" b="99433" l="0" r="10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3699921" y="1556792"/>
                <a:ext cx="475848" cy="1404247"/>
              </a:xfrm>
              <a:prstGeom prst="rect">
                <a:avLst/>
              </a:prstGeom>
            </p:spPr>
          </p:pic>
          <p:pic>
            <p:nvPicPr>
              <p:cNvPr id="10" name="Bild 9" descr="2013_11_25_explaining person_1.jpg"/>
              <p:cNvPicPr>
                <a:picLocks noChangeAspect="1"/>
              </p:cNvPicPr>
              <p:nvPr/>
            </p:nvPicPr>
            <p:blipFill rotWithShape="1">
              <a:blip r:embed="rId7" cstate="print">
                <a:grayscl/>
                <a:extLst>
                  <a:ext uri="{BEBA8EAE-BF5A-486C-A8C5-ECC9F3942E4B}">
                    <a14:imgProps xmlns:a14="http://schemas.microsoft.com/office/drawing/2010/main">
                      <a14:imgLayer r:embed="rId8">
                        <a14:imgEffect>
                          <a14:backgroundRemoval t="0" b="100000" l="1125" r="100000">
                            <a14:foregroundMark x1="63854" y1="95098" x2="63854" y2="95098"/>
                            <a14:foregroundMark x1="62166" y1="97631" x2="62166" y2="97631"/>
                            <a14:foregroundMark x1="65823" y1="97631" x2="65823" y2="97631"/>
                            <a14:foregroundMark x1="59775" y1="95507" x2="59775" y2="95507"/>
                          </a14:backgroundRemoval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4471094" y="1667578"/>
                <a:ext cx="813691" cy="1399039"/>
              </a:xfrm>
              <a:prstGeom prst="rect">
                <a:avLst/>
              </a:prstGeom>
            </p:spPr>
          </p:pic>
          <p:pic>
            <p:nvPicPr>
              <p:cNvPr id="11" name="Bild 10" descr="2014_02_25_yeah.jpg"/>
              <p:cNvPicPr>
                <a:picLocks noChangeAspect="1"/>
              </p:cNvPicPr>
              <p:nvPr/>
            </p:nvPicPr>
            <p:blipFill rotWithShape="1">
              <a:blip r:embed="rId9" cstate="print">
                <a:extLst>
                  <a:ext uri="{BEBA8EAE-BF5A-486C-A8C5-ECC9F3942E4B}">
                    <a14:imgProps xmlns:a14="http://schemas.microsoft.com/office/drawing/2010/main">
                      <a14:imgLayer r:embed="rId10">
                        <a14:imgEffect>
                          <a14:backgroundRemoval t="3737" b="96712" l="4580" r="89822"/>
                        </a14:imgEffect>
                        <a14:imgEffect>
                          <a14:saturation sat="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l="4466" t="4891" r="13030" b="1588"/>
              <a:stretch/>
            </p:blipFill>
            <p:spPr>
              <a:xfrm>
                <a:off x="2676669" y="1664804"/>
                <a:ext cx="727927" cy="1404587"/>
              </a:xfrm>
              <a:prstGeom prst="rect">
                <a:avLst/>
              </a:prstGeom>
            </p:spPr>
          </p:pic>
        </p:grpSp>
        <p:sp>
          <p:nvSpPr>
            <p:cNvPr id="14" name="Abgerundetes Rechteck 13"/>
            <p:cNvSpPr/>
            <p:nvPr/>
          </p:nvSpPr>
          <p:spPr>
            <a:xfrm>
              <a:off x="2195736" y="1556792"/>
              <a:ext cx="4608512" cy="1728192"/>
            </a:xfrm>
            <a:prstGeom prst="roundRect">
              <a:avLst/>
            </a:prstGeom>
            <a:noFill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b"/>
            <a:lstStyle/>
            <a:p>
              <a:pPr algn="ctr"/>
              <a:r>
                <a:rPr lang="ru-RU" sz="2400" dirty="0" smtClean="0">
                  <a:solidFill>
                    <a:srgbClr val="000000"/>
                  </a:solidFill>
                </a:rPr>
                <a:t>Резонанс </a:t>
              </a:r>
              <a:endParaRPr lang="en-US" sz="2400" dirty="0">
                <a:solidFill>
                  <a:srgbClr val="000000"/>
                </a:solidFill>
              </a:endParaRPr>
            </a:p>
          </p:txBody>
        </p:sp>
      </p:grpSp>
      <p:grpSp>
        <p:nvGrpSpPr>
          <p:cNvPr id="46" name="Gruppierung 45"/>
          <p:cNvGrpSpPr/>
          <p:nvPr/>
        </p:nvGrpSpPr>
        <p:grpSpPr>
          <a:xfrm>
            <a:off x="1102866" y="3776476"/>
            <a:ext cx="6874487" cy="1409868"/>
            <a:chOff x="1102866" y="4233862"/>
            <a:chExt cx="6874487" cy="1409868"/>
          </a:xfrm>
        </p:grpSpPr>
        <p:grpSp>
          <p:nvGrpSpPr>
            <p:cNvPr id="13" name="Gruppierung 12"/>
            <p:cNvGrpSpPr/>
            <p:nvPr/>
          </p:nvGrpSpPr>
          <p:grpSpPr>
            <a:xfrm>
              <a:off x="3431662" y="4233862"/>
              <a:ext cx="2280676" cy="1409868"/>
              <a:chOff x="3059832" y="4149080"/>
              <a:chExt cx="2280676" cy="1409868"/>
            </a:xfrm>
          </p:grpSpPr>
          <p:pic>
            <p:nvPicPr>
              <p:cNvPr id="5" name="Bild 4" descr="2013_12_04_angry person_2.png"/>
              <p:cNvPicPr>
                <a:picLocks noChangeAspect="1"/>
              </p:cNvPicPr>
              <p:nvPr/>
            </p:nvPicPr>
            <p:blipFill rotWithShape="1">
              <a:blip r:embed="rId11" cstate="print">
                <a:extLst>
                  <a:ext uri="{BEBA8EAE-BF5A-486C-A8C5-ECC9F3942E4B}">
                    <a14:imgProps xmlns:a14="http://schemas.microsoft.com/office/drawing/2010/main">
                      <a14:imgLayer r:embed="rId12">
                        <a14:imgEffect>
                          <a14:backgroundRemoval t="492" b="98595" l="0" r="99478">
                            <a14:foregroundMark x1="70665" y1="88335" x2="70665" y2="88335"/>
                            <a14:foregroundMark x1="67014" y1="88897" x2="67014" y2="88897"/>
                            <a14:foregroundMark x1="67405" y1="87140" x2="67405" y2="87140"/>
                            <a14:foregroundMark x1="71186" y1="86437" x2="71186" y2="86437"/>
                            <a14:backgroundMark x1="89179" y1="19044" x2="89179" y2="19044"/>
                          </a14:backgroundRemoval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3059832" y="4149080"/>
                <a:ext cx="760117" cy="1409868"/>
              </a:xfrm>
              <a:prstGeom prst="rect">
                <a:avLst/>
              </a:prstGeom>
            </p:spPr>
          </p:pic>
          <p:pic>
            <p:nvPicPr>
              <p:cNvPr id="6" name="Bild 5" descr="2013_12_04_angry person_1.png"/>
              <p:cNvPicPr>
                <a:picLocks noChangeAspect="1"/>
              </p:cNvPicPr>
              <p:nvPr/>
            </p:nvPicPr>
            <p:blipFill rotWithShape="1">
              <a:blip r:embed="rId13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 flipH="1">
                <a:off x="4860032" y="4149080"/>
                <a:ext cx="480476" cy="1404247"/>
              </a:xfrm>
              <a:prstGeom prst="rect">
                <a:avLst/>
              </a:prstGeom>
            </p:spPr>
          </p:pic>
        </p:grpSp>
        <p:sp>
          <p:nvSpPr>
            <p:cNvPr id="43" name="Textfeld 42"/>
            <p:cNvSpPr txBox="1"/>
            <p:nvPr/>
          </p:nvSpPr>
          <p:spPr>
            <a:xfrm>
              <a:off x="1102866" y="4563129"/>
              <a:ext cx="2183160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ru-RU" sz="2000" b="1" dirty="0" smtClean="0">
                  <a:solidFill>
                    <a:srgbClr val="000000"/>
                  </a:solidFill>
                </a:rPr>
                <a:t>Партнёр </a:t>
              </a:r>
            </a:p>
            <a:p>
              <a:pPr algn="ctr"/>
              <a:r>
                <a:rPr lang="ru-RU" sz="2000" b="1" dirty="0" smtClean="0">
                  <a:solidFill>
                    <a:srgbClr val="000000"/>
                  </a:solidFill>
                </a:rPr>
                <a:t>по конфликту </a:t>
              </a:r>
              <a:r>
                <a:rPr lang="en-US" sz="2000" b="1" dirty="0" smtClean="0">
                  <a:solidFill>
                    <a:srgbClr val="000000"/>
                  </a:solidFill>
                </a:rPr>
                <a:t>A</a:t>
              </a:r>
              <a:endParaRPr lang="en-US" sz="2000" b="1" dirty="0">
                <a:solidFill>
                  <a:srgbClr val="000000"/>
                </a:solidFill>
              </a:endParaRPr>
            </a:p>
          </p:txBody>
        </p:sp>
        <p:sp>
          <p:nvSpPr>
            <p:cNvPr id="44" name="Textfeld 43"/>
            <p:cNvSpPr txBox="1"/>
            <p:nvPr/>
          </p:nvSpPr>
          <p:spPr>
            <a:xfrm>
              <a:off x="5775158" y="4563129"/>
              <a:ext cx="2202195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ru-RU" sz="2000" b="1" dirty="0" smtClean="0">
                  <a:solidFill>
                    <a:srgbClr val="000000"/>
                  </a:solidFill>
                </a:rPr>
                <a:t>Партнёр </a:t>
              </a:r>
            </a:p>
            <a:p>
              <a:pPr algn="ctr"/>
              <a:r>
                <a:rPr lang="ru-RU" sz="2000" b="1" dirty="0" smtClean="0">
                  <a:solidFill>
                    <a:srgbClr val="000000"/>
                  </a:solidFill>
                </a:rPr>
                <a:t>по конфликту </a:t>
              </a:r>
              <a:r>
                <a:rPr lang="en-US" sz="2000" b="1" dirty="0" smtClean="0">
                  <a:solidFill>
                    <a:srgbClr val="000000"/>
                  </a:solidFill>
                </a:rPr>
                <a:t>B</a:t>
              </a:r>
            </a:p>
          </p:txBody>
        </p:sp>
      </p:grpSp>
      <p:grpSp>
        <p:nvGrpSpPr>
          <p:cNvPr id="47" name="Gruppierung 46"/>
          <p:cNvGrpSpPr/>
          <p:nvPr/>
        </p:nvGrpSpPr>
        <p:grpSpPr>
          <a:xfrm>
            <a:off x="4334752" y="4928604"/>
            <a:ext cx="2755573" cy="1901821"/>
            <a:chOff x="4334752" y="5385990"/>
            <a:chExt cx="2755573" cy="1901821"/>
          </a:xfrm>
        </p:grpSpPr>
        <p:pic>
          <p:nvPicPr>
            <p:cNvPr id="4" name="Bild 3" descr="2014_02_25_idea.jpg"/>
            <p:cNvPicPr>
              <a:picLocks noChangeAspect="1"/>
            </p:cNvPicPr>
            <p:nvPr/>
          </p:nvPicPr>
          <p:blipFill rotWithShape="1">
            <a:blip r:embed="rId14" cstate="print">
              <a:extLst>
                <a:ext uri="{BEBA8EAE-BF5A-486C-A8C5-ECC9F3942E4B}">
                  <a14:imgProps xmlns:a14="http://schemas.microsoft.com/office/drawing/2010/main">
                    <a14:imgLayer r:embed="rId15">
                      <a14:imgEffect>
                        <a14:backgroundRemoval t="0" b="98690" l="5172" r="96552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334752" y="5385990"/>
              <a:ext cx="474496" cy="1404247"/>
            </a:xfrm>
            <a:prstGeom prst="rect">
              <a:avLst/>
            </a:prstGeom>
          </p:spPr>
        </p:pic>
        <p:sp>
          <p:nvSpPr>
            <p:cNvPr id="45" name="Textfeld 44"/>
            <p:cNvSpPr txBox="1"/>
            <p:nvPr/>
          </p:nvSpPr>
          <p:spPr>
            <a:xfrm>
              <a:off x="4712751" y="5718151"/>
              <a:ext cx="2377574" cy="156966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400" b="1" dirty="0" smtClean="0">
                  <a:solidFill>
                    <a:srgbClr val="000000"/>
                  </a:solidFill>
                </a:rPr>
                <a:t>Медиатор </a:t>
              </a:r>
              <a:endParaRPr lang="en-US" sz="2400" b="1" dirty="0" smtClean="0">
                <a:solidFill>
                  <a:srgbClr val="000000"/>
                </a:solidFill>
              </a:endParaRPr>
            </a:p>
            <a:p>
              <a:pPr marL="342900" indent="-342900">
                <a:buFont typeface="Arial" panose="020B0604020202020204" pitchFamily="34" charset="0"/>
                <a:buChar char="•"/>
              </a:pPr>
              <a:r>
                <a:rPr lang="ru-RU" sz="2400" dirty="0" smtClean="0">
                  <a:solidFill>
                    <a:srgbClr val="000000"/>
                  </a:solidFill>
                </a:rPr>
                <a:t>Координатор </a:t>
              </a:r>
              <a:endParaRPr lang="en-US" sz="2400" dirty="0" smtClean="0">
                <a:solidFill>
                  <a:srgbClr val="000000"/>
                </a:solidFill>
              </a:endParaRPr>
            </a:p>
            <a:p>
              <a:pPr marL="342900" indent="-342900">
                <a:buFont typeface="Arial" panose="020B0604020202020204" pitchFamily="34" charset="0"/>
                <a:buChar char="•"/>
              </a:pPr>
              <a:r>
                <a:rPr lang="ru-RU" sz="2400" dirty="0" smtClean="0">
                  <a:solidFill>
                    <a:srgbClr val="000000"/>
                  </a:solidFill>
                </a:rPr>
                <a:t>Адресат </a:t>
              </a:r>
              <a:endParaRPr lang="en-US" sz="2400" dirty="0" smtClean="0">
                <a:solidFill>
                  <a:srgbClr val="000000"/>
                </a:solidFill>
              </a:endParaRPr>
            </a:p>
            <a:p>
              <a:pPr marL="342900" indent="-342900">
                <a:buFont typeface="Arial" panose="020B0604020202020204" pitchFamily="34" charset="0"/>
                <a:buChar char="•"/>
              </a:pPr>
              <a:r>
                <a:rPr lang="ru-RU" sz="2400" dirty="0" smtClean="0">
                  <a:solidFill>
                    <a:srgbClr val="000000"/>
                  </a:solidFill>
                </a:rPr>
                <a:t>Толкователь </a:t>
              </a:r>
              <a:endParaRPr lang="en-US" sz="2400" dirty="0" smtClean="0">
                <a:solidFill>
                  <a:srgbClr val="0000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057826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0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2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2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Bild 6" descr="2013_12_04_bored person.png"/>
          <p:cNvPicPr>
            <a:picLocks noChangeAspect="1"/>
          </p:cNvPicPr>
          <p:nvPr/>
        </p:nvPicPr>
        <p:blipFill rotWithShape="1">
          <a:blip r:embed="rId2" cstate="print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868144" y="2804067"/>
            <a:ext cx="423958" cy="1404247"/>
          </a:xfrm>
          <a:prstGeom prst="rect">
            <a:avLst/>
          </a:prstGeom>
        </p:spPr>
      </p:pic>
      <p:pic>
        <p:nvPicPr>
          <p:cNvPr id="8" name="Bild 7" descr="2014_02_25_questioning.jpg"/>
          <p:cNvPicPr>
            <a:picLocks noChangeAspect="1"/>
          </p:cNvPicPr>
          <p:nvPr/>
        </p:nvPicPr>
        <p:blipFill rotWithShape="1">
          <a:blip r:embed="rId3" cstate="print">
            <a:grayscl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9881" b="95652" l="9827" r="8988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9067" t="15383" r="22663" b="4524"/>
          <a:stretch/>
        </p:blipFill>
        <p:spPr>
          <a:xfrm>
            <a:off x="2915816" y="2804067"/>
            <a:ext cx="545648" cy="1404247"/>
          </a:xfrm>
          <a:prstGeom prst="rect">
            <a:avLst/>
          </a:prstGeom>
        </p:spPr>
      </p:pic>
      <p:pic>
        <p:nvPicPr>
          <p:cNvPr id="9" name="Bild 8" descr="2014_02_25_waiting.jpg"/>
          <p:cNvPicPr>
            <a:picLocks noChangeAspect="1"/>
          </p:cNvPicPr>
          <p:nvPr/>
        </p:nvPicPr>
        <p:blipFill rotWithShape="1">
          <a:blip r:embed="rId5" cstate="print">
            <a:grayscl/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567" b="99433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355976" y="1795955"/>
            <a:ext cx="475848" cy="1404247"/>
          </a:xfrm>
          <a:prstGeom prst="rect">
            <a:avLst/>
          </a:prstGeom>
        </p:spPr>
      </p:pic>
      <p:pic>
        <p:nvPicPr>
          <p:cNvPr id="10" name="Bild 9" descr="2013_11_25_explaining person_1.jpg"/>
          <p:cNvPicPr>
            <a:picLocks noChangeAspect="1"/>
          </p:cNvPicPr>
          <p:nvPr/>
        </p:nvPicPr>
        <p:blipFill rotWithShape="1">
          <a:blip r:embed="rId7" cstate="print">
            <a:grayscl/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100000" l="1125" r="100000">
                        <a14:foregroundMark x1="63854" y1="95098" x2="63854" y2="95098"/>
                        <a14:foregroundMark x1="62166" y1="97631" x2="62166" y2="97631"/>
                        <a14:foregroundMark x1="65823" y1="97631" x2="65823" y2="97631"/>
                        <a14:foregroundMark x1="59775" y1="95507" x2="59775" y2="9550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076056" y="2083987"/>
            <a:ext cx="813691" cy="1399039"/>
          </a:xfrm>
          <a:prstGeom prst="rect">
            <a:avLst/>
          </a:prstGeom>
        </p:spPr>
      </p:pic>
      <p:pic>
        <p:nvPicPr>
          <p:cNvPr id="11" name="Bild 10" descr="2014_02_25_yeah.jpg"/>
          <p:cNvPicPr>
            <a:picLocks noChangeAspect="1"/>
          </p:cNvPicPr>
          <p:nvPr/>
        </p:nvPicPr>
        <p:blipFill rotWithShape="1"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3737" b="96712" l="4580" r="89822"/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4466" t="4891" r="13030" b="1588"/>
          <a:stretch/>
        </p:blipFill>
        <p:spPr>
          <a:xfrm>
            <a:off x="3347864" y="2083987"/>
            <a:ext cx="727927" cy="1404587"/>
          </a:xfrm>
          <a:prstGeom prst="rect">
            <a:avLst/>
          </a:prstGeom>
        </p:spPr>
      </p:pic>
      <p:cxnSp>
        <p:nvCxnSpPr>
          <p:cNvPr id="40" name="Gerade Verbindung 39"/>
          <p:cNvCxnSpPr/>
          <p:nvPr/>
        </p:nvCxnSpPr>
        <p:spPr>
          <a:xfrm>
            <a:off x="3707904" y="4604267"/>
            <a:ext cx="1728192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grpSp>
        <p:nvGrpSpPr>
          <p:cNvPr id="41" name="Gruppierung 40"/>
          <p:cNvGrpSpPr/>
          <p:nvPr/>
        </p:nvGrpSpPr>
        <p:grpSpPr>
          <a:xfrm>
            <a:off x="3707904" y="4604267"/>
            <a:ext cx="1728192" cy="1080120"/>
            <a:chOff x="3779912" y="4797152"/>
            <a:chExt cx="1728192" cy="1080120"/>
          </a:xfrm>
        </p:grpSpPr>
        <p:cxnSp>
          <p:nvCxnSpPr>
            <p:cNvPr id="42" name="Gerade Verbindung 41"/>
            <p:cNvCxnSpPr/>
            <p:nvPr/>
          </p:nvCxnSpPr>
          <p:spPr>
            <a:xfrm flipH="1" flipV="1">
              <a:off x="3779912" y="4797152"/>
              <a:ext cx="792088" cy="1080120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43" name="Gerade Verbindung 42"/>
            <p:cNvCxnSpPr/>
            <p:nvPr/>
          </p:nvCxnSpPr>
          <p:spPr>
            <a:xfrm flipH="1">
              <a:off x="4572000" y="4797152"/>
              <a:ext cx="936104" cy="1080120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44" name="Gruppierung 43"/>
          <p:cNvGrpSpPr/>
          <p:nvPr/>
        </p:nvGrpSpPr>
        <p:grpSpPr>
          <a:xfrm>
            <a:off x="752282" y="4040977"/>
            <a:ext cx="7289515" cy="1409868"/>
            <a:chOff x="824290" y="4233862"/>
            <a:chExt cx="7289515" cy="1409868"/>
          </a:xfrm>
        </p:grpSpPr>
        <p:grpSp>
          <p:nvGrpSpPr>
            <p:cNvPr id="45" name="Gruppierung 44"/>
            <p:cNvGrpSpPr/>
            <p:nvPr/>
          </p:nvGrpSpPr>
          <p:grpSpPr>
            <a:xfrm>
              <a:off x="3431662" y="4233862"/>
              <a:ext cx="2280676" cy="1409868"/>
              <a:chOff x="3059832" y="4149080"/>
              <a:chExt cx="2280676" cy="1409868"/>
            </a:xfrm>
          </p:grpSpPr>
          <p:pic>
            <p:nvPicPr>
              <p:cNvPr id="48" name="Bild 47" descr="2013_12_04_angry person_2.png"/>
              <p:cNvPicPr>
                <a:picLocks noChangeAspect="1"/>
              </p:cNvPicPr>
              <p:nvPr/>
            </p:nvPicPr>
            <p:blipFill rotWithShape="1">
              <a:blip r:embed="rId11" cstate="print">
                <a:extLst>
                  <a:ext uri="{BEBA8EAE-BF5A-486C-A8C5-ECC9F3942E4B}">
                    <a14:imgProps xmlns:a14="http://schemas.microsoft.com/office/drawing/2010/main">
                      <a14:imgLayer r:embed="rId12">
                        <a14:imgEffect>
                          <a14:backgroundRemoval t="492" b="98595" l="0" r="99478">
                            <a14:foregroundMark x1="70665" y1="88335" x2="70665" y2="88335"/>
                            <a14:foregroundMark x1="67014" y1="88897" x2="67014" y2="88897"/>
                            <a14:foregroundMark x1="67405" y1="87140" x2="67405" y2="87140"/>
                            <a14:foregroundMark x1="71186" y1="86437" x2="71186" y2="86437"/>
                            <a14:backgroundMark x1="89179" y1="19044" x2="89179" y2="19044"/>
                          </a14:backgroundRemoval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3059832" y="4149080"/>
                <a:ext cx="760117" cy="1409868"/>
              </a:xfrm>
              <a:prstGeom prst="rect">
                <a:avLst/>
              </a:prstGeom>
            </p:spPr>
          </p:pic>
          <p:pic>
            <p:nvPicPr>
              <p:cNvPr id="49" name="Bild 48" descr="2013_12_04_angry person_1.png"/>
              <p:cNvPicPr>
                <a:picLocks noChangeAspect="1"/>
              </p:cNvPicPr>
              <p:nvPr/>
            </p:nvPicPr>
            <p:blipFill rotWithShape="1">
              <a:blip r:embed="rId13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 flipH="1">
                <a:off x="4860032" y="4149080"/>
                <a:ext cx="480476" cy="1404247"/>
              </a:xfrm>
              <a:prstGeom prst="rect">
                <a:avLst/>
              </a:prstGeom>
            </p:spPr>
          </p:pic>
        </p:grpSp>
        <p:sp>
          <p:nvSpPr>
            <p:cNvPr id="46" name="Textfeld 45"/>
            <p:cNvSpPr txBox="1"/>
            <p:nvPr/>
          </p:nvSpPr>
          <p:spPr>
            <a:xfrm>
              <a:off x="824290" y="4633616"/>
              <a:ext cx="2595582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ru-RU" sz="2400" b="1" dirty="0">
                  <a:solidFill>
                    <a:srgbClr val="000000"/>
                  </a:solidFill>
                </a:rPr>
                <a:t>Партнёр </a:t>
              </a:r>
            </a:p>
            <a:p>
              <a:pPr algn="ctr"/>
              <a:r>
                <a:rPr lang="ru-RU" sz="2400" b="1" dirty="0">
                  <a:solidFill>
                    <a:srgbClr val="000000"/>
                  </a:solidFill>
                </a:rPr>
                <a:t>по конфликту </a:t>
              </a:r>
              <a:r>
                <a:rPr lang="en-US" sz="2400" b="1" dirty="0" smtClean="0">
                  <a:solidFill>
                    <a:srgbClr val="000000"/>
                  </a:solidFill>
                </a:rPr>
                <a:t>A</a:t>
              </a:r>
              <a:endParaRPr lang="en-US" sz="2400" b="1" dirty="0">
                <a:solidFill>
                  <a:srgbClr val="000000"/>
                </a:solidFill>
              </a:endParaRPr>
            </a:p>
          </p:txBody>
        </p:sp>
        <p:sp>
          <p:nvSpPr>
            <p:cNvPr id="47" name="Textfeld 46"/>
            <p:cNvSpPr txBox="1"/>
            <p:nvPr/>
          </p:nvSpPr>
          <p:spPr>
            <a:xfrm>
              <a:off x="5508104" y="4633616"/>
              <a:ext cx="2605701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ru-RU" sz="2400" b="1" dirty="0">
                  <a:solidFill>
                    <a:srgbClr val="000000"/>
                  </a:solidFill>
                </a:rPr>
                <a:t>Партнёр </a:t>
              </a:r>
            </a:p>
            <a:p>
              <a:pPr algn="ctr"/>
              <a:r>
                <a:rPr lang="ru-RU" sz="2400" b="1" dirty="0">
                  <a:solidFill>
                    <a:srgbClr val="000000"/>
                  </a:solidFill>
                </a:rPr>
                <a:t>по конфликту </a:t>
              </a:r>
              <a:r>
                <a:rPr lang="en-US" sz="2400" b="1" dirty="0" smtClean="0">
                  <a:solidFill>
                    <a:srgbClr val="000000"/>
                  </a:solidFill>
                </a:rPr>
                <a:t>B</a:t>
              </a:r>
            </a:p>
          </p:txBody>
        </p:sp>
      </p:grpSp>
      <p:grpSp>
        <p:nvGrpSpPr>
          <p:cNvPr id="50" name="Gruppierung 49"/>
          <p:cNvGrpSpPr/>
          <p:nvPr/>
        </p:nvGrpSpPr>
        <p:grpSpPr>
          <a:xfrm>
            <a:off x="4262744" y="5193105"/>
            <a:ext cx="2215917" cy="1404247"/>
            <a:chOff x="4334752" y="5385990"/>
            <a:chExt cx="2215917" cy="1404247"/>
          </a:xfrm>
        </p:grpSpPr>
        <p:pic>
          <p:nvPicPr>
            <p:cNvPr id="51" name="Bild 50" descr="2014_02_25_idea.jpg"/>
            <p:cNvPicPr>
              <a:picLocks noChangeAspect="1"/>
            </p:cNvPicPr>
            <p:nvPr/>
          </p:nvPicPr>
          <p:blipFill rotWithShape="1">
            <a:blip r:embed="rId14" cstate="print">
              <a:extLst>
                <a:ext uri="{BEBA8EAE-BF5A-486C-A8C5-ECC9F3942E4B}">
                  <a14:imgProps xmlns:a14="http://schemas.microsoft.com/office/drawing/2010/main">
                    <a14:imgLayer r:embed="rId15">
                      <a14:imgEffect>
                        <a14:backgroundRemoval t="0" b="98690" l="5172" r="96552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334752" y="5385990"/>
              <a:ext cx="474496" cy="1404247"/>
            </a:xfrm>
            <a:prstGeom prst="rect">
              <a:avLst/>
            </a:prstGeom>
          </p:spPr>
        </p:pic>
        <p:sp>
          <p:nvSpPr>
            <p:cNvPr id="52" name="Textfeld 51"/>
            <p:cNvSpPr txBox="1"/>
            <p:nvPr/>
          </p:nvSpPr>
          <p:spPr>
            <a:xfrm>
              <a:off x="4860032" y="5962054"/>
              <a:ext cx="169063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400" b="1" dirty="0" smtClean="0"/>
                <a:t>Медиатор </a:t>
              </a:r>
              <a:endParaRPr lang="de-DE" sz="2400" b="1" dirty="0"/>
            </a:p>
          </p:txBody>
        </p:sp>
      </p:grpSp>
      <p:sp>
        <p:nvSpPr>
          <p:cNvPr id="53" name="Textfeld 1"/>
          <p:cNvSpPr txBox="1">
            <a:spLocks noChangeArrowheads="1"/>
          </p:cNvSpPr>
          <p:nvPr/>
        </p:nvSpPr>
        <p:spPr bwMode="auto">
          <a:xfrm>
            <a:off x="-33201" y="364064"/>
            <a:ext cx="914400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eaLnBrk="1" hangingPunct="1"/>
            <a:r>
              <a:rPr lang="ru-RU" sz="2800" b="1" dirty="0"/>
              <a:t>Диалог медиации между двумя людьми из одной команды</a:t>
            </a:r>
            <a:r>
              <a:rPr lang="en-US" sz="2800" b="1" dirty="0" smtClean="0"/>
              <a:t>: </a:t>
            </a:r>
            <a:r>
              <a:rPr lang="ru-RU" sz="2800" b="1" dirty="0" smtClean="0"/>
              <a:t>интегрированный сценарий</a:t>
            </a:r>
            <a:endParaRPr lang="en-US" sz="2800" b="1" dirty="0" smtClean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76812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500"/>
                            </p:stCondLst>
                            <p:childTnLst>
                              <p:par>
                                <p:cTn id="3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000"/>
                            </p:stCondLst>
                            <p:childTnLst>
                              <p:par>
                                <p:cTn id="3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el 1"/>
          <p:cNvSpPr>
            <a:spLocks noGrp="1"/>
          </p:cNvSpPr>
          <p:nvPr>
            <p:ph type="ctrTitle" idx="4294967295"/>
          </p:nvPr>
        </p:nvSpPr>
        <p:spPr bwMode="auto">
          <a:xfrm>
            <a:off x="-12700" y="353666"/>
            <a:ext cx="9147175" cy="9871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 algn="l"/>
            <a:r>
              <a:rPr lang="ru-RU" dirty="0" smtClean="0">
                <a:latin typeface="Arial" charset="0"/>
                <a:ea typeface="ＭＳ Ｐゴシック" charset="0"/>
                <a:cs typeface="ＭＳ Ｐゴシック" charset="0"/>
              </a:rPr>
              <a:t>Уточнение подноготной</a:t>
            </a:r>
            <a:r>
              <a:rPr lang="en-US" dirty="0" smtClean="0">
                <a:latin typeface="Arial" charset="0"/>
                <a:ea typeface="ＭＳ Ｐゴシック" charset="0"/>
                <a:cs typeface="ＭＳ Ｐゴシック" charset="0"/>
              </a:rPr>
              <a:t>: </a:t>
            </a:r>
            <a:r>
              <a:rPr lang="ru-RU" dirty="0" smtClean="0">
                <a:latin typeface="Arial" charset="0"/>
                <a:ea typeface="ＭＳ Ｐゴシック" charset="0"/>
                <a:cs typeface="ＭＳ Ｐゴシック" charset="0"/>
              </a:rPr>
              <a:t>Признание ценностей, эмоций и потребностей</a:t>
            </a:r>
            <a:endParaRPr lang="de-DE" dirty="0"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5123" name="Textfeld 4"/>
          <p:cNvSpPr txBox="1">
            <a:spLocks noChangeArrowheads="1"/>
          </p:cNvSpPr>
          <p:nvPr/>
        </p:nvSpPr>
        <p:spPr bwMode="auto">
          <a:xfrm>
            <a:off x="167910" y="1362468"/>
            <a:ext cx="8712200" cy="25853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2540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</a:defRPr>
            </a:lvl1pPr>
            <a:lvl2pPr marL="742950" indent="-285750" defTabSz="2540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 defTabSz="2540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 defTabSz="2540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 defTabSz="2540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defTabSz="254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defTabSz="254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defTabSz="254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defTabSz="254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eaLnBrk="1" hangingPunct="1"/>
            <a:r>
              <a:rPr lang="ru-RU" b="1" dirty="0" smtClean="0"/>
              <a:t>Содержание</a:t>
            </a:r>
            <a:r>
              <a:rPr lang="en-US" b="1" dirty="0" smtClean="0"/>
              <a:t>:</a:t>
            </a:r>
            <a:r>
              <a:rPr lang="en-US" dirty="0" smtClean="0"/>
              <a:t>		</a:t>
            </a:r>
            <a:r>
              <a:rPr lang="ru-RU" dirty="0"/>
              <a:t>У</a:t>
            </a:r>
            <a:r>
              <a:rPr lang="ru-RU" dirty="0" smtClean="0"/>
              <a:t>точнение </a:t>
            </a:r>
            <a:r>
              <a:rPr lang="ru-RU" dirty="0"/>
              <a:t>конфликтных вопросов сторон конфликта</a:t>
            </a:r>
            <a:r>
              <a:rPr lang="en-US" dirty="0"/>
              <a:t> </a:t>
            </a:r>
            <a:endParaRPr lang="en-US" dirty="0" smtClean="0"/>
          </a:p>
          <a:p>
            <a:pPr eaLnBrk="1" hangingPunct="1"/>
            <a:r>
              <a:rPr lang="en-US" dirty="0" smtClean="0"/>
              <a:t>					</a:t>
            </a:r>
            <a:r>
              <a:rPr lang="ru-RU" dirty="0"/>
              <a:t>И</a:t>
            </a:r>
            <a:r>
              <a:rPr lang="ru-RU" dirty="0" smtClean="0"/>
              <a:t>сследование </a:t>
            </a:r>
            <a:r>
              <a:rPr lang="ru-RU" dirty="0"/>
              <a:t>и определение фактических и </a:t>
            </a:r>
            <a:r>
              <a:rPr lang="ru-RU" dirty="0" smtClean="0"/>
              <a:t>личностных подноготных</a:t>
            </a:r>
          </a:p>
          <a:p>
            <a:pPr eaLnBrk="1" hangingPunct="1"/>
            <a:r>
              <a:rPr lang="ru-RU" dirty="0" smtClean="0"/>
              <a:t>Уточнение конфликтных линий </a:t>
            </a:r>
            <a:r>
              <a:rPr lang="ru-RU" dirty="0"/>
              <a:t>между </a:t>
            </a:r>
            <a:r>
              <a:rPr lang="ru-RU" dirty="0" smtClean="0"/>
              <a:t>сторонами</a:t>
            </a:r>
            <a:endParaRPr lang="en-US" dirty="0" smtClean="0"/>
          </a:p>
          <a:p>
            <a:pPr marL="1252538" indent="-1252538" eaLnBrk="1" hangingPunct="1"/>
            <a:r>
              <a:rPr lang="en-US" dirty="0" smtClean="0"/>
              <a:t>		</a:t>
            </a:r>
            <a:r>
              <a:rPr lang="ru-RU" dirty="0" smtClean="0"/>
              <a:t>«Диалог правды»</a:t>
            </a:r>
            <a:r>
              <a:rPr lang="en-US" dirty="0" smtClean="0"/>
              <a:t>: </a:t>
            </a:r>
            <a:r>
              <a:rPr lang="ru-RU" dirty="0" smtClean="0"/>
              <a:t>Исследование фактических аспектов и личных ценностей, требований, эмоций и потребностей, стоящих за позициями</a:t>
            </a:r>
            <a:endParaRPr lang="en-US" dirty="0" smtClean="0"/>
          </a:p>
          <a:p>
            <a:pPr eaLnBrk="1" hangingPunct="1"/>
            <a:endParaRPr lang="en-US" dirty="0" smtClean="0"/>
          </a:p>
          <a:p>
            <a:pPr eaLnBrk="1" hangingPunct="1"/>
            <a:r>
              <a:rPr lang="ru-RU" b="1" dirty="0" smtClean="0"/>
              <a:t>Цель</a:t>
            </a:r>
            <a:r>
              <a:rPr lang="en-US" b="1" dirty="0" smtClean="0"/>
              <a:t>:</a:t>
            </a:r>
            <a:r>
              <a:rPr lang="en-US" dirty="0" smtClean="0"/>
              <a:t>			</a:t>
            </a:r>
            <a:r>
              <a:rPr lang="ru-RU" dirty="0"/>
              <a:t>С</a:t>
            </a:r>
            <a:r>
              <a:rPr lang="ru-RU" dirty="0" smtClean="0"/>
              <a:t>тороны конфликта понимают друг друга </a:t>
            </a:r>
            <a:r>
              <a:rPr lang="en-US" dirty="0" smtClean="0"/>
              <a:t>(# </a:t>
            </a:r>
            <a:r>
              <a:rPr lang="ru-RU" dirty="0" smtClean="0"/>
              <a:t>гармония</a:t>
            </a:r>
            <a:r>
              <a:rPr lang="en-US" dirty="0" smtClean="0"/>
              <a:t>/</a:t>
            </a:r>
            <a:r>
              <a:rPr lang="ru-RU" dirty="0" smtClean="0"/>
              <a:t>решения</a:t>
            </a:r>
            <a:r>
              <a:rPr lang="en-US" dirty="0" smtClean="0"/>
              <a:t>)</a:t>
            </a:r>
            <a:endParaRPr lang="en-US" dirty="0"/>
          </a:p>
        </p:txBody>
      </p:sp>
      <p:sp>
        <p:nvSpPr>
          <p:cNvPr id="5124" name="Textfeld 2"/>
          <p:cNvSpPr txBox="1">
            <a:spLocks noChangeArrowheads="1"/>
          </p:cNvSpPr>
          <p:nvPr/>
        </p:nvSpPr>
        <p:spPr bwMode="auto">
          <a:xfrm>
            <a:off x="167910" y="4104610"/>
            <a:ext cx="8712200" cy="1152525"/>
          </a:xfrm>
          <a:prstGeom prst="rect">
            <a:avLst/>
          </a:prstGeom>
          <a:solidFill>
            <a:srgbClr val="FFFFCC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blurRad="63500" dist="38099" dir="2700000" algn="ctr" rotWithShape="0">
              <a:srgbClr val="000000">
                <a:alpha val="74998"/>
              </a:srgbClr>
            </a:outerShdw>
          </a:effectLst>
        </p:spPr>
        <p:txBody>
          <a:bodyPr wrap="none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algn="ctr"/>
            <a:r>
              <a:rPr lang="ru-RU" sz="2000" b="1" dirty="0"/>
              <a:t>Ключевой вопрос</a:t>
            </a:r>
            <a:r>
              <a:rPr lang="ru-RU" sz="2000" dirty="0" smtClean="0"/>
              <a:t>:</a:t>
            </a:r>
          </a:p>
          <a:p>
            <a:pPr algn="ctr"/>
            <a:r>
              <a:rPr lang="ru-RU" sz="2000" dirty="0" smtClean="0"/>
              <a:t> </a:t>
            </a:r>
            <a:r>
              <a:rPr lang="ru-RU" sz="2000" b="1" dirty="0"/>
              <a:t>Какие ценности, требования и желания</a:t>
            </a:r>
            <a:r>
              <a:rPr lang="ru-RU" sz="2000" b="1" dirty="0" smtClean="0"/>
              <a:t>, потребности </a:t>
            </a:r>
            <a:r>
              <a:rPr lang="ru-RU" sz="2000" b="1" dirty="0"/>
              <a:t>и эмоции </a:t>
            </a:r>
            <a:endParaRPr lang="ru-RU" sz="2000" b="1" dirty="0" smtClean="0"/>
          </a:p>
          <a:p>
            <a:pPr algn="ctr"/>
            <a:r>
              <a:rPr lang="ru-RU" sz="2000" b="1" dirty="0" smtClean="0"/>
              <a:t>стоят </a:t>
            </a:r>
            <a:r>
              <a:rPr lang="ru-RU" sz="2000" b="1" dirty="0"/>
              <a:t>за </a:t>
            </a:r>
            <a:r>
              <a:rPr lang="ru-RU" sz="2000" b="1" dirty="0" smtClean="0"/>
              <a:t>позициями </a:t>
            </a:r>
            <a:r>
              <a:rPr lang="ru-RU" sz="2000" b="1" dirty="0"/>
              <a:t>по этому конфликтному </a:t>
            </a:r>
            <a:r>
              <a:rPr lang="ru-RU" sz="2000" b="1" dirty="0" smtClean="0"/>
              <a:t>вопросу</a:t>
            </a:r>
            <a:r>
              <a:rPr lang="en-US" sz="2000" b="1" dirty="0" smtClean="0"/>
              <a:t>?</a:t>
            </a:r>
            <a:r>
              <a:rPr lang="en-US" sz="2400" b="1" dirty="0" smtClean="0"/>
              <a:t> </a:t>
            </a:r>
            <a:endParaRPr lang="de-DE" sz="2400" b="1" dirty="0"/>
          </a:p>
        </p:txBody>
      </p:sp>
      <p:sp>
        <p:nvSpPr>
          <p:cNvPr id="5125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/>
          </a:p>
        </p:txBody>
      </p:sp>
      <p:sp>
        <p:nvSpPr>
          <p:cNvPr id="5126" name="Textfeld 1"/>
          <p:cNvSpPr txBox="1">
            <a:spLocks noChangeArrowheads="1"/>
          </p:cNvSpPr>
          <p:nvPr/>
        </p:nvSpPr>
        <p:spPr bwMode="auto">
          <a:xfrm>
            <a:off x="167910" y="5250255"/>
            <a:ext cx="8712200" cy="1152525"/>
          </a:xfrm>
          <a:prstGeom prst="rect">
            <a:avLst/>
          </a:prstGeom>
          <a:solidFill>
            <a:srgbClr val="CCFFCC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blurRad="63500" dist="38099" dir="2700000" algn="ctr" rotWithShape="0">
              <a:srgbClr val="000000">
                <a:alpha val="74998"/>
              </a:srgbClr>
            </a:outerShdw>
          </a:effectLst>
        </p:spPr>
        <p:txBody>
          <a:bodyPr wrap="none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algn="ctr"/>
            <a:r>
              <a:rPr lang="ru-RU" sz="2000" b="1" dirty="0" smtClean="0"/>
              <a:t>Критерий завершённости</a:t>
            </a:r>
            <a:r>
              <a:rPr lang="en-US" sz="2000" b="1" dirty="0" smtClean="0"/>
              <a:t>:</a:t>
            </a:r>
            <a:r>
              <a:rPr lang="en-US" sz="2000" b="1" dirty="0"/>
              <a:t/>
            </a:r>
            <a:br>
              <a:rPr lang="en-US" sz="2000" b="1" dirty="0"/>
            </a:br>
            <a:r>
              <a:rPr lang="ru-RU" sz="2000" b="1" dirty="0"/>
              <a:t>К</a:t>
            </a:r>
            <a:r>
              <a:rPr lang="ru-RU" sz="2000" b="1" dirty="0" smtClean="0"/>
              <a:t>аждая сторона понимает, почему другие стороны находятся в </a:t>
            </a:r>
          </a:p>
          <a:p>
            <a:pPr algn="ctr"/>
            <a:r>
              <a:rPr lang="ru-RU" sz="2000" b="1" dirty="0" smtClean="0"/>
              <a:t>конфликте: по каким субъективным и объективным причинам</a:t>
            </a:r>
            <a:endParaRPr lang="en-US" sz="2000" b="1" dirty="0"/>
          </a:p>
        </p:txBody>
      </p:sp>
    </p:spTree>
    <p:extLst>
      <p:ext uri="{BB962C8B-B14F-4D97-AF65-F5344CB8AC3E}">
        <p14:creationId xmlns:p14="http://schemas.microsoft.com/office/powerpoint/2010/main" val="38401745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1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1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1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1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3" grpId="0" build="p"/>
      <p:bldP spid="5124" grpId="0" animBg="1"/>
      <p:bldP spid="512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el 1"/>
          <p:cNvSpPr>
            <a:spLocks noGrp="1"/>
          </p:cNvSpPr>
          <p:nvPr>
            <p:ph type="ctrTitle" idx="4294967295"/>
          </p:nvPr>
        </p:nvSpPr>
        <p:spPr bwMode="auto">
          <a:xfrm>
            <a:off x="0" y="3166107"/>
            <a:ext cx="9147175" cy="538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r>
              <a:rPr lang="ru-RU" dirty="0" smtClean="0"/>
              <a:t>Метафора двойного айсберга </a:t>
            </a:r>
            <a:endParaRPr lang="de-DE" sz="2400" dirty="0"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5125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770005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feld 1"/>
          <p:cNvSpPr txBox="1">
            <a:spLocks noChangeArrowheads="1"/>
          </p:cNvSpPr>
          <p:nvPr/>
        </p:nvSpPr>
        <p:spPr bwMode="auto">
          <a:xfrm>
            <a:off x="0" y="404813"/>
            <a:ext cx="914400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eaLnBrk="1" hangingPunct="1"/>
            <a:r>
              <a:rPr lang="ru-RU" sz="2000" b="1" dirty="0" smtClean="0"/>
              <a:t>Двойной айсберг</a:t>
            </a:r>
            <a:r>
              <a:rPr lang="en-US" sz="2000" b="1" dirty="0" smtClean="0"/>
              <a:t>: </a:t>
            </a:r>
            <a:r>
              <a:rPr lang="ru-RU" sz="2000" b="1" dirty="0" smtClean="0"/>
              <a:t>Ориентирование для выявления важных аспектов взаимосвязи и конфликта</a:t>
            </a:r>
            <a:endParaRPr lang="de-DE" sz="2000" b="1" dirty="0"/>
          </a:p>
        </p:txBody>
      </p:sp>
      <p:sp>
        <p:nvSpPr>
          <p:cNvPr id="17" name="Rechteck 4"/>
          <p:cNvSpPr>
            <a:spLocks noChangeArrowheads="1"/>
          </p:cNvSpPr>
          <p:nvPr/>
        </p:nvSpPr>
        <p:spPr bwMode="auto">
          <a:xfrm>
            <a:off x="4022725" y="1927796"/>
            <a:ext cx="1098550" cy="40798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softEdge rad="50800"/>
          </a:effectLst>
        </p:spPr>
        <p:txBody>
          <a:bodyPr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03399"/>
                </a:solidFill>
              </a:rPr>
              <a:t>Факты </a:t>
            </a:r>
            <a:endParaRPr lang="de-DE" sz="2000" b="1" dirty="0">
              <a:solidFill>
                <a:srgbClr val="003399"/>
              </a:solidFill>
            </a:endParaRPr>
          </a:p>
        </p:txBody>
      </p:sp>
      <p:sp>
        <p:nvSpPr>
          <p:cNvPr id="5" name="Rechteck 2"/>
          <p:cNvSpPr>
            <a:spLocks noChangeArrowheads="1"/>
          </p:cNvSpPr>
          <p:nvPr/>
        </p:nvSpPr>
        <p:spPr bwMode="auto">
          <a:xfrm>
            <a:off x="2727327" y="5312286"/>
            <a:ext cx="4192766" cy="40011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softEdge rad="50800"/>
          </a:effectLst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08000"/>
                </a:solidFill>
              </a:rPr>
              <a:t>Представление о самом себе</a:t>
            </a:r>
            <a:endParaRPr lang="de-DE" sz="2000" b="1" dirty="0">
              <a:solidFill>
                <a:srgbClr val="008000"/>
              </a:solidFill>
            </a:endParaRPr>
          </a:p>
        </p:txBody>
      </p:sp>
      <p:sp>
        <p:nvSpPr>
          <p:cNvPr id="6" name="Text Box 73"/>
          <p:cNvSpPr txBox="1">
            <a:spLocks noChangeArrowheads="1"/>
          </p:cNvSpPr>
          <p:nvPr/>
        </p:nvSpPr>
        <p:spPr bwMode="auto">
          <a:xfrm>
            <a:off x="3092194" y="1420652"/>
            <a:ext cx="1441572" cy="3659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00CC99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39933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57607" tIns="28804" rIns="57607" bIns="28804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ru-RU" sz="2000" b="1" dirty="0" smtClean="0"/>
              <a:t>Позиция </a:t>
            </a:r>
            <a:r>
              <a:rPr lang="de-DE" sz="2000" b="1" dirty="0" smtClean="0"/>
              <a:t>A</a:t>
            </a:r>
            <a:endParaRPr lang="de-DE" sz="2000" b="1" dirty="0"/>
          </a:p>
        </p:txBody>
      </p:sp>
      <p:sp>
        <p:nvSpPr>
          <p:cNvPr id="7" name="Text Box 74"/>
          <p:cNvSpPr txBox="1">
            <a:spLocks noChangeArrowheads="1"/>
          </p:cNvSpPr>
          <p:nvPr/>
        </p:nvSpPr>
        <p:spPr bwMode="auto">
          <a:xfrm>
            <a:off x="4716017" y="1420652"/>
            <a:ext cx="1741140" cy="3659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00CC99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57607" tIns="28804" rIns="57607" bIns="28804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ru-RU" sz="2000" b="1" dirty="0" smtClean="0"/>
              <a:t>Позиция </a:t>
            </a:r>
            <a:r>
              <a:rPr lang="de-DE" sz="2000" b="1" dirty="0" smtClean="0"/>
              <a:t>B</a:t>
            </a:r>
            <a:endParaRPr lang="de-DE" sz="2000" b="1" dirty="0"/>
          </a:p>
        </p:txBody>
      </p:sp>
      <p:sp>
        <p:nvSpPr>
          <p:cNvPr id="8" name="Text Box 77"/>
          <p:cNvSpPr txBox="1">
            <a:spLocks noChangeArrowheads="1"/>
          </p:cNvSpPr>
          <p:nvPr/>
        </p:nvSpPr>
        <p:spPr bwMode="auto">
          <a:xfrm>
            <a:off x="4479604" y="1412776"/>
            <a:ext cx="257175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00CC99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57607" tIns="28804" rIns="57607" bIns="28804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algn="r" eaLnBrk="1" hangingPunct="1"/>
            <a:r>
              <a:rPr lang="de-DE" sz="2000" b="1">
                <a:sym typeface="Symbol" charset="0"/>
              </a:rPr>
              <a:t></a:t>
            </a:r>
            <a:endParaRPr lang="de-DE" sz="2000" b="1"/>
          </a:p>
        </p:txBody>
      </p:sp>
      <p:grpSp>
        <p:nvGrpSpPr>
          <p:cNvPr id="9" name="Gruppieren 15"/>
          <p:cNvGrpSpPr>
            <a:grpSpLocks/>
          </p:cNvGrpSpPr>
          <p:nvPr/>
        </p:nvGrpSpPr>
        <p:grpSpPr bwMode="auto">
          <a:xfrm>
            <a:off x="1403648" y="1838896"/>
            <a:ext cx="5372100" cy="4830762"/>
            <a:chOff x="2168525" y="1902173"/>
            <a:chExt cx="4638675" cy="4605337"/>
          </a:xfrm>
        </p:grpSpPr>
        <p:sp>
          <p:nvSpPr>
            <p:cNvPr id="22" name="Line 66"/>
            <p:cNvSpPr>
              <a:spLocks noChangeShapeType="1"/>
            </p:cNvSpPr>
            <p:nvPr/>
          </p:nvSpPr>
          <p:spPr bwMode="auto">
            <a:xfrm flipH="1">
              <a:off x="2168525" y="1902173"/>
              <a:ext cx="2187744" cy="4605337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prstDash val="sysDot"/>
              <a:round/>
              <a:headEnd/>
              <a:tailEnd/>
            </a:ln>
            <a:effectLst>
              <a:outerShdw blurRad="50800" dist="38100" dir="2700000" algn="tl" rotWithShape="0">
                <a:srgbClr val="000000">
                  <a:alpha val="39999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endParaRPr lang="de-DE"/>
            </a:p>
          </p:txBody>
        </p:sp>
        <p:sp>
          <p:nvSpPr>
            <p:cNvPr id="4115" name="Line 67"/>
            <p:cNvSpPr>
              <a:spLocks noChangeShapeType="1"/>
            </p:cNvSpPr>
            <p:nvPr/>
          </p:nvSpPr>
          <p:spPr bwMode="auto">
            <a:xfrm>
              <a:off x="4356100" y="1902173"/>
              <a:ext cx="2451100" cy="4605337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endParaRPr lang="de-DE"/>
            </a:p>
          </p:txBody>
        </p:sp>
        <p:sp>
          <p:nvSpPr>
            <p:cNvPr id="4116" name="Line 68"/>
            <p:cNvSpPr>
              <a:spLocks noChangeShapeType="1"/>
            </p:cNvSpPr>
            <p:nvPr/>
          </p:nvSpPr>
          <p:spPr bwMode="auto">
            <a:xfrm>
              <a:off x="2168525" y="6507510"/>
              <a:ext cx="4638675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endParaRPr lang="de-DE"/>
            </a:p>
          </p:txBody>
        </p:sp>
      </p:grpSp>
      <p:grpSp>
        <p:nvGrpSpPr>
          <p:cNvPr id="10" name="Gruppieren 9"/>
          <p:cNvGrpSpPr>
            <a:grpSpLocks/>
          </p:cNvGrpSpPr>
          <p:nvPr/>
        </p:nvGrpSpPr>
        <p:grpSpPr bwMode="auto">
          <a:xfrm>
            <a:off x="2661471" y="1873710"/>
            <a:ext cx="5354263" cy="4795650"/>
            <a:chOff x="2897188" y="1902173"/>
            <a:chExt cx="4637087" cy="4605337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9" name="Line 70"/>
            <p:cNvSpPr>
              <a:spLocks noChangeShapeType="1"/>
            </p:cNvSpPr>
            <p:nvPr/>
          </p:nvSpPr>
          <p:spPr bwMode="auto">
            <a:xfrm flipH="1">
              <a:off x="2897188" y="1902173"/>
              <a:ext cx="2185987" cy="4605337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pPr>
                <a:defRPr/>
              </a:pPr>
              <a:endParaRPr lang="de-DE" sz="2000">
                <a:ea typeface="+mn-ea"/>
              </a:endParaRPr>
            </a:p>
          </p:txBody>
        </p:sp>
        <p:sp>
          <p:nvSpPr>
            <p:cNvPr id="20" name="Line 71"/>
            <p:cNvSpPr>
              <a:spLocks noChangeShapeType="1"/>
            </p:cNvSpPr>
            <p:nvPr/>
          </p:nvSpPr>
          <p:spPr bwMode="auto">
            <a:xfrm>
              <a:off x="5083175" y="1902173"/>
              <a:ext cx="2451100" cy="4605337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pPr>
                <a:defRPr/>
              </a:pPr>
              <a:endParaRPr lang="de-DE" sz="2000">
                <a:ea typeface="+mn-ea"/>
              </a:endParaRPr>
            </a:p>
          </p:txBody>
        </p:sp>
        <p:sp>
          <p:nvSpPr>
            <p:cNvPr id="21" name="Line 72"/>
            <p:cNvSpPr>
              <a:spLocks noChangeShapeType="1"/>
            </p:cNvSpPr>
            <p:nvPr/>
          </p:nvSpPr>
          <p:spPr bwMode="auto">
            <a:xfrm>
              <a:off x="2897188" y="6507510"/>
              <a:ext cx="4637087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pPr>
                <a:defRPr/>
              </a:pPr>
              <a:endParaRPr lang="de-DE" sz="2000">
                <a:ea typeface="+mn-ea"/>
              </a:endParaRPr>
            </a:p>
          </p:txBody>
        </p:sp>
      </p:grpSp>
      <p:sp>
        <p:nvSpPr>
          <p:cNvPr id="11" name="Rechteck 6"/>
          <p:cNvSpPr>
            <a:spLocks noChangeArrowheads="1"/>
          </p:cNvSpPr>
          <p:nvPr/>
        </p:nvSpPr>
        <p:spPr bwMode="auto">
          <a:xfrm>
            <a:off x="3834607" y="2937446"/>
            <a:ext cx="1474787" cy="40798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softEdge rad="50800"/>
          </a:effectLst>
        </p:spPr>
        <p:txBody>
          <a:bodyPr>
            <a:spAutoFit/>
          </a:bodyPr>
          <a:lstStyle/>
          <a:p>
            <a:pPr algn="ctr"/>
            <a:r>
              <a:rPr lang="ru-RU" sz="2000" b="1" dirty="0" smtClean="0">
                <a:solidFill>
                  <a:srgbClr val="C00000"/>
                </a:solidFill>
              </a:rPr>
              <a:t>Действия </a:t>
            </a:r>
            <a:endParaRPr lang="de-DE" sz="2000" b="1" dirty="0">
              <a:solidFill>
                <a:srgbClr val="C00000"/>
              </a:solidFill>
            </a:endParaRPr>
          </a:p>
        </p:txBody>
      </p:sp>
      <p:sp>
        <p:nvSpPr>
          <p:cNvPr id="12" name="Rechteck 5"/>
          <p:cNvSpPr>
            <a:spLocks noChangeArrowheads="1"/>
          </p:cNvSpPr>
          <p:nvPr/>
        </p:nvSpPr>
        <p:spPr bwMode="auto">
          <a:xfrm>
            <a:off x="3098315" y="2423126"/>
            <a:ext cx="4045920" cy="40011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softEdge rad="50800"/>
          </a:effectLst>
        </p:spPr>
        <p:txBody>
          <a:bodyPr wrap="square">
            <a:spAutoFit/>
          </a:bodyPr>
          <a:lstStyle/>
          <a:p>
            <a:r>
              <a:rPr lang="ru-RU" sz="2000" dirty="0" smtClean="0">
                <a:solidFill>
                  <a:srgbClr val="003399"/>
                </a:solidFill>
              </a:rPr>
              <a:t>Ресурсы, тексты, предметы</a:t>
            </a:r>
            <a:endParaRPr lang="de-DE" sz="2000" dirty="0">
              <a:solidFill>
                <a:srgbClr val="003399"/>
              </a:solidFill>
            </a:endParaRPr>
          </a:p>
        </p:txBody>
      </p:sp>
      <p:sp>
        <p:nvSpPr>
          <p:cNvPr id="13" name="Rechteck 7"/>
          <p:cNvSpPr>
            <a:spLocks noChangeArrowheads="1"/>
          </p:cNvSpPr>
          <p:nvPr/>
        </p:nvSpPr>
        <p:spPr bwMode="auto">
          <a:xfrm>
            <a:off x="3209149" y="3275558"/>
            <a:ext cx="3248008" cy="40011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softEdge rad="50800"/>
          </a:effectLst>
        </p:spPr>
        <p:txBody>
          <a:bodyPr wrap="square">
            <a:spAutoFit/>
          </a:bodyPr>
          <a:lstStyle/>
          <a:p>
            <a:pPr algn="ctr"/>
            <a:r>
              <a:rPr lang="ru-RU" sz="2000" dirty="0" smtClean="0">
                <a:solidFill>
                  <a:srgbClr val="C00000"/>
                </a:solidFill>
              </a:rPr>
              <a:t>Стратегии</a:t>
            </a:r>
            <a:r>
              <a:rPr lang="en-US" sz="2000" dirty="0" smtClean="0">
                <a:solidFill>
                  <a:srgbClr val="C00000"/>
                </a:solidFill>
              </a:rPr>
              <a:t>,</a:t>
            </a:r>
            <a:r>
              <a:rPr lang="ru-RU" sz="2000" dirty="0" smtClean="0">
                <a:solidFill>
                  <a:srgbClr val="C00000"/>
                </a:solidFill>
              </a:rPr>
              <a:t> инструменты</a:t>
            </a:r>
            <a:endParaRPr lang="de-DE" sz="2000" dirty="0">
              <a:solidFill>
                <a:srgbClr val="C00000"/>
              </a:solidFill>
            </a:endParaRPr>
          </a:p>
        </p:txBody>
      </p:sp>
      <p:sp>
        <p:nvSpPr>
          <p:cNvPr id="14" name="Rechteck 3"/>
          <p:cNvSpPr>
            <a:spLocks noChangeArrowheads="1"/>
          </p:cNvSpPr>
          <p:nvPr/>
        </p:nvSpPr>
        <p:spPr bwMode="auto">
          <a:xfrm>
            <a:off x="2334638" y="5770836"/>
            <a:ext cx="4684712" cy="707886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softEdge rad="50800"/>
          </a:effectLst>
        </p:spPr>
        <p:txBody>
          <a:bodyPr>
            <a:spAutoFit/>
          </a:bodyPr>
          <a:lstStyle/>
          <a:p>
            <a:pPr algn="ctr"/>
            <a:r>
              <a:rPr lang="ru-RU" sz="2000" dirty="0" smtClean="0">
                <a:solidFill>
                  <a:srgbClr val="008000"/>
                </a:solidFill>
              </a:rPr>
              <a:t>Приписывания</a:t>
            </a:r>
            <a:r>
              <a:rPr lang="en-US" sz="2000" dirty="0" smtClean="0">
                <a:solidFill>
                  <a:srgbClr val="008000"/>
                </a:solidFill>
              </a:rPr>
              <a:t>,</a:t>
            </a:r>
            <a:r>
              <a:rPr lang="de-DE" sz="2000" dirty="0" smtClean="0">
                <a:solidFill>
                  <a:srgbClr val="008000"/>
                </a:solidFill>
              </a:rPr>
              <a:t> </a:t>
            </a:r>
            <a:r>
              <a:rPr lang="ru-RU" sz="2000" dirty="0" smtClean="0">
                <a:solidFill>
                  <a:srgbClr val="008000"/>
                </a:solidFill>
              </a:rPr>
              <a:t>идентичность</a:t>
            </a:r>
            <a:r>
              <a:rPr lang="en-US" sz="2000" dirty="0" smtClean="0">
                <a:solidFill>
                  <a:srgbClr val="008000"/>
                </a:solidFill>
              </a:rPr>
              <a:t>, </a:t>
            </a:r>
            <a:r>
              <a:rPr lang="ru-RU" sz="2000" dirty="0" smtClean="0">
                <a:solidFill>
                  <a:srgbClr val="008000"/>
                </a:solidFill>
              </a:rPr>
              <a:t>глубокие чувства</a:t>
            </a:r>
            <a:endParaRPr lang="de-DE" sz="2000" dirty="0">
              <a:solidFill>
                <a:srgbClr val="008000"/>
              </a:solidFill>
            </a:endParaRPr>
          </a:p>
        </p:txBody>
      </p:sp>
      <p:sp>
        <p:nvSpPr>
          <p:cNvPr id="15" name="Rechteck 12"/>
          <p:cNvSpPr>
            <a:spLocks noChangeArrowheads="1"/>
          </p:cNvSpPr>
          <p:nvPr/>
        </p:nvSpPr>
        <p:spPr bwMode="auto">
          <a:xfrm>
            <a:off x="2703135" y="3978786"/>
            <a:ext cx="4580668" cy="40011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softEdge rad="50800"/>
          </a:effectLst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CC6600"/>
                </a:solidFill>
              </a:rPr>
              <a:t>Представление взаимосвязи</a:t>
            </a:r>
            <a:endParaRPr lang="de-DE" sz="2000" b="1" dirty="0">
              <a:solidFill>
                <a:srgbClr val="CC6600"/>
              </a:solidFill>
            </a:endParaRPr>
          </a:p>
        </p:txBody>
      </p:sp>
      <p:sp>
        <p:nvSpPr>
          <p:cNvPr id="16" name="Rechteck 13"/>
          <p:cNvSpPr>
            <a:spLocks noChangeArrowheads="1"/>
          </p:cNvSpPr>
          <p:nvPr/>
        </p:nvSpPr>
        <p:spPr bwMode="auto">
          <a:xfrm>
            <a:off x="2229644" y="4378896"/>
            <a:ext cx="4865624" cy="707886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softEdge rad="50800"/>
          </a:effectLst>
        </p:spPr>
        <p:txBody>
          <a:bodyPr wrap="square">
            <a:spAutoFit/>
          </a:bodyPr>
          <a:lstStyle/>
          <a:p>
            <a:pPr algn="ctr"/>
            <a:r>
              <a:rPr lang="ru-RU" sz="2000" dirty="0" smtClean="0">
                <a:solidFill>
                  <a:srgbClr val="CC6600"/>
                </a:solidFill>
              </a:rPr>
              <a:t>Уважение</a:t>
            </a:r>
            <a:r>
              <a:rPr lang="en-US" sz="2000" dirty="0" smtClean="0">
                <a:solidFill>
                  <a:srgbClr val="CC6600"/>
                </a:solidFill>
              </a:rPr>
              <a:t>, </a:t>
            </a:r>
            <a:r>
              <a:rPr lang="ru-RU" sz="2000" dirty="0" smtClean="0">
                <a:solidFill>
                  <a:srgbClr val="CC6600"/>
                </a:solidFill>
              </a:rPr>
              <a:t>обвинение</a:t>
            </a:r>
            <a:r>
              <a:rPr lang="en-US" sz="2000" dirty="0" smtClean="0">
                <a:solidFill>
                  <a:srgbClr val="CC6600"/>
                </a:solidFill>
              </a:rPr>
              <a:t>, </a:t>
            </a:r>
            <a:r>
              <a:rPr lang="ru-RU" sz="2000" dirty="0" smtClean="0">
                <a:solidFill>
                  <a:srgbClr val="CC6600"/>
                </a:solidFill>
              </a:rPr>
              <a:t>эмоции</a:t>
            </a:r>
            <a:r>
              <a:rPr lang="en-US" sz="2000" dirty="0" smtClean="0">
                <a:solidFill>
                  <a:srgbClr val="CC6600"/>
                </a:solidFill>
              </a:rPr>
              <a:t>, </a:t>
            </a:r>
            <a:r>
              <a:rPr lang="ru-RU" sz="2000" dirty="0" smtClean="0">
                <a:solidFill>
                  <a:srgbClr val="CC6600"/>
                </a:solidFill>
              </a:rPr>
              <a:t>самоопределение</a:t>
            </a:r>
            <a:r>
              <a:rPr lang="en-US" sz="2000" dirty="0" smtClean="0">
                <a:solidFill>
                  <a:srgbClr val="CC6600"/>
                </a:solidFill>
              </a:rPr>
              <a:t>, </a:t>
            </a:r>
            <a:r>
              <a:rPr lang="ru-RU" sz="2000" dirty="0" smtClean="0">
                <a:solidFill>
                  <a:srgbClr val="CC6600"/>
                </a:solidFill>
              </a:rPr>
              <a:t>доверие</a:t>
            </a:r>
            <a:endParaRPr lang="de-DE" sz="2000" dirty="0">
              <a:solidFill>
                <a:srgbClr val="CC6600"/>
              </a:solidFill>
            </a:endParaRPr>
          </a:p>
        </p:txBody>
      </p:sp>
      <p:cxnSp>
        <p:nvCxnSpPr>
          <p:cNvPr id="18" name="Gerade Verbindung 17"/>
          <p:cNvCxnSpPr/>
          <p:nvPr/>
        </p:nvCxnSpPr>
        <p:spPr bwMode="auto">
          <a:xfrm>
            <a:off x="2298700" y="3639121"/>
            <a:ext cx="4546600" cy="0"/>
          </a:xfrm>
          <a:prstGeom prst="line">
            <a:avLst/>
          </a:prstGeom>
          <a:ln w="28575">
            <a:solidFill>
              <a:srgbClr val="000099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292365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5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6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5" grpId="0" animBg="1"/>
      <p:bldP spid="6" grpId="0"/>
      <p:bldP spid="7" grpId="0"/>
      <p:bldP spid="8" grpId="0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el 1"/>
          <p:cNvSpPr>
            <a:spLocks noGrp="1"/>
          </p:cNvSpPr>
          <p:nvPr>
            <p:ph type="ctrTitle" idx="4294967295"/>
          </p:nvPr>
        </p:nvSpPr>
        <p:spPr bwMode="auto">
          <a:xfrm>
            <a:off x="0" y="3271037"/>
            <a:ext cx="9147175" cy="538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r>
              <a:rPr lang="ru-RU" dirty="0" smtClean="0"/>
              <a:t>Эмоции в жизни человека</a:t>
            </a:r>
            <a:endParaRPr lang="de-DE" sz="2400" dirty="0"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5125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191626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5"/>
          <p:cNvSpPr>
            <a:spLocks noChangeArrowheads="1"/>
          </p:cNvSpPr>
          <p:nvPr/>
        </p:nvSpPr>
        <p:spPr bwMode="auto">
          <a:xfrm>
            <a:off x="395536" y="6053960"/>
            <a:ext cx="2514600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2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accent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algn="ctr"/>
            <a:r>
              <a:rPr lang="ru-RU" sz="2400" b="1" dirty="0" smtClean="0">
                <a:cs typeface="Arial Unicode MS" charset="0"/>
              </a:rPr>
              <a:t>Событие или опыт </a:t>
            </a:r>
            <a:r>
              <a:rPr lang="en-US" sz="2400" b="1" dirty="0" smtClean="0">
                <a:cs typeface="Arial Unicode MS" charset="0"/>
              </a:rPr>
              <a:t>…</a:t>
            </a:r>
            <a:endParaRPr lang="en-US" sz="2400" b="1" dirty="0">
              <a:cs typeface="Arial Unicode MS" charset="0"/>
            </a:endParaRPr>
          </a:p>
        </p:txBody>
      </p:sp>
      <p:sp>
        <p:nvSpPr>
          <p:cNvPr id="18" name="AutoShape 6"/>
          <p:cNvSpPr>
            <a:spLocks noChangeArrowheads="1"/>
          </p:cNvSpPr>
          <p:nvPr/>
        </p:nvSpPr>
        <p:spPr bwMode="auto">
          <a:xfrm>
            <a:off x="2771800" y="2132856"/>
            <a:ext cx="6657727" cy="2375917"/>
          </a:xfrm>
          <a:prstGeom prst="irregularSeal1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de-DE" sz="2400" b="1" dirty="0" smtClean="0">
                <a:cs typeface="Arial Unicode MS" charset="0"/>
              </a:rPr>
              <a:t>…</a:t>
            </a:r>
            <a:r>
              <a:rPr lang="ru-RU" sz="2200" b="1" dirty="0" smtClean="0">
                <a:cs typeface="Arial Unicode MS" charset="0"/>
              </a:rPr>
              <a:t>способствует </a:t>
            </a:r>
          </a:p>
          <a:p>
            <a:pPr algn="ctr"/>
            <a:r>
              <a:rPr lang="ru-RU" sz="2200" b="1" dirty="0" smtClean="0">
                <a:cs typeface="Arial Unicode MS" charset="0"/>
              </a:rPr>
              <a:t>физиологической активности </a:t>
            </a:r>
            <a:endParaRPr lang="en-US" sz="2200" dirty="0">
              <a:cs typeface="Arial Unicode MS" charset="0"/>
            </a:endParaRPr>
          </a:p>
        </p:txBody>
      </p:sp>
      <p:sp>
        <p:nvSpPr>
          <p:cNvPr id="19" name="AutoShape 7"/>
          <p:cNvSpPr>
            <a:spLocks noChangeArrowheads="1"/>
          </p:cNvSpPr>
          <p:nvPr/>
        </p:nvSpPr>
        <p:spPr bwMode="auto">
          <a:xfrm>
            <a:off x="3492500" y="5301208"/>
            <a:ext cx="5580063" cy="938213"/>
          </a:xfrm>
          <a:prstGeom prst="wedgeRoundRectCallout">
            <a:avLst>
              <a:gd name="adj1" fmla="val -52079"/>
              <a:gd name="adj2" fmla="val -86685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r>
              <a:rPr lang="en-US" sz="2400" b="1" dirty="0" smtClean="0">
                <a:cs typeface="Arial Unicode MS" charset="0"/>
              </a:rPr>
              <a:t>…</a:t>
            </a:r>
            <a:r>
              <a:rPr lang="ru-RU" sz="2400" b="1" dirty="0" smtClean="0">
                <a:cs typeface="Arial Unicode MS" charset="0"/>
              </a:rPr>
              <a:t>выражение </a:t>
            </a:r>
            <a:r>
              <a:rPr lang="en-US" sz="2400" b="1" dirty="0" smtClean="0">
                <a:cs typeface="Arial Unicode MS" charset="0"/>
              </a:rPr>
              <a:t>(</a:t>
            </a:r>
            <a:r>
              <a:rPr lang="ru-RU" sz="2400" b="1" dirty="0" smtClean="0">
                <a:cs typeface="Arial Unicode MS" charset="0"/>
              </a:rPr>
              <a:t>спонтанное или контролируемое</a:t>
            </a:r>
            <a:r>
              <a:rPr lang="en-US" sz="2400" b="1" dirty="0" smtClean="0">
                <a:cs typeface="Arial Unicode MS" charset="0"/>
              </a:rPr>
              <a:t>)</a:t>
            </a:r>
            <a:endParaRPr lang="en-US" sz="2400" b="1" dirty="0">
              <a:cs typeface="Arial Unicode MS" charset="0"/>
            </a:endParaRPr>
          </a:p>
        </p:txBody>
      </p:sp>
      <p:sp>
        <p:nvSpPr>
          <p:cNvPr id="20" name="AutoShape 8"/>
          <p:cNvSpPr>
            <a:spLocks noChangeArrowheads="1"/>
          </p:cNvSpPr>
          <p:nvPr/>
        </p:nvSpPr>
        <p:spPr bwMode="auto">
          <a:xfrm>
            <a:off x="-10886" y="910876"/>
            <a:ext cx="3059113" cy="2764214"/>
          </a:xfrm>
          <a:prstGeom prst="cloudCallout">
            <a:avLst>
              <a:gd name="adj1" fmla="val -13500"/>
              <a:gd name="adj2" fmla="val 99552"/>
            </a:avLst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de-DE" sz="2400" b="1" dirty="0">
                <a:cs typeface="Arial Unicode MS" charset="0"/>
              </a:rPr>
              <a:t>…. </a:t>
            </a:r>
            <a:r>
              <a:rPr lang="ru-RU" sz="2200" b="1" dirty="0" smtClean="0">
                <a:cs typeface="Arial Unicode MS" charset="0"/>
              </a:rPr>
              <a:t>Со скоростью света</a:t>
            </a:r>
            <a:r>
              <a:rPr lang="de-DE" sz="2200" b="1" dirty="0" smtClean="0">
                <a:cs typeface="Arial Unicode MS" charset="0"/>
              </a:rPr>
              <a:t>: </a:t>
            </a:r>
            <a:r>
              <a:rPr lang="ru-RU" sz="2200" b="1" dirty="0" smtClean="0">
                <a:cs typeface="Arial Unicode MS" charset="0"/>
              </a:rPr>
              <a:t>когнитивная оценка</a:t>
            </a:r>
            <a:endParaRPr lang="de-DE" sz="2200" b="1" dirty="0">
              <a:cs typeface="Arial Unicode MS" charset="0"/>
            </a:endParaRPr>
          </a:p>
        </p:txBody>
      </p:sp>
      <p:pic>
        <p:nvPicPr>
          <p:cNvPr id="11270" name="Picture 9" descr="j020203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3880586"/>
            <a:ext cx="3429000" cy="2273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feld 2"/>
          <p:cNvSpPr txBox="1"/>
          <p:nvPr/>
        </p:nvSpPr>
        <p:spPr>
          <a:xfrm>
            <a:off x="0" y="358984"/>
            <a:ext cx="940764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/>
              <a:t>Оценка</a:t>
            </a:r>
            <a:r>
              <a:rPr lang="de-DE" sz="2800" b="1" dirty="0" smtClean="0"/>
              <a:t>, </a:t>
            </a:r>
            <a:r>
              <a:rPr lang="ru-RU" sz="2800" b="1" dirty="0" smtClean="0"/>
              <a:t>физиологическая активность и выражение</a:t>
            </a:r>
            <a:endParaRPr lang="en-US" sz="2800" b="1" dirty="0"/>
          </a:p>
        </p:txBody>
      </p:sp>
    </p:spTree>
    <p:extLst>
      <p:ext uri="{BB962C8B-B14F-4D97-AF65-F5344CB8AC3E}">
        <p14:creationId xmlns:p14="http://schemas.microsoft.com/office/powerpoint/2010/main" val="41735655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utoUpdateAnimBg="0"/>
      <p:bldP spid="18" grpId="0" animBg="1" autoUpdateAnimBg="0"/>
      <p:bldP spid="19" grpId="0" animBg="1" autoUpdateAnimBg="0"/>
      <p:bldP spid="20" grpId="0" animBg="1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el 3"/>
          <p:cNvSpPr>
            <a:spLocks noGrp="1"/>
          </p:cNvSpPr>
          <p:nvPr>
            <p:ph type="title" idx="4294967295"/>
          </p:nvPr>
        </p:nvSpPr>
        <p:spPr>
          <a:xfrm>
            <a:off x="0" y="404813"/>
            <a:ext cx="9144000" cy="431800"/>
          </a:xfrm>
          <a:prstGeom prst="rect">
            <a:avLst/>
          </a:prstGeom>
        </p:spPr>
        <p:txBody>
          <a:bodyPr>
            <a:noAutofit/>
          </a:bodyPr>
          <a:lstStyle/>
          <a:p>
            <a:pPr algn="l" eaLnBrk="1" hangingPunct="1">
              <a:defRPr/>
            </a:pPr>
            <a:r>
              <a:rPr lang="ru-RU" b="1" dirty="0" smtClean="0">
                <a:solidFill>
                  <a:schemeClr val="tx1"/>
                </a:solidFill>
                <a:latin typeface="+mn-lt"/>
              </a:rPr>
              <a:t>Основные эмоции</a:t>
            </a:r>
            <a:r>
              <a:rPr lang="en-US" b="1" dirty="0" smtClean="0">
                <a:solidFill>
                  <a:schemeClr val="tx1"/>
                </a:solidFill>
                <a:latin typeface="+mn-lt"/>
              </a:rPr>
              <a:t>: </a:t>
            </a:r>
            <a:r>
              <a:rPr lang="ru-RU" b="1" dirty="0" smtClean="0">
                <a:solidFill>
                  <a:schemeClr val="tx1"/>
                </a:solidFill>
                <a:latin typeface="+mn-lt"/>
              </a:rPr>
              <a:t>Движение себя и объекта</a:t>
            </a:r>
            <a:endParaRPr lang="en-US" b="1" dirty="0" smtClean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7172" name="Rechteck 2"/>
          <p:cNvSpPr>
            <a:spLocks noChangeArrowheads="1"/>
          </p:cNvSpPr>
          <p:nvPr/>
        </p:nvSpPr>
        <p:spPr bwMode="auto">
          <a:xfrm>
            <a:off x="5838008" y="1249759"/>
            <a:ext cx="103033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b="1" dirty="0" smtClean="0">
                <a:latin typeface="+mn-lt"/>
                <a:ea typeface="+mn-ea"/>
                <a:cs typeface="Arial" pitchFamily="34" charset="0"/>
              </a:rPr>
              <a:t>Скорбь </a:t>
            </a:r>
            <a:endParaRPr lang="en-US" b="1" dirty="0">
              <a:latin typeface="+mn-lt"/>
              <a:ea typeface="+mn-ea"/>
              <a:cs typeface="Arial" pitchFamily="34" charset="0"/>
            </a:endParaRPr>
          </a:p>
        </p:txBody>
      </p:sp>
      <p:sp>
        <p:nvSpPr>
          <p:cNvPr id="7173" name="Rechteck 3"/>
          <p:cNvSpPr>
            <a:spLocks noChangeArrowheads="1"/>
          </p:cNvSpPr>
          <p:nvPr/>
        </p:nvSpPr>
        <p:spPr bwMode="auto">
          <a:xfrm>
            <a:off x="2021963" y="6178947"/>
            <a:ext cx="158059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b="1" dirty="0" smtClean="0">
                <a:latin typeface="+mn-lt"/>
                <a:ea typeface="+mn-ea"/>
                <a:cs typeface="Arial" pitchFamily="34" charset="0"/>
              </a:rPr>
              <a:t>Гнев/ярость</a:t>
            </a:r>
            <a:endParaRPr lang="en-US" b="1" dirty="0">
              <a:latin typeface="+mn-lt"/>
              <a:ea typeface="+mn-ea"/>
              <a:cs typeface="Arial" pitchFamily="34" charset="0"/>
            </a:endParaRPr>
          </a:p>
        </p:txBody>
      </p:sp>
      <p:sp>
        <p:nvSpPr>
          <p:cNvPr id="7174" name="Rechteck 4"/>
          <p:cNvSpPr>
            <a:spLocks noChangeArrowheads="1"/>
          </p:cNvSpPr>
          <p:nvPr/>
        </p:nvSpPr>
        <p:spPr bwMode="auto">
          <a:xfrm>
            <a:off x="5542479" y="6178947"/>
            <a:ext cx="162139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b="1" dirty="0" smtClean="0">
                <a:latin typeface="+mn-lt"/>
                <a:ea typeface="+mn-ea"/>
                <a:cs typeface="Arial" pitchFamily="34" charset="0"/>
              </a:rPr>
              <a:t>Отвращение </a:t>
            </a:r>
            <a:endParaRPr lang="en-US" b="1" dirty="0">
              <a:latin typeface="+mn-lt"/>
              <a:ea typeface="+mn-ea"/>
              <a:cs typeface="Arial" pitchFamily="34" charset="0"/>
            </a:endParaRPr>
          </a:p>
        </p:txBody>
      </p:sp>
      <p:sp>
        <p:nvSpPr>
          <p:cNvPr id="7175" name="Rechteck 6"/>
          <p:cNvSpPr>
            <a:spLocks noChangeArrowheads="1"/>
          </p:cNvSpPr>
          <p:nvPr/>
        </p:nvSpPr>
        <p:spPr bwMode="auto">
          <a:xfrm>
            <a:off x="3693116" y="1264047"/>
            <a:ext cx="177682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b="1" dirty="0" smtClean="0">
                <a:latin typeface="+mn-lt"/>
                <a:ea typeface="+mn-ea"/>
                <a:cs typeface="Arial" pitchFamily="34" charset="0"/>
              </a:rPr>
              <a:t>Любопытство </a:t>
            </a:r>
            <a:endParaRPr lang="en-US" b="1" dirty="0">
              <a:latin typeface="+mn-lt"/>
              <a:ea typeface="+mn-ea"/>
              <a:cs typeface="Arial" pitchFamily="34" charset="0"/>
            </a:endParaRPr>
          </a:p>
        </p:txBody>
      </p:sp>
      <p:sp>
        <p:nvSpPr>
          <p:cNvPr id="7176" name="Rechteck 7"/>
          <p:cNvSpPr>
            <a:spLocks noChangeArrowheads="1"/>
          </p:cNvSpPr>
          <p:nvPr/>
        </p:nvSpPr>
        <p:spPr bwMode="auto">
          <a:xfrm>
            <a:off x="1747209" y="1264047"/>
            <a:ext cx="212374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b="1" dirty="0" smtClean="0">
                <a:latin typeface="+mn-lt"/>
                <a:ea typeface="+mn-ea"/>
                <a:cs typeface="Arial" pitchFamily="34" charset="0"/>
              </a:rPr>
              <a:t>Счастье/радость</a:t>
            </a:r>
            <a:endParaRPr lang="en-US" b="1" dirty="0">
              <a:latin typeface="+mn-lt"/>
              <a:ea typeface="+mn-ea"/>
              <a:cs typeface="Arial" pitchFamily="34" charset="0"/>
            </a:endParaRPr>
          </a:p>
        </p:txBody>
      </p:sp>
      <p:sp>
        <p:nvSpPr>
          <p:cNvPr id="7177" name="Rechteck 8"/>
          <p:cNvSpPr>
            <a:spLocks noChangeArrowheads="1"/>
          </p:cNvSpPr>
          <p:nvPr/>
        </p:nvSpPr>
        <p:spPr bwMode="auto">
          <a:xfrm>
            <a:off x="4137388" y="6178947"/>
            <a:ext cx="87716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b="1" dirty="0" smtClean="0">
                <a:latin typeface="+mn-lt"/>
                <a:ea typeface="+mn-ea"/>
                <a:cs typeface="Arial" pitchFamily="34" charset="0"/>
              </a:rPr>
              <a:t>Страх </a:t>
            </a:r>
            <a:endParaRPr lang="en-US" b="1" dirty="0">
              <a:latin typeface="+mn-lt"/>
              <a:ea typeface="+mn-ea"/>
              <a:cs typeface="Arial" pitchFamily="34" charset="0"/>
            </a:endParaRPr>
          </a:p>
        </p:txBody>
      </p:sp>
      <p:sp>
        <p:nvSpPr>
          <p:cNvPr id="2" name="Abgerundete rechteckige Legende 1"/>
          <p:cNvSpPr/>
          <p:nvPr/>
        </p:nvSpPr>
        <p:spPr>
          <a:xfrm>
            <a:off x="790042" y="1127522"/>
            <a:ext cx="1091145" cy="612775"/>
          </a:xfrm>
          <a:prstGeom prst="wedgeRoundRectCallout">
            <a:avLst>
              <a:gd name="adj1" fmla="val 49277"/>
              <a:gd name="adj2" fmla="val 108952"/>
              <a:gd name="adj3" fmla="val 16667"/>
            </a:avLst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 smtClean="0">
                <a:solidFill>
                  <a:schemeClr val="tx1"/>
                </a:solidFill>
              </a:rPr>
              <a:t>Объект ко мне</a:t>
            </a:r>
            <a:r>
              <a:rPr lang="en-US" b="1" dirty="0" smtClean="0">
                <a:solidFill>
                  <a:schemeClr val="tx1"/>
                </a:solidFill>
              </a:rPr>
              <a:t>!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11" name="Abgerundete rechteckige Legende 10"/>
          <p:cNvSpPr/>
          <p:nvPr/>
        </p:nvSpPr>
        <p:spPr>
          <a:xfrm>
            <a:off x="273050" y="5809949"/>
            <a:ext cx="1587500" cy="859536"/>
          </a:xfrm>
          <a:prstGeom prst="wedgeRoundRectCallout">
            <a:avLst>
              <a:gd name="adj1" fmla="val 52677"/>
              <a:gd name="adj2" fmla="val -105020"/>
              <a:gd name="adj3" fmla="val 16667"/>
            </a:avLst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 smtClean="0">
                <a:solidFill>
                  <a:schemeClr val="tx1"/>
                </a:solidFill>
              </a:rPr>
              <a:t>Объект прочь от меня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12" name="Abgerundete rechteckige Legende 11"/>
          <p:cNvSpPr/>
          <p:nvPr/>
        </p:nvSpPr>
        <p:spPr>
          <a:xfrm>
            <a:off x="7208839" y="1127522"/>
            <a:ext cx="1715532" cy="872909"/>
          </a:xfrm>
          <a:prstGeom prst="wedgeRoundRectCallout">
            <a:avLst>
              <a:gd name="adj1" fmla="val -47689"/>
              <a:gd name="adj2" fmla="val 89974"/>
              <a:gd name="adj3" fmla="val 16667"/>
            </a:avLst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 smtClean="0">
                <a:solidFill>
                  <a:schemeClr val="tx1"/>
                </a:solidFill>
              </a:rPr>
              <a:t>Объект обратно ко мне</a:t>
            </a:r>
            <a:r>
              <a:rPr lang="en-US" b="1" dirty="0" smtClean="0">
                <a:solidFill>
                  <a:schemeClr val="tx1"/>
                </a:solidFill>
              </a:rPr>
              <a:t>!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13" name="Abgerundete rechteckige Legende 12"/>
          <p:cNvSpPr/>
          <p:nvPr/>
        </p:nvSpPr>
        <p:spPr>
          <a:xfrm>
            <a:off x="3276600" y="6478984"/>
            <a:ext cx="3114675" cy="406400"/>
          </a:xfrm>
          <a:prstGeom prst="wedgeRoundRectCallout">
            <a:avLst>
              <a:gd name="adj1" fmla="val 9096"/>
              <a:gd name="adj2" fmla="val -100994"/>
              <a:gd name="adj3" fmla="val 16667"/>
            </a:avLst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 smtClean="0">
                <a:solidFill>
                  <a:schemeClr val="tx1"/>
                </a:solidFill>
              </a:rPr>
              <a:t>Я прочь от объекта</a:t>
            </a:r>
            <a:r>
              <a:rPr lang="en-US" b="1" dirty="0" smtClean="0">
                <a:solidFill>
                  <a:schemeClr val="tx1"/>
                </a:solidFill>
              </a:rPr>
              <a:t>!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14" name="Abgerundete rechteckige Legende 13"/>
          <p:cNvSpPr/>
          <p:nvPr/>
        </p:nvSpPr>
        <p:spPr>
          <a:xfrm>
            <a:off x="3203575" y="986234"/>
            <a:ext cx="2347913" cy="288925"/>
          </a:xfrm>
          <a:prstGeom prst="wedgeRoundRectCallout">
            <a:avLst>
              <a:gd name="adj1" fmla="val -18976"/>
              <a:gd name="adj2" fmla="val 125051"/>
              <a:gd name="adj3" fmla="val 16667"/>
            </a:avLst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 smtClean="0">
                <a:solidFill>
                  <a:schemeClr val="tx1"/>
                </a:solidFill>
              </a:rPr>
              <a:t>Я к объекту</a:t>
            </a:r>
            <a:r>
              <a:rPr lang="en-US" b="1" dirty="0" smtClean="0">
                <a:solidFill>
                  <a:schemeClr val="tx1"/>
                </a:solidFill>
              </a:rPr>
              <a:t>!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15" name="Abgerundete rechteckige Legende 14"/>
          <p:cNvSpPr/>
          <p:nvPr/>
        </p:nvSpPr>
        <p:spPr>
          <a:xfrm>
            <a:off x="7267575" y="5491559"/>
            <a:ext cx="1527175" cy="608013"/>
          </a:xfrm>
          <a:prstGeom prst="wedgeRoundRectCallout">
            <a:avLst>
              <a:gd name="adj1" fmla="val -48784"/>
              <a:gd name="adj2" fmla="val -97575"/>
              <a:gd name="adj3" fmla="val 16667"/>
            </a:avLst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 smtClean="0">
                <a:solidFill>
                  <a:schemeClr val="tx1"/>
                </a:solidFill>
              </a:rPr>
              <a:t>Объект от меня</a:t>
            </a:r>
            <a:r>
              <a:rPr lang="en-US" b="1" dirty="0" smtClean="0">
                <a:solidFill>
                  <a:schemeClr val="tx1"/>
                </a:solidFill>
              </a:rPr>
              <a:t>!</a:t>
            </a:r>
            <a:endParaRPr lang="en-US" b="1" dirty="0">
              <a:solidFill>
                <a:schemeClr val="tx1"/>
              </a:solidFill>
            </a:endParaRPr>
          </a:p>
        </p:txBody>
      </p:sp>
      <p:pic>
        <p:nvPicPr>
          <p:cNvPr id="9231" name="Grafik 1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52625" y="1606947"/>
            <a:ext cx="1681163" cy="2270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32" name="Grafik 1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65325" y="3959622"/>
            <a:ext cx="1668463" cy="227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33" name="Grafik 2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510213" y="3964384"/>
            <a:ext cx="1698625" cy="227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34" name="Grafik 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732213" y="1606947"/>
            <a:ext cx="1685925" cy="2265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35" name="Grafik 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497513" y="1600597"/>
            <a:ext cx="1711325" cy="227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36" name="Picture 2" descr="C:\Users\Alexander Redlich\Desktop\Emotionen\Angst05a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732213" y="3959622"/>
            <a:ext cx="1685925" cy="227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947549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7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2" grpId="0"/>
      <p:bldP spid="7173" grpId="0"/>
      <p:bldP spid="7174" grpId="0"/>
      <p:bldP spid="7175" grpId="0"/>
      <p:bldP spid="7176" grpId="0"/>
      <p:bldP spid="7177" grpId="0"/>
      <p:bldP spid="2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el 1"/>
          <p:cNvSpPr>
            <a:spLocks noGrp="1"/>
          </p:cNvSpPr>
          <p:nvPr>
            <p:ph type="ctrTitle" idx="4294967295"/>
          </p:nvPr>
        </p:nvSpPr>
        <p:spPr bwMode="auto">
          <a:xfrm>
            <a:off x="0" y="3271037"/>
            <a:ext cx="9147175" cy="538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r>
              <a:rPr lang="ru-RU" dirty="0" smtClean="0">
                <a:cs typeface="Arial Unicode MS" charset="0"/>
              </a:rPr>
              <a:t>Модель «Ядро-оболочка»</a:t>
            </a:r>
            <a:endParaRPr lang="de-DE" sz="2400" dirty="0"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5125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04404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iMMCO-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senz">
      <a:majorFont>
        <a:latin typeface="Arial Black"/>
        <a:ea typeface=""/>
        <a:cs typeface=""/>
        <a:font script="Jpan" typeface="ＭＳ Ｐゴシック"/>
        <a:font script="Hang" typeface="HY견고딕"/>
        <a:font script="Hans" typeface="微软雅黑"/>
        <a:font script="Hant" typeface="微軟正黑體"/>
        <a:font script="Arab" typeface="Tahoma"/>
        <a:font script="Hebr" typeface="Ta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-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-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992</Words>
  <Application>Microsoft Office PowerPoint</Application>
  <PresentationFormat>Bildschirmpräsentation (4:3)</PresentationFormat>
  <Paragraphs>165</Paragraphs>
  <Slides>22</Slides>
  <Notes>8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22</vt:i4>
      </vt:variant>
    </vt:vector>
  </HeadingPairs>
  <TitlesOfParts>
    <vt:vector size="23" baseType="lpstr">
      <vt:lpstr>TiMMCO-Design</vt:lpstr>
      <vt:lpstr>PowerPoint-Präsentation</vt:lpstr>
      <vt:lpstr>Ценности – претензии - эмоции – потребности </vt:lpstr>
      <vt:lpstr>Уточнение подноготной: Признание ценностей, эмоций и потребностей</vt:lpstr>
      <vt:lpstr>Метафора двойного айсберга </vt:lpstr>
      <vt:lpstr>PowerPoint-Präsentation</vt:lpstr>
      <vt:lpstr>Эмоции в жизни человека</vt:lpstr>
      <vt:lpstr>PowerPoint-Präsentation</vt:lpstr>
      <vt:lpstr>Основные эмоции: Движение себя и объекта</vt:lpstr>
      <vt:lpstr>Модель «Ядро-оболочка»</vt:lpstr>
      <vt:lpstr>PowerPoint-Präsentation</vt:lpstr>
      <vt:lpstr>PowerPoint-Präsentation</vt:lpstr>
      <vt:lpstr>PowerPoint-Präsentation</vt:lpstr>
      <vt:lpstr>PowerPoint-Präsentation</vt:lpstr>
      <vt:lpstr>Дублирование </vt:lpstr>
      <vt:lpstr>PowerPoint-Präsentation</vt:lpstr>
      <vt:lpstr>PowerPoint-Präsentation</vt:lpstr>
      <vt:lpstr>Метод дублирования - интервенции: вовлечение сторон конфликта в прямой диалог</vt:lpstr>
      <vt:lpstr>Аквариум</vt:lpstr>
      <vt:lpstr>PowerPoint-Präsentation</vt:lpstr>
      <vt:lpstr>Сценарии уточнения</vt:lpstr>
      <vt:lpstr>PowerPoint-Präsentation</vt:lpstr>
      <vt:lpstr>PowerPoint-Präsentation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 </dc:creator>
  <cp:lastModifiedBy>Reviewer</cp:lastModifiedBy>
  <cp:revision>156</cp:revision>
  <dcterms:created xsi:type="dcterms:W3CDTF">2013-12-30T09:27:52Z</dcterms:created>
  <dcterms:modified xsi:type="dcterms:W3CDTF">2014-07-24T17:07:09Z</dcterms:modified>
</cp:coreProperties>
</file>