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300" r:id="rId3"/>
    <p:sldId id="286" r:id="rId4"/>
    <p:sldId id="301" r:id="rId5"/>
    <p:sldId id="283" r:id="rId6"/>
    <p:sldId id="303" r:id="rId7"/>
    <p:sldId id="293" r:id="rId8"/>
    <p:sldId id="294" r:id="rId9"/>
    <p:sldId id="295" r:id="rId10"/>
    <p:sldId id="296" r:id="rId11"/>
    <p:sldId id="297" r:id="rId12"/>
    <p:sldId id="298" r:id="rId13"/>
    <p:sldId id="304" r:id="rId14"/>
    <p:sldId id="299" r:id="rId15"/>
    <p:sldId id="305" r:id="rId16"/>
    <p:sldId id="282" r:id="rId17"/>
    <p:sldId id="302" r:id="rId18"/>
    <p:sldId id="268" r:id="rId1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428EAAB-A970-7742-9B48-3BC28F0BB9F2}">
          <p14:sldIdLst>
            <p14:sldId id="258"/>
            <p14:sldId id="300"/>
            <p14:sldId id="286"/>
            <p14:sldId id="301"/>
            <p14:sldId id="283"/>
            <p14:sldId id="303"/>
            <p14:sldId id="293"/>
            <p14:sldId id="294"/>
            <p14:sldId id="295"/>
            <p14:sldId id="296"/>
            <p14:sldId id="297"/>
            <p14:sldId id="298"/>
            <p14:sldId id="304"/>
            <p14:sldId id="299"/>
            <p14:sldId id="305"/>
            <p14:sldId id="282"/>
            <p14:sldId id="302"/>
            <p14:sldId id="26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FFFF00"/>
    <a:srgbClr val="FF9900"/>
    <a:srgbClr val="FFFF66"/>
    <a:srgbClr val="99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 varScale="1">
        <p:scale>
          <a:sx n="118" d="100"/>
          <a:sy n="118" d="100"/>
        </p:scale>
        <p:origin x="-507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35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098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366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0859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FC33-144B-0C4F-ADFB-24101DF35BF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011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2373" y="6441207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379245" y="75970"/>
            <a:ext cx="6189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– Chapter 4: Step 3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–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Defining Conflict Issues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51394" y="6431299"/>
            <a:ext cx="538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1.wdp"/><Relationship Id="rId4" Type="http://schemas.microsoft.com/office/2007/relationships/hdphoto" Target="../media/hdphoto9.wdp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4.wdp"/><Relationship Id="rId4" Type="http://schemas.microsoft.com/office/2007/relationships/hdphoto" Target="../media/hdphoto12.wdp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17.wdp"/><Relationship Id="rId4" Type="http://schemas.microsoft.com/office/2007/relationships/hdphoto" Target="../media/hdphoto15.wdp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12" Type="http://schemas.microsoft.com/office/2007/relationships/hdphoto" Target="../media/hdphoto19.wdp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5" Type="http://schemas.openxmlformats.org/officeDocument/2006/relationships/image" Target="../media/image10.png"/><Relationship Id="rId10" Type="http://schemas.microsoft.com/office/2007/relationships/hdphoto" Target="../media/hdphoto18.wdp"/><Relationship Id="rId4" Type="http://schemas.openxmlformats.org/officeDocument/2006/relationships/image" Target="../media/image14.png"/><Relationship Id="rId9" Type="http://schemas.openxmlformats.org/officeDocument/2006/relationships/image" Target="../media/image9.png"/><Relationship Id="rId14" Type="http://schemas.microsoft.com/office/2007/relationships/hdphoto" Target="../media/hdphoto20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microsoft.com/office/2007/relationships/hdphoto" Target="../media/hdphoto6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6.wdp"/><Relationship Id="rId4" Type="http://schemas.microsoft.com/office/2007/relationships/hdphoto" Target="../media/hdphoto7.wdp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-31263" y="765576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4</a:t>
            </a:r>
          </a:p>
          <a:p>
            <a:pPr algn="ctr"/>
            <a:r>
              <a:rPr lang="en-US" sz="2800" b="1" dirty="0" smtClean="0"/>
              <a:t>Step 3 – Defining Conflict Issues</a:t>
            </a:r>
          </a:p>
        </p:txBody>
      </p:sp>
      <p:grpSp>
        <p:nvGrpSpPr>
          <p:cNvPr id="8" name="Gruppierung 7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9" name="Bild 8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10" name="Gruppierung 9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2" name="Rechteck 11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3" name="Bild 12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1" name="Bild 10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4" name="Rechteck 13"/>
          <p:cNvSpPr/>
          <p:nvPr/>
        </p:nvSpPr>
        <p:spPr>
          <a:xfrm>
            <a:off x="0" y="612197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676" y="2943439"/>
            <a:ext cx="813691" cy="1399039"/>
          </a:xfrm>
          <a:prstGeom prst="rect">
            <a:avLst/>
          </a:prstGeom>
          <a:effectLst/>
        </p:spPr>
      </p:pic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Structuring of Conflict Dialogues in Mediation Settings</a:t>
            </a:r>
            <a:endParaRPr lang="en-US" sz="2800" b="1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312456" y="3648949"/>
            <a:ext cx="545648" cy="1404247"/>
          </a:xfrm>
          <a:prstGeom prst="rect">
            <a:avLst/>
          </a:prstGeom>
          <a:effectLst/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104" y="2956425"/>
            <a:ext cx="475848" cy="1404247"/>
          </a:xfrm>
          <a:prstGeom prst="rect">
            <a:avLst/>
          </a:prstGeom>
          <a:effectLst/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634259"/>
            <a:ext cx="474496" cy="1404247"/>
          </a:xfrm>
          <a:prstGeom prst="rect">
            <a:avLst/>
          </a:prstGeom>
          <a:effectLst/>
        </p:spPr>
      </p:pic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0" y="2093230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Small group reflects process and notes difficulties</a:t>
            </a:r>
          </a:p>
        </p:txBody>
      </p:sp>
    </p:spTree>
    <p:extLst>
      <p:ext uri="{BB962C8B-B14F-4D97-AF65-F5344CB8AC3E}">
        <p14:creationId xmlns:p14="http://schemas.microsoft.com/office/powerpoint/2010/main" val="182237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000713"/>
            <a:ext cx="813691" cy="13990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614204" y="4877491"/>
            <a:ext cx="545648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1763" y="3000713"/>
            <a:ext cx="475848" cy="14042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0933" y="4845406"/>
            <a:ext cx="474496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6" name="Gewitterblitz 75"/>
          <p:cNvSpPr/>
          <p:nvPr/>
        </p:nvSpPr>
        <p:spPr>
          <a:xfrm>
            <a:off x="3938157" y="3325813"/>
            <a:ext cx="692776" cy="781050"/>
          </a:xfrm>
          <a:prstGeom prst="lightningBol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Text Box 60"/>
          <p:cNvSpPr txBox="1">
            <a:spLocks noChangeArrowheads="1"/>
          </p:cNvSpPr>
          <p:nvPr/>
        </p:nvSpPr>
        <p:spPr bwMode="auto">
          <a:xfrm>
            <a:off x="0" y="2266360"/>
            <a:ext cx="42171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Second mediation role-play</a:t>
            </a:r>
          </a:p>
        </p:txBody>
      </p:sp>
      <p:sp>
        <p:nvSpPr>
          <p:cNvPr id="79" name="Text Box 50"/>
          <p:cNvSpPr txBox="1">
            <a:spLocks noChangeArrowheads="1"/>
          </p:cNvSpPr>
          <p:nvPr/>
        </p:nvSpPr>
        <p:spPr bwMode="auto">
          <a:xfrm>
            <a:off x="5310349" y="5755997"/>
            <a:ext cx="33410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Dyad A-B moderates</a:t>
            </a:r>
          </a:p>
        </p:txBody>
      </p:sp>
      <p:sp>
        <p:nvSpPr>
          <p:cNvPr id="80" name="Text Box 50"/>
          <p:cNvSpPr txBox="1">
            <a:spLocks noChangeArrowheads="1"/>
          </p:cNvSpPr>
          <p:nvPr/>
        </p:nvSpPr>
        <p:spPr bwMode="auto">
          <a:xfrm>
            <a:off x="6099815" y="3498577"/>
            <a:ext cx="304418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Dyad C-D takes the roles of conflict parties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Structuring of Conflict Dialogues in Mediation Settings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0660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676" y="3033379"/>
            <a:ext cx="813691" cy="1399039"/>
          </a:xfrm>
          <a:prstGeom prst="rect">
            <a:avLst/>
          </a:prstGeom>
          <a:effectLst/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312456" y="3738889"/>
            <a:ext cx="545648" cy="1404247"/>
          </a:xfrm>
          <a:prstGeom prst="rect">
            <a:avLst/>
          </a:prstGeom>
          <a:effectLst/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104" y="3046365"/>
            <a:ext cx="475848" cy="1404247"/>
          </a:xfrm>
          <a:prstGeom prst="rect">
            <a:avLst/>
          </a:prstGeom>
          <a:effectLst/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29" y="3724199"/>
            <a:ext cx="474496" cy="1404247"/>
          </a:xfrm>
          <a:prstGeom prst="rect">
            <a:avLst/>
          </a:prstGeom>
          <a:effectLst/>
        </p:spPr>
      </p:pic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0" y="219854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Small group reflects process and notes difficulties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Structuring of Conflict Dialogues in Mediation Settings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930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Actstorming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0665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/>
          <p:nvPr/>
        </p:nvSpPr>
        <p:spPr>
          <a:xfrm>
            <a:off x="4032352" y="4053547"/>
            <a:ext cx="718434" cy="1436701"/>
          </a:xfrm>
          <a:prstGeom prst="ellipse">
            <a:avLst/>
          </a:prstGeom>
          <a:solidFill>
            <a:srgbClr val="99CC00"/>
          </a:solidFill>
          <a:ln>
            <a:noFill/>
          </a:ln>
          <a:effectLst>
            <a:glow rad="228600">
              <a:srgbClr val="99CC00">
                <a:alpha val="45000"/>
              </a:srgbClr>
            </a:glow>
            <a:softEdge rad="1651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7" name="Bild 26" descr="2013_12_04_angry person_1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10865" y="3055716"/>
            <a:ext cx="480476" cy="1404247"/>
          </a:xfrm>
          <a:prstGeom prst="rect">
            <a:avLst/>
          </a:prstGeom>
        </p:spPr>
      </p:pic>
      <p:grpSp>
        <p:nvGrpSpPr>
          <p:cNvPr id="33" name="Gruppierung 32"/>
          <p:cNvGrpSpPr/>
          <p:nvPr/>
        </p:nvGrpSpPr>
        <p:grpSpPr>
          <a:xfrm>
            <a:off x="633780" y="5321442"/>
            <a:ext cx="8390299" cy="1109857"/>
            <a:chOff x="1632311" y="5321442"/>
            <a:chExt cx="6826585" cy="1109857"/>
          </a:xfrm>
        </p:grpSpPr>
        <p:sp>
          <p:nvSpPr>
            <p:cNvPr id="14" name="Ovale Legende 13"/>
            <p:cNvSpPr/>
            <p:nvPr/>
          </p:nvSpPr>
          <p:spPr>
            <a:xfrm>
              <a:off x="5690308" y="5321442"/>
              <a:ext cx="2768588" cy="1109857"/>
            </a:xfrm>
            <a:prstGeom prst="wedgeEllipseCallout">
              <a:avLst>
                <a:gd name="adj1" fmla="val -54403"/>
                <a:gd name="adj2" fmla="val -21109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</a:rPr>
                <a:t>That‘s not true! You are…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5" name="Ovale Legende 14"/>
            <p:cNvSpPr/>
            <p:nvPr/>
          </p:nvSpPr>
          <p:spPr>
            <a:xfrm>
              <a:off x="1632311" y="5321442"/>
              <a:ext cx="2069975" cy="906631"/>
            </a:xfrm>
            <a:prstGeom prst="wedgeEllipseCallout">
              <a:avLst>
                <a:gd name="adj1" fmla="val 71856"/>
                <a:gd name="adj2" fmla="val -21350"/>
              </a:avLst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000000"/>
                  </a:solidFill>
                </a:rPr>
                <a:t>You must be…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6" name="Ovale Legende 15"/>
          <p:cNvSpPr/>
          <p:nvPr/>
        </p:nvSpPr>
        <p:spPr>
          <a:xfrm>
            <a:off x="4930572" y="3575420"/>
            <a:ext cx="2418704" cy="956254"/>
          </a:xfrm>
          <a:prstGeom prst="wedgeEllipseCallout">
            <a:avLst>
              <a:gd name="adj1" fmla="val -54077"/>
              <a:gd name="adj2" fmla="val 45024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I suggest that…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14</a:t>
            </a:fld>
            <a:endParaRPr lang="de-DE"/>
          </a:p>
        </p:txBody>
      </p:sp>
      <p:pic>
        <p:nvPicPr>
          <p:cNvPr id="18" name="Bild 17" descr="2013_12_04_angry person_2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5493" y="5386556"/>
            <a:ext cx="760117" cy="1409868"/>
          </a:xfrm>
          <a:prstGeom prst="rect">
            <a:avLst/>
          </a:prstGeom>
        </p:spPr>
      </p:pic>
      <p:pic>
        <p:nvPicPr>
          <p:cNvPr id="19" name="Bild 18" descr="2013_12_04_screaming person_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786" y="4946550"/>
            <a:ext cx="1175244" cy="1849874"/>
          </a:xfrm>
          <a:prstGeom prst="rect">
            <a:avLst/>
          </a:prstGeom>
        </p:spPr>
      </p:pic>
      <p:pic>
        <p:nvPicPr>
          <p:cNvPr id="20" name="Bild 19" descr="2013_12_04_bored person.pn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765" y="1238585"/>
            <a:ext cx="423958" cy="1404247"/>
          </a:xfrm>
          <a:prstGeom prst="rect">
            <a:avLst/>
          </a:prstGeom>
        </p:spPr>
      </p:pic>
      <p:pic>
        <p:nvPicPr>
          <p:cNvPr id="21" name="Bild 20" descr="2014_02_25_question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3859962" y="1238585"/>
            <a:ext cx="545648" cy="1404247"/>
          </a:xfrm>
          <a:prstGeom prst="rect">
            <a:avLst/>
          </a:prstGeom>
        </p:spPr>
      </p:pic>
      <p:pic>
        <p:nvPicPr>
          <p:cNvPr id="22" name="Bild 21" descr="2014_02_25_waiting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8527" y="1494821"/>
            <a:ext cx="475848" cy="1404247"/>
          </a:xfrm>
          <a:prstGeom prst="rect">
            <a:avLst/>
          </a:prstGeom>
        </p:spPr>
      </p:pic>
      <p:pic>
        <p:nvPicPr>
          <p:cNvPr id="24" name="Bild 2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4541" y="2135272"/>
            <a:ext cx="813691" cy="1399039"/>
          </a:xfrm>
          <a:prstGeom prst="rect">
            <a:avLst/>
          </a:prstGeom>
        </p:spPr>
      </p:pic>
      <p:pic>
        <p:nvPicPr>
          <p:cNvPr id="25" name="Bild 24" descr="2014_02_25_idea.jpg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390" y="1494821"/>
            <a:ext cx="474496" cy="1404247"/>
          </a:xfrm>
          <a:prstGeom prst="rect">
            <a:avLst/>
          </a:prstGeom>
        </p:spPr>
      </p:pic>
      <p:pic>
        <p:nvPicPr>
          <p:cNvPr id="23" name="Bild 22" descr="2014_02_25_yeah.jpg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832032" y="2129724"/>
            <a:ext cx="727927" cy="1404587"/>
          </a:xfrm>
          <a:prstGeom prst="rect">
            <a:avLst/>
          </a:prstGeom>
        </p:spPr>
      </p:pic>
      <p:pic>
        <p:nvPicPr>
          <p:cNvPr id="26" name="Bild 25" descr="2013_12_04_troubled person_1.png"/>
          <p:cNvPicPr>
            <a:picLocks noChangeAspect="1"/>
          </p:cNvPicPr>
          <p:nvPr/>
        </p:nvPicPr>
        <p:blipFill rotWithShape="1">
          <a:blip r:embed="rId1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436" y="2958888"/>
            <a:ext cx="676530" cy="1404247"/>
          </a:xfrm>
          <a:prstGeom prst="rect">
            <a:avLst/>
          </a:prstGeom>
        </p:spPr>
      </p:pic>
      <p:sp>
        <p:nvSpPr>
          <p:cNvPr id="29" name="Ovale Legende 28"/>
          <p:cNvSpPr/>
          <p:nvPr/>
        </p:nvSpPr>
        <p:spPr>
          <a:xfrm>
            <a:off x="1986906" y="3279712"/>
            <a:ext cx="2418704" cy="956254"/>
          </a:xfrm>
          <a:prstGeom prst="wedgeEllipseCallout">
            <a:avLst>
              <a:gd name="adj1" fmla="val 33560"/>
              <a:gd name="adj2" fmla="val 62221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In my opinion…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2" name="Ovale Legende 31"/>
          <p:cNvSpPr/>
          <p:nvPr/>
        </p:nvSpPr>
        <p:spPr>
          <a:xfrm>
            <a:off x="3919922" y="2645187"/>
            <a:ext cx="2418704" cy="956254"/>
          </a:xfrm>
          <a:prstGeom prst="wedgeEllipseCallout">
            <a:avLst>
              <a:gd name="adj1" fmla="val -22508"/>
              <a:gd name="adj2" fmla="val 106941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Maybe we should…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8" name="Titel 1"/>
          <p:cNvSpPr txBox="1">
            <a:spLocks noGrp="1"/>
          </p:cNvSpPr>
          <p:nvPr>
            <p:ph type="title"/>
          </p:nvPr>
        </p:nvSpPr>
        <p:spPr>
          <a:xfrm>
            <a:off x="0" y="511363"/>
            <a:ext cx="9144000" cy="7272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Actstorming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8227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362E-6 1.95466E-6 L 0.1444 0.366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0" y="18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4 0.36687 L -1.18362E-6 1.95466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0" y="-18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3 L -0.33131 0.2741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57" y="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3 0.27411 L -4.06456E-6 -0.0002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57" y="-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4 L -0.08782 0.4043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1" y="20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1 0.40435 L -2.22145E-6 -0.0002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" y="-20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  <p:bldP spid="16" grpId="0" animBg="1"/>
      <p:bldP spid="16" grpId="1" animBg="1"/>
      <p:bldP spid="29" grpId="0" animBg="1"/>
      <p:bldP spid="29" grpId="1" animBg="1"/>
      <p:bldP spid="32" grpId="0" animBg="1"/>
      <p:bldP spid="3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3217260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 How to Write Well-Written Cards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1586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827794" y="3339786"/>
            <a:ext cx="7495500" cy="277835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kern="0" spc="100" dirty="0" smtClean="0">
                <a:solidFill>
                  <a:srgbClr val="000000"/>
                </a:solidFill>
                <a:latin typeface="Andy" panose="03080602030302030203" pitchFamily="66" charset="0"/>
                <a:cs typeface="Handwriting - Dakota"/>
              </a:rPr>
              <a:t>This is a</a:t>
            </a:r>
          </a:p>
          <a:p>
            <a:pPr algn="ctr">
              <a:lnSpc>
                <a:spcPct val="150000"/>
              </a:lnSpc>
            </a:pPr>
            <a:r>
              <a:rPr lang="en-US" sz="6000" b="1" kern="0" spc="100" dirty="0" smtClean="0">
                <a:solidFill>
                  <a:srgbClr val="000000"/>
                </a:solidFill>
                <a:latin typeface="Andy" panose="03080602030302030203" pitchFamily="66" charset="0"/>
                <a:cs typeface="Handwriting - Dakota"/>
              </a:rPr>
              <a:t>well-written card</a:t>
            </a:r>
            <a:endParaRPr lang="en-US" sz="6000" b="1" kern="0" spc="100" dirty="0">
              <a:solidFill>
                <a:srgbClr val="000000"/>
              </a:solidFill>
              <a:latin typeface="Andy" panose="03080602030302030203" pitchFamily="66" charset="0"/>
              <a:cs typeface="Handwriting - Dakota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0" y="167814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text should be written in capital letters and must be easy to read. Each card contains only one thought, max. 7 words and on 2-3 lines. The text should be concrete and understandable for all.</a:t>
            </a:r>
            <a:endParaRPr lang="en-US" sz="2400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0" y="519031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 How to Write Well-Written Cards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2501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Star of Conflict Lines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475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79685"/>
            <a:ext cx="9190182" cy="693064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Star </a:t>
            </a:r>
            <a:r>
              <a:rPr lang="en-US" sz="2800" b="1" smtClean="0"/>
              <a:t>of Conflict </a:t>
            </a:r>
            <a:r>
              <a:rPr lang="en-US" sz="2800" b="1" dirty="0"/>
              <a:t>L</a:t>
            </a:r>
            <a:r>
              <a:rPr lang="en-US" sz="2800" b="1" smtClean="0"/>
              <a:t>ines</a:t>
            </a:r>
            <a:endParaRPr lang="en-US" sz="2800" b="1" dirty="0"/>
          </a:p>
        </p:txBody>
      </p:sp>
      <p:grpSp>
        <p:nvGrpSpPr>
          <p:cNvPr id="52" name="Gruppierung 51"/>
          <p:cNvGrpSpPr/>
          <p:nvPr/>
        </p:nvGrpSpPr>
        <p:grpSpPr>
          <a:xfrm>
            <a:off x="3336925" y="2242072"/>
            <a:ext cx="2489200" cy="2516187"/>
            <a:chOff x="3336925" y="2242072"/>
            <a:chExt cx="2489200" cy="2516187"/>
          </a:xfrm>
        </p:grpSpPr>
        <p:cxnSp>
          <p:nvCxnSpPr>
            <p:cNvPr id="3" name="Gerade Verbindung 2"/>
            <p:cNvCxnSpPr/>
            <p:nvPr/>
          </p:nvCxnSpPr>
          <p:spPr>
            <a:xfrm rot="2700000" flipV="1">
              <a:off x="4581525" y="2254772"/>
              <a:ext cx="0" cy="248920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Gerade Verbindung 3"/>
            <p:cNvCxnSpPr/>
            <p:nvPr/>
          </p:nvCxnSpPr>
          <p:spPr>
            <a:xfrm rot="2700000">
              <a:off x="3323431" y="3500166"/>
              <a:ext cx="2516187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ierung 4"/>
          <p:cNvGrpSpPr>
            <a:grpSpLocks/>
          </p:cNvGrpSpPr>
          <p:nvPr/>
        </p:nvGrpSpPr>
        <p:grpSpPr bwMode="auto">
          <a:xfrm>
            <a:off x="3322638" y="2251597"/>
            <a:ext cx="2517775" cy="2490787"/>
            <a:chOff x="3313800" y="2183895"/>
            <a:chExt cx="2516400" cy="2490211"/>
          </a:xfrm>
          <a:effectLst/>
        </p:grpSpPr>
        <p:cxnSp>
          <p:nvCxnSpPr>
            <p:cNvPr id="6" name="Gerade Verbindung 5"/>
            <p:cNvCxnSpPr/>
            <p:nvPr/>
          </p:nvCxnSpPr>
          <p:spPr>
            <a:xfrm>
              <a:off x="3313800" y="3428207"/>
              <a:ext cx="2516400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6"/>
            <p:cNvCxnSpPr/>
            <p:nvPr/>
          </p:nvCxnSpPr>
          <p:spPr>
            <a:xfrm flipV="1">
              <a:off x="4572000" y="2183895"/>
              <a:ext cx="0" cy="2490211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feld 10"/>
          <p:cNvSpPr txBox="1"/>
          <p:nvPr/>
        </p:nvSpPr>
        <p:spPr>
          <a:xfrm rot="966239">
            <a:off x="1792408" y="1324150"/>
            <a:ext cx="1196940" cy="369888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1</a:t>
            </a:r>
          </a:p>
        </p:txBody>
      </p:sp>
      <p:sp>
        <p:nvSpPr>
          <p:cNvPr id="12" name="Textfeld 11"/>
          <p:cNvSpPr txBox="1"/>
          <p:nvPr/>
        </p:nvSpPr>
        <p:spPr>
          <a:xfrm rot="665389">
            <a:off x="6191049" y="1264121"/>
            <a:ext cx="1381233" cy="36988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9</a:t>
            </a:r>
          </a:p>
        </p:txBody>
      </p:sp>
      <p:sp>
        <p:nvSpPr>
          <p:cNvPr id="14" name="Textfeld 13"/>
          <p:cNvSpPr txBox="1"/>
          <p:nvPr/>
        </p:nvSpPr>
        <p:spPr>
          <a:xfrm rot="21225283">
            <a:off x="1236576" y="3029176"/>
            <a:ext cx="1208017" cy="369888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3</a:t>
            </a:r>
          </a:p>
        </p:txBody>
      </p:sp>
      <p:sp>
        <p:nvSpPr>
          <p:cNvPr id="16" name="Textfeld 15"/>
          <p:cNvSpPr txBox="1"/>
          <p:nvPr/>
        </p:nvSpPr>
        <p:spPr>
          <a:xfrm rot="21125809">
            <a:off x="3036720" y="5530110"/>
            <a:ext cx="121394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6</a:t>
            </a:r>
          </a:p>
        </p:txBody>
      </p:sp>
      <p:sp>
        <p:nvSpPr>
          <p:cNvPr id="17" name="Textfeld 16"/>
          <p:cNvSpPr txBox="1"/>
          <p:nvPr/>
        </p:nvSpPr>
        <p:spPr>
          <a:xfrm rot="362220">
            <a:off x="4773358" y="5385247"/>
            <a:ext cx="1210818" cy="369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7</a:t>
            </a:r>
          </a:p>
        </p:txBody>
      </p:sp>
      <p:sp>
        <p:nvSpPr>
          <p:cNvPr id="18" name="Textfeld 17"/>
          <p:cNvSpPr txBox="1"/>
          <p:nvPr/>
        </p:nvSpPr>
        <p:spPr>
          <a:xfrm rot="20472899">
            <a:off x="5600835" y="5983460"/>
            <a:ext cx="128365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8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6196850" y="1901417"/>
            <a:ext cx="1319613" cy="368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10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18</a:t>
            </a:fld>
            <a:endParaRPr lang="de-DE"/>
          </a:p>
        </p:txBody>
      </p:sp>
      <p:sp>
        <p:nvSpPr>
          <p:cNvPr id="33" name="Textfeld 32"/>
          <p:cNvSpPr txBox="1"/>
          <p:nvPr/>
        </p:nvSpPr>
        <p:spPr>
          <a:xfrm rot="362220">
            <a:off x="2879499" y="6238901"/>
            <a:ext cx="1210818" cy="369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</a:t>
            </a:r>
            <a:r>
              <a:rPr lang="de-DE" dirty="0" smtClean="0">
                <a:latin typeface="+mn-lt"/>
                <a:ea typeface="+mn-ea"/>
                <a:cs typeface="+mn-cs"/>
              </a:rPr>
              <a:t>5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4" name="Textfeld 33"/>
          <p:cNvSpPr txBox="1"/>
          <p:nvPr/>
        </p:nvSpPr>
        <p:spPr>
          <a:xfrm rot="20505018">
            <a:off x="6613783" y="2467078"/>
            <a:ext cx="1319613" cy="368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</a:t>
            </a:r>
            <a:r>
              <a:rPr lang="de-DE" dirty="0" smtClean="0">
                <a:latin typeface="+mn-lt"/>
                <a:ea typeface="+mn-ea"/>
                <a:cs typeface="+mn-cs"/>
              </a:rPr>
              <a:t>11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sp>
        <p:nvSpPr>
          <p:cNvPr id="35" name="Textfeld 34"/>
          <p:cNvSpPr txBox="1"/>
          <p:nvPr/>
        </p:nvSpPr>
        <p:spPr>
          <a:xfrm rot="311109">
            <a:off x="7664804" y="2913257"/>
            <a:ext cx="1319613" cy="368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</a:t>
            </a:r>
            <a:r>
              <a:rPr lang="de-DE" dirty="0" smtClean="0">
                <a:latin typeface="+mn-lt"/>
                <a:ea typeface="+mn-ea"/>
                <a:cs typeface="+mn-cs"/>
              </a:rPr>
              <a:t>12</a:t>
            </a:r>
            <a:endParaRPr lang="de-DE" dirty="0">
              <a:latin typeface="+mn-lt"/>
              <a:ea typeface="+mn-ea"/>
              <a:cs typeface="+mn-cs"/>
            </a:endParaRPr>
          </a:p>
        </p:txBody>
      </p:sp>
      <p:pic>
        <p:nvPicPr>
          <p:cNvPr id="44" name="Bild 43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410" y="5714260"/>
            <a:ext cx="1355182" cy="1008673"/>
          </a:xfrm>
          <a:prstGeom prst="rect">
            <a:avLst/>
          </a:prstGeom>
        </p:spPr>
      </p:pic>
      <p:pic>
        <p:nvPicPr>
          <p:cNvPr id="47" name="Bild 46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6092" y="1352424"/>
            <a:ext cx="1488500" cy="1031724"/>
          </a:xfrm>
          <a:prstGeom prst="rect">
            <a:avLst/>
          </a:prstGeom>
        </p:spPr>
      </p:pic>
      <p:pic>
        <p:nvPicPr>
          <p:cNvPr id="50" name="Bild 49" descr="2014_01_13_yellow grou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39061" y="1305060"/>
            <a:ext cx="1459298" cy="1095451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 rot="393578">
            <a:off x="226543" y="2546343"/>
            <a:ext cx="1192477" cy="369888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4</a:t>
            </a:r>
          </a:p>
        </p:txBody>
      </p:sp>
      <p:sp>
        <p:nvSpPr>
          <p:cNvPr id="13" name="Textfeld 12"/>
          <p:cNvSpPr txBox="1"/>
          <p:nvPr/>
        </p:nvSpPr>
        <p:spPr>
          <a:xfrm rot="20603435">
            <a:off x="1637668" y="2200562"/>
            <a:ext cx="1190217" cy="368300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>
                <a:latin typeface="+mn-lt"/>
                <a:ea typeface="+mn-ea"/>
                <a:cs typeface="+mn-cs"/>
              </a:rPr>
              <a:t>Position 2</a:t>
            </a:r>
          </a:p>
        </p:txBody>
      </p:sp>
      <p:sp>
        <p:nvSpPr>
          <p:cNvPr id="27" name="Oval 26"/>
          <p:cNvSpPr/>
          <p:nvPr/>
        </p:nvSpPr>
        <p:spPr>
          <a:xfrm>
            <a:off x="7449299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7681539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913780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8386887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8619127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8851368" y="243921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310208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42448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74689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1247796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1480036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1712277" y="2405945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3959418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7" name="Oval 36"/>
          <p:cNvSpPr/>
          <p:nvPr/>
        </p:nvSpPr>
        <p:spPr>
          <a:xfrm>
            <a:off x="4191658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8" name="Oval 37"/>
          <p:cNvSpPr/>
          <p:nvPr/>
        </p:nvSpPr>
        <p:spPr>
          <a:xfrm>
            <a:off x="4423899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9" name="Oval 38"/>
          <p:cNvSpPr/>
          <p:nvPr/>
        </p:nvSpPr>
        <p:spPr>
          <a:xfrm>
            <a:off x="4897006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" name="Oval 39"/>
          <p:cNvSpPr/>
          <p:nvPr/>
        </p:nvSpPr>
        <p:spPr>
          <a:xfrm>
            <a:off x="5129246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1" name="Oval 40"/>
          <p:cNvSpPr/>
          <p:nvPr/>
        </p:nvSpPr>
        <p:spPr>
          <a:xfrm>
            <a:off x="5361487" y="5567268"/>
            <a:ext cx="146992" cy="146992"/>
          </a:xfrm>
          <a:prstGeom prst="ellipse">
            <a:avLst/>
          </a:prstGeom>
          <a:solidFill>
            <a:srgbClr val="FF00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693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23611 0.0817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407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0.11284 0.0358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178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4723 0.2067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1032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08958 -0.1252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-627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8976 -0.382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7" y="-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0.29132 -0.021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106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09218 0.0388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" y="194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26545 0.0469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1" y="233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1408 0.3002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9" y="150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0.25573 -0.0650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326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0.04652 -0.2576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" y="-1289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4202 -0.18935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36997 0.14954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747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0.38889 0.09028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4" y="451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3871 0.1069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534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29653 0.1495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26" y="747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7118 0.2275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9" y="1136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0.26111 0.1495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56" y="747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9986E-7 -2.95165E-6 L 0.05675 -0.1783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9" y="-892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583E-6 -2.95165E-6 L 0.06543 -0.31089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" y="-1554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0819E-7 -2.95165E-6 L -0.02239 -0.31089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-1554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874E-6 -2.95165E-6 L -0.04478 -0.26787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9" y="-1339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6324E-6 -2.95165E-6 L -0.07012 -0.40296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6" y="-20148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092E-6 -2.95165E-6 L -0.0505 -0.37034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4" y="-1852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32396 0.02013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99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-0.27899 0.04884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2431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279 0.14467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722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0.36927 0.14467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7222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8142 0.23796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0" y="1189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44444 0.18773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2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15" grpId="0" animBg="1"/>
      <p:bldP spid="15" grpId="1" animBg="1"/>
      <p:bldP spid="13" grpId="0" animBg="1"/>
      <p:bldP spid="13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latin typeface="Arial" charset="0"/>
              </a:rPr>
              <a:t>Defining Conflict Issues:</a:t>
            </a:r>
            <a:br>
              <a:rPr lang="en-US" sz="2800" b="1" dirty="0" smtClean="0">
                <a:latin typeface="Arial" charset="0"/>
              </a:rPr>
            </a:br>
            <a:r>
              <a:rPr lang="en-US" sz="2800" b="1" dirty="0" smtClean="0">
                <a:latin typeface="Arial" charset="0"/>
              </a:rPr>
              <a:t>Important </a:t>
            </a:r>
            <a:r>
              <a:rPr lang="en-US" sz="2800" b="1" dirty="0">
                <a:latin typeface="Arial" charset="0"/>
              </a:rPr>
              <a:t>D</a:t>
            </a:r>
            <a:r>
              <a:rPr lang="en-US" sz="2800" b="1" dirty="0" smtClean="0">
                <a:latin typeface="Arial" charset="0"/>
              </a:rPr>
              <a:t>istinctions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04798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90182" cy="762801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latin typeface="Arial" charset="0"/>
              </a:rPr>
              <a:t>Defining Conflict </a:t>
            </a:r>
            <a:r>
              <a:rPr lang="en-US" sz="2800" b="1" dirty="0" smtClean="0">
                <a:latin typeface="Arial" charset="0"/>
              </a:rPr>
              <a:t>Issues: Important </a:t>
            </a:r>
            <a:r>
              <a:rPr lang="en-US" sz="2800" b="1" dirty="0">
                <a:latin typeface="Arial" charset="0"/>
              </a:rPr>
              <a:t>D</a:t>
            </a:r>
            <a:r>
              <a:rPr lang="en-US" sz="2800" b="1" dirty="0" smtClean="0">
                <a:latin typeface="Arial" charset="0"/>
              </a:rPr>
              <a:t>istinctions</a:t>
            </a:r>
            <a:endParaRPr lang="de-DE" sz="2800" b="1" dirty="0"/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3287713" y="2261452"/>
            <a:ext cx="2741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400" b="1">
                <a:latin typeface="Arial" charset="0"/>
                <a:cs typeface="Arial" charset="0"/>
              </a:rPr>
              <a:t>There</a:t>
            </a:r>
          </a:p>
          <a:p>
            <a:pPr algn="ctr"/>
            <a:r>
              <a:rPr lang="en-US" sz="2400">
                <a:latin typeface="Arial" charset="0"/>
                <a:cs typeface="Arial" charset="0"/>
              </a:rPr>
              <a:t>are </a:t>
            </a:r>
            <a:r>
              <a:rPr lang="en-US" sz="2400">
                <a:solidFill>
                  <a:srgbClr val="000099"/>
                </a:solidFill>
                <a:latin typeface="Arial" charset="0"/>
                <a:cs typeface="Arial" charset="0"/>
              </a:rPr>
              <a:t>general topics</a:t>
            </a: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 rot="15876958">
            <a:off x="4443413" y="2696963"/>
            <a:ext cx="342900" cy="1733550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3376613" y="3733421"/>
            <a:ext cx="2447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400" b="1" dirty="0">
                <a:latin typeface="Arial" charset="0"/>
                <a:cs typeface="Arial" charset="0"/>
              </a:rPr>
              <a:t>The parties</a:t>
            </a:r>
          </a:p>
          <a:p>
            <a:pPr algn="ctr"/>
            <a:r>
              <a:rPr lang="en-US" sz="2400" dirty="0">
                <a:latin typeface="Arial" charset="0"/>
                <a:cs typeface="Arial" charset="0"/>
              </a:rPr>
              <a:t>have </a:t>
            </a:r>
            <a:r>
              <a:rPr lang="en-US" sz="2400" dirty="0">
                <a:solidFill>
                  <a:srgbClr val="C00000"/>
                </a:solidFill>
                <a:latin typeface="Arial" charset="0"/>
                <a:cs typeface="Arial" charset="0"/>
              </a:rPr>
              <a:t>conflict issues</a:t>
            </a:r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 rot="13053744">
            <a:off x="5404738" y="3949317"/>
            <a:ext cx="342900" cy="1506538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 rot="19555887" flipH="1">
            <a:off x="3505195" y="3972248"/>
            <a:ext cx="342900" cy="1506538"/>
          </a:xfrm>
          <a:custGeom>
            <a:avLst/>
            <a:gdLst>
              <a:gd name="T0" fmla="*/ 2147483647 w 142"/>
              <a:gd name="T1" fmla="*/ 0 h 411"/>
              <a:gd name="T2" fmla="*/ 0 w 142"/>
              <a:gd name="T3" fmla="*/ 2147483647 h 411"/>
              <a:gd name="T4" fmla="*/ 2147483647 w 142"/>
              <a:gd name="T5" fmla="*/ 2147483647 h 411"/>
              <a:gd name="T6" fmla="*/ 2147483647 w 142"/>
              <a:gd name="T7" fmla="*/ 2147483647 h 411"/>
              <a:gd name="T8" fmla="*/ 0 60000 65536"/>
              <a:gd name="T9" fmla="*/ 0 60000 65536"/>
              <a:gd name="T10" fmla="*/ 0 60000 65536"/>
              <a:gd name="T11" fmla="*/ 0 60000 65536"/>
              <a:gd name="T12" fmla="*/ 0 w 142"/>
              <a:gd name="T13" fmla="*/ 0 h 411"/>
              <a:gd name="T14" fmla="*/ 142 w 142"/>
              <a:gd name="T15" fmla="*/ 411 h 4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" h="411">
                <a:moveTo>
                  <a:pt x="94" y="0"/>
                </a:moveTo>
                <a:lnTo>
                  <a:pt x="0" y="229"/>
                </a:lnTo>
                <a:lnTo>
                  <a:pt x="142" y="158"/>
                </a:lnTo>
                <a:lnTo>
                  <a:pt x="39" y="411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/>
          </a:p>
        </p:txBody>
      </p:sp>
      <p:grpSp>
        <p:nvGrpSpPr>
          <p:cNvPr id="18" name="Gruppierung 17"/>
          <p:cNvGrpSpPr/>
          <p:nvPr/>
        </p:nvGrpSpPr>
        <p:grpSpPr>
          <a:xfrm>
            <a:off x="5899150" y="2570626"/>
            <a:ext cx="2447925" cy="2075608"/>
            <a:chOff x="5899150" y="2570626"/>
            <a:chExt cx="2447925" cy="2075608"/>
          </a:xfrm>
        </p:grpSpPr>
        <p:sp>
          <p:nvSpPr>
            <p:cNvPr id="4" name="Textfeld 3"/>
            <p:cNvSpPr txBox="1">
              <a:spLocks noChangeArrowheads="1"/>
            </p:cNvSpPr>
            <p:nvPr/>
          </p:nvSpPr>
          <p:spPr bwMode="auto">
            <a:xfrm>
              <a:off x="5899150" y="3446084"/>
              <a:ext cx="244792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ln>
                    <a:solidFill>
                      <a:schemeClr val="tx1"/>
                    </a:solidFill>
                  </a:ln>
                  <a:solidFill>
                    <a:srgbClr val="99CCFF"/>
                  </a:solidFill>
                  <a:latin typeface="Arial" charset="0"/>
                  <a:cs typeface="Arial" charset="0"/>
                </a:rPr>
                <a:t>Party B</a:t>
              </a:r>
            </a:p>
            <a:p>
              <a:pPr algn="ctr"/>
              <a:r>
                <a:rPr lang="en-US" sz="2400" dirty="0">
                  <a:latin typeface="Arial" charset="0"/>
                  <a:cs typeface="Arial" charset="0"/>
                </a:rPr>
                <a:t>has </a:t>
              </a:r>
              <a:r>
                <a:rPr lang="en-US" sz="2400" dirty="0">
                  <a:solidFill>
                    <a:srgbClr val="006600"/>
                  </a:solidFill>
                  <a:latin typeface="Arial" charset="0"/>
                  <a:cs typeface="Arial" charset="0"/>
                </a:rPr>
                <a:t>specific concerns</a:t>
              </a:r>
            </a:p>
          </p:txBody>
        </p:sp>
        <p:pic>
          <p:nvPicPr>
            <p:cNvPr id="12" name="Bild 11" descr="2014_01_13_blue group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8279" y="2570626"/>
              <a:ext cx="1355182" cy="1008673"/>
            </a:xfrm>
            <a:prstGeom prst="rect">
              <a:avLst/>
            </a:prstGeom>
          </p:spPr>
        </p:pic>
      </p:grpSp>
      <p:grpSp>
        <p:nvGrpSpPr>
          <p:cNvPr id="16" name="Gruppierung 15"/>
          <p:cNvGrpSpPr/>
          <p:nvPr/>
        </p:nvGrpSpPr>
        <p:grpSpPr>
          <a:xfrm>
            <a:off x="919495" y="2441003"/>
            <a:ext cx="2154237" cy="2148024"/>
            <a:chOff x="919495" y="2441003"/>
            <a:chExt cx="2154237" cy="2148024"/>
          </a:xfrm>
        </p:grpSpPr>
        <p:sp>
          <p:nvSpPr>
            <p:cNvPr id="3" name="Textfeld 2"/>
            <p:cNvSpPr txBox="1">
              <a:spLocks noChangeArrowheads="1"/>
            </p:cNvSpPr>
            <p:nvPr/>
          </p:nvSpPr>
          <p:spPr bwMode="auto">
            <a:xfrm>
              <a:off x="919495" y="3388877"/>
              <a:ext cx="2154237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ln>
                    <a:solidFill>
                      <a:schemeClr val="tx1"/>
                    </a:solidFill>
                  </a:ln>
                  <a:solidFill>
                    <a:srgbClr val="FF9900"/>
                  </a:solidFill>
                  <a:latin typeface="Arial" charset="0"/>
                  <a:cs typeface="Arial" charset="0"/>
                </a:rPr>
                <a:t>Party A</a:t>
              </a:r>
            </a:p>
            <a:p>
              <a:pPr algn="ctr"/>
              <a:r>
                <a:rPr lang="en-US" sz="2400" dirty="0">
                  <a:latin typeface="Arial" charset="0"/>
                  <a:cs typeface="Arial" charset="0"/>
                </a:rPr>
                <a:t>has </a:t>
              </a:r>
              <a:r>
                <a:rPr lang="en-US" sz="2400" dirty="0">
                  <a:solidFill>
                    <a:srgbClr val="006600"/>
                  </a:solidFill>
                  <a:latin typeface="Arial" charset="0"/>
                  <a:cs typeface="Arial" charset="0"/>
                </a:rPr>
                <a:t>specific concerns</a:t>
              </a:r>
            </a:p>
          </p:txBody>
        </p:sp>
        <p:pic>
          <p:nvPicPr>
            <p:cNvPr id="13" name="Bild 12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22235" y="2441003"/>
              <a:ext cx="1488500" cy="1031724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2256857" y="5340272"/>
            <a:ext cx="3642293" cy="1226407"/>
            <a:chOff x="2256857" y="5340272"/>
            <a:chExt cx="3642293" cy="1226407"/>
          </a:xfrm>
        </p:grpSpPr>
        <p:sp>
          <p:nvSpPr>
            <p:cNvPr id="8" name="Textfeld 7"/>
            <p:cNvSpPr txBox="1">
              <a:spLocks noChangeArrowheads="1"/>
            </p:cNvSpPr>
            <p:nvPr/>
          </p:nvSpPr>
          <p:spPr bwMode="auto">
            <a:xfrm>
              <a:off x="3451225" y="5364942"/>
              <a:ext cx="2447925" cy="120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  <a:cs typeface="Arial" charset="0"/>
                </a:rPr>
                <a:t>Party C</a:t>
              </a:r>
            </a:p>
            <a:p>
              <a:pPr algn="ctr"/>
              <a:r>
                <a:rPr lang="en-US" sz="2400" dirty="0">
                  <a:latin typeface="Arial" charset="0"/>
                  <a:cs typeface="Arial" charset="0"/>
                </a:rPr>
                <a:t>has </a:t>
              </a:r>
              <a:r>
                <a:rPr lang="en-US" sz="2400" dirty="0">
                  <a:solidFill>
                    <a:srgbClr val="006600"/>
                  </a:solidFill>
                  <a:latin typeface="Arial" charset="0"/>
                  <a:cs typeface="Arial" charset="0"/>
                </a:rPr>
                <a:t>specific concerns</a:t>
              </a:r>
            </a:p>
          </p:txBody>
        </p:sp>
        <p:pic>
          <p:nvPicPr>
            <p:cNvPr id="14" name="Bild 13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56857" y="5340272"/>
              <a:ext cx="1633750" cy="1226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62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0000"/>
                </a:solidFill>
              </a:rPr>
              <a:t>Core Competence of Moderation:</a:t>
            </a:r>
            <a:br>
              <a:rPr lang="en-US" sz="2800" b="1" dirty="0" smtClean="0">
                <a:solidFill>
                  <a:srgbClr val="000000"/>
                </a:solidFill>
              </a:rPr>
            </a:br>
            <a:r>
              <a:rPr lang="en-US" sz="2800" b="1" dirty="0" smtClean="0">
                <a:solidFill>
                  <a:srgbClr val="000000"/>
                </a:solidFill>
              </a:rPr>
              <a:t>Structuring the Dialogue by </a:t>
            </a:r>
            <a:r>
              <a:rPr lang="en-US" sz="2800" b="1" dirty="0" smtClean="0">
                <a:solidFill>
                  <a:srgbClr val="FF0000"/>
                </a:solidFill>
              </a:rPr>
              <a:t>ARNA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5099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000000"/>
                </a:solidFill>
              </a:rPr>
              <a:t>Core </a:t>
            </a:r>
            <a:r>
              <a:rPr lang="en-US" sz="2800" b="1" dirty="0" smtClean="0">
                <a:solidFill>
                  <a:srgbClr val="000000"/>
                </a:solidFill>
              </a:rPr>
              <a:t>competence </a:t>
            </a:r>
            <a:r>
              <a:rPr lang="en-US" sz="2800" b="1" dirty="0">
                <a:solidFill>
                  <a:srgbClr val="000000"/>
                </a:solidFill>
              </a:rPr>
              <a:t>of </a:t>
            </a:r>
            <a:r>
              <a:rPr lang="en-US" sz="2800" b="1" dirty="0" smtClean="0">
                <a:solidFill>
                  <a:srgbClr val="000000"/>
                </a:solidFill>
              </a:rPr>
              <a:t>Moderation: Structuring of the </a:t>
            </a:r>
            <a:r>
              <a:rPr lang="en-US" sz="2800" b="1" dirty="0">
                <a:solidFill>
                  <a:srgbClr val="000000"/>
                </a:solidFill>
              </a:rPr>
              <a:t>d</a:t>
            </a:r>
            <a:r>
              <a:rPr lang="en-US" sz="2800" b="1" dirty="0" smtClean="0">
                <a:solidFill>
                  <a:srgbClr val="000000"/>
                </a:solidFill>
              </a:rPr>
              <a:t>ialogue </a:t>
            </a:r>
            <a:r>
              <a:rPr lang="en-US" sz="2800" b="1" dirty="0">
                <a:solidFill>
                  <a:srgbClr val="000000"/>
                </a:solidFill>
              </a:rPr>
              <a:t>by </a:t>
            </a:r>
            <a:r>
              <a:rPr lang="en-US" sz="2800" b="1" dirty="0" smtClean="0">
                <a:solidFill>
                  <a:srgbClr val="FF0000"/>
                </a:solidFill>
              </a:rPr>
              <a:t>ARNA</a:t>
            </a:r>
            <a:endParaRPr lang="de-DE" sz="2800" b="1" dirty="0"/>
          </a:p>
        </p:txBody>
      </p:sp>
      <p:grpSp>
        <p:nvGrpSpPr>
          <p:cNvPr id="31" name="Gruppierung 30"/>
          <p:cNvGrpSpPr/>
          <p:nvPr/>
        </p:nvGrpSpPr>
        <p:grpSpPr>
          <a:xfrm>
            <a:off x="1872078" y="2792538"/>
            <a:ext cx="3119326" cy="1472932"/>
            <a:chOff x="872227" y="1793052"/>
            <a:chExt cx="3119326" cy="1472932"/>
          </a:xfrm>
          <a:effectLst/>
        </p:grpSpPr>
        <p:sp>
          <p:nvSpPr>
            <p:cNvPr id="5" name="Ovale Legende 4"/>
            <p:cNvSpPr/>
            <p:nvPr/>
          </p:nvSpPr>
          <p:spPr>
            <a:xfrm>
              <a:off x="872227" y="1793052"/>
              <a:ext cx="3119326" cy="1472932"/>
            </a:xfrm>
            <a:prstGeom prst="wedgeEllipseCallout">
              <a:avLst>
                <a:gd name="adj1" fmla="val -62509"/>
                <a:gd name="adj2" fmla="val 62175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tangle 58"/>
            <p:cNvSpPr>
              <a:spLocks noChangeArrowheads="1"/>
            </p:cNvSpPr>
            <p:nvPr/>
          </p:nvSpPr>
          <p:spPr bwMode="auto">
            <a:xfrm rot="1800000">
              <a:off x="1856753" y="2185799"/>
              <a:ext cx="6715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>
                  <a:solidFill>
                    <a:srgbClr val="000000"/>
                  </a:solidFill>
                </a:rPr>
                <a:t>rigidly</a:t>
              </a:r>
              <a:endParaRPr lang="de-DE" sz="2000"/>
            </a:p>
          </p:txBody>
        </p:sp>
        <p:sp>
          <p:nvSpPr>
            <p:cNvPr id="9" name="Rectangle 59"/>
            <p:cNvSpPr>
              <a:spLocks noChangeArrowheads="1"/>
            </p:cNvSpPr>
            <p:nvPr/>
          </p:nvSpPr>
          <p:spPr bwMode="auto">
            <a:xfrm rot="19500000">
              <a:off x="1130952" y="2380907"/>
              <a:ext cx="4397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>
                  <a:solidFill>
                    <a:srgbClr val="000000"/>
                  </a:solidFill>
                </a:rPr>
                <a:t>fear</a:t>
              </a:r>
              <a:endParaRPr lang="de-DE" sz="2000"/>
            </a:p>
          </p:txBody>
        </p:sp>
        <p:sp>
          <p:nvSpPr>
            <p:cNvPr id="10" name="Rectangle 60"/>
            <p:cNvSpPr>
              <a:spLocks noChangeArrowheads="1"/>
            </p:cNvSpPr>
            <p:nvPr/>
          </p:nvSpPr>
          <p:spPr bwMode="auto">
            <a:xfrm rot="900000">
              <a:off x="1646014" y="2735206"/>
              <a:ext cx="7683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>
                  <a:solidFill>
                    <a:srgbClr val="000000"/>
                  </a:solidFill>
                </a:rPr>
                <a:t>wrong!</a:t>
              </a:r>
              <a:endParaRPr lang="de-DE" sz="2000"/>
            </a:p>
          </p:txBody>
        </p:sp>
        <p:sp>
          <p:nvSpPr>
            <p:cNvPr id="12" name="Rectangle 62"/>
            <p:cNvSpPr>
              <a:spLocks noChangeArrowheads="1"/>
            </p:cNvSpPr>
            <p:nvPr/>
          </p:nvSpPr>
          <p:spPr bwMode="auto">
            <a:xfrm rot="21300000">
              <a:off x="3353675" y="2352641"/>
              <a:ext cx="4699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>
                  <a:solidFill>
                    <a:srgbClr val="000000"/>
                  </a:solidFill>
                </a:rPr>
                <a:t>guilt</a:t>
              </a:r>
              <a:endParaRPr lang="de-DE" sz="2000"/>
            </a:p>
          </p:txBody>
        </p:sp>
        <p:sp>
          <p:nvSpPr>
            <p:cNvPr id="14" name="Rectangle 71"/>
            <p:cNvSpPr>
              <a:spLocks noChangeArrowheads="1"/>
            </p:cNvSpPr>
            <p:nvPr/>
          </p:nvSpPr>
          <p:spPr bwMode="auto">
            <a:xfrm rot="20700000">
              <a:off x="2508239" y="1982809"/>
              <a:ext cx="7683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>
                  <a:solidFill>
                    <a:srgbClr val="000000"/>
                  </a:solidFill>
                </a:rPr>
                <a:t>refusal</a:t>
              </a:r>
              <a:endParaRPr lang="de-DE" sz="2000" dirty="0"/>
            </a:p>
          </p:txBody>
        </p:sp>
      </p:grpSp>
      <p:grpSp>
        <p:nvGrpSpPr>
          <p:cNvPr id="3" name="Gruppierung 2"/>
          <p:cNvGrpSpPr/>
          <p:nvPr/>
        </p:nvGrpSpPr>
        <p:grpSpPr>
          <a:xfrm>
            <a:off x="1415185" y="4578684"/>
            <a:ext cx="3007274" cy="1576291"/>
            <a:chOff x="5191285" y="5103100"/>
            <a:chExt cx="3007274" cy="1576291"/>
          </a:xfrm>
        </p:grpSpPr>
        <p:sp>
          <p:nvSpPr>
            <p:cNvPr id="11" name="Rectangle 61"/>
            <p:cNvSpPr>
              <a:spLocks noChangeArrowheads="1"/>
            </p:cNvSpPr>
            <p:nvPr/>
          </p:nvSpPr>
          <p:spPr bwMode="auto">
            <a:xfrm>
              <a:off x="6602413" y="6220805"/>
              <a:ext cx="6842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>
                  <a:solidFill>
                    <a:srgbClr val="000000"/>
                  </a:solidFill>
                </a:rPr>
                <a:t>stupid</a:t>
              </a:r>
              <a:endParaRPr lang="de-DE" sz="2000" dirty="0"/>
            </a:p>
          </p:txBody>
        </p:sp>
        <p:sp>
          <p:nvSpPr>
            <p:cNvPr id="13" name="Rectangle 63"/>
            <p:cNvSpPr>
              <a:spLocks noChangeArrowheads="1"/>
            </p:cNvSpPr>
            <p:nvPr/>
          </p:nvSpPr>
          <p:spPr bwMode="auto">
            <a:xfrm rot="21037258">
              <a:off x="5997496" y="5390998"/>
              <a:ext cx="16605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>
                  <a:solidFill>
                    <a:srgbClr val="000000"/>
                  </a:solidFill>
                </a:rPr>
                <a:t>totally</a:t>
              </a:r>
              <a:r>
                <a:rPr lang="de-DE" sz="2000" dirty="0">
                  <a:solidFill>
                    <a:srgbClr val="000000"/>
                  </a:solidFill>
                </a:rPr>
                <a:t> different</a:t>
              </a:r>
              <a:endParaRPr lang="de-DE" sz="2000" dirty="0"/>
            </a:p>
          </p:txBody>
        </p:sp>
        <p:sp>
          <p:nvSpPr>
            <p:cNvPr id="30" name="Ovale Legende 29"/>
            <p:cNvSpPr/>
            <p:nvPr/>
          </p:nvSpPr>
          <p:spPr>
            <a:xfrm>
              <a:off x="5191285" y="5103100"/>
              <a:ext cx="3007274" cy="1576291"/>
            </a:xfrm>
            <a:prstGeom prst="wedgeEllipseCallout">
              <a:avLst>
                <a:gd name="adj1" fmla="val 38485"/>
                <a:gd name="adj2" fmla="val 41829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tangle 66"/>
            <p:cNvSpPr>
              <a:spLocks noChangeArrowheads="1"/>
            </p:cNvSpPr>
            <p:nvPr/>
          </p:nvSpPr>
          <p:spPr bwMode="auto">
            <a:xfrm rot="540000">
              <a:off x="5403116" y="5765651"/>
              <a:ext cx="10842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/>
                <a:t>hypocrisy</a:t>
              </a:r>
              <a:endParaRPr lang="de-DE" sz="2000" dirty="0"/>
            </a:p>
          </p:txBody>
        </p:sp>
        <p:sp>
          <p:nvSpPr>
            <p:cNvPr id="20" name="Rectangle 69"/>
            <p:cNvSpPr>
              <a:spLocks noChangeArrowheads="1"/>
            </p:cNvSpPr>
            <p:nvPr/>
          </p:nvSpPr>
          <p:spPr bwMode="auto">
            <a:xfrm rot="900000">
              <a:off x="6994121" y="5845217"/>
              <a:ext cx="9001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>
                  <a:solidFill>
                    <a:srgbClr val="000000"/>
                  </a:solidFill>
                </a:rPr>
                <a:t>apology</a:t>
              </a:r>
              <a:endParaRPr lang="de-DE" sz="2000" dirty="0"/>
            </a:p>
          </p:txBody>
        </p:sp>
      </p:grpSp>
      <p:grpSp>
        <p:nvGrpSpPr>
          <p:cNvPr id="33" name="Gruppierung 32"/>
          <p:cNvGrpSpPr/>
          <p:nvPr/>
        </p:nvGrpSpPr>
        <p:grpSpPr>
          <a:xfrm>
            <a:off x="5152896" y="3237674"/>
            <a:ext cx="2220423" cy="2824596"/>
            <a:chOff x="4787473" y="2384968"/>
            <a:chExt cx="2220423" cy="2824596"/>
          </a:xfrm>
        </p:grpSpPr>
        <p:sp>
          <p:nvSpPr>
            <p:cNvPr id="7" name="Ovale Legende 6"/>
            <p:cNvSpPr/>
            <p:nvPr/>
          </p:nvSpPr>
          <p:spPr>
            <a:xfrm>
              <a:off x="4787473" y="2384968"/>
              <a:ext cx="2220423" cy="2824596"/>
            </a:xfrm>
            <a:prstGeom prst="wedgeEllipseCallout">
              <a:avLst>
                <a:gd name="adj1" fmla="val 65805"/>
                <a:gd name="adj2" fmla="val 709"/>
              </a:avLst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tangle 64"/>
            <p:cNvSpPr>
              <a:spLocks noChangeArrowheads="1"/>
            </p:cNvSpPr>
            <p:nvPr/>
          </p:nvSpPr>
          <p:spPr bwMode="auto">
            <a:xfrm rot="900000">
              <a:off x="4954311" y="4117539"/>
              <a:ext cx="7874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>
                  <a:solidFill>
                    <a:srgbClr val="000000"/>
                  </a:solidFill>
                </a:rPr>
                <a:t>illusion</a:t>
              </a:r>
              <a:endParaRPr lang="de-DE" sz="2000" dirty="0"/>
            </a:p>
          </p:txBody>
        </p:sp>
        <p:sp>
          <p:nvSpPr>
            <p:cNvPr id="16" name="Rectangle 65"/>
            <p:cNvSpPr>
              <a:spLocks noChangeArrowheads="1"/>
            </p:cNvSpPr>
            <p:nvPr/>
          </p:nvSpPr>
          <p:spPr bwMode="auto">
            <a:xfrm rot="20400000">
              <a:off x="5192060" y="4427904"/>
              <a:ext cx="17208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>
                  <a:solidFill>
                    <a:srgbClr val="000000"/>
                  </a:solidFill>
                </a:rPr>
                <a:t>not in that way!</a:t>
              </a:r>
              <a:endParaRPr lang="de-DE" sz="2000"/>
            </a:p>
          </p:txBody>
        </p:sp>
        <p:sp>
          <p:nvSpPr>
            <p:cNvPr id="18" name="Rectangle 67"/>
            <p:cNvSpPr>
              <a:spLocks noChangeArrowheads="1"/>
            </p:cNvSpPr>
            <p:nvPr/>
          </p:nvSpPr>
          <p:spPr bwMode="auto">
            <a:xfrm>
              <a:off x="5275067" y="3712913"/>
              <a:ext cx="15065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/>
                <a:t>by</a:t>
              </a:r>
              <a:r>
                <a:rPr lang="de-DE" sz="2000" dirty="0"/>
                <a:t> </a:t>
              </a:r>
              <a:r>
                <a:rPr lang="de-DE" sz="2000" dirty="0" err="1"/>
                <a:t>the</a:t>
              </a:r>
              <a:r>
                <a:rPr lang="de-DE" sz="2000" dirty="0"/>
                <a:t> </a:t>
              </a:r>
              <a:r>
                <a:rPr lang="de-DE" sz="2000" dirty="0" err="1"/>
                <a:t>way</a:t>
              </a:r>
              <a:r>
                <a:rPr lang="de-DE" sz="2000" dirty="0"/>
                <a:t> ...</a:t>
              </a:r>
            </a:p>
          </p:txBody>
        </p:sp>
        <p:sp>
          <p:nvSpPr>
            <p:cNvPr id="19" name="Rectangle 68"/>
            <p:cNvSpPr>
              <a:spLocks noChangeArrowheads="1"/>
            </p:cNvSpPr>
            <p:nvPr/>
          </p:nvSpPr>
          <p:spPr bwMode="auto">
            <a:xfrm rot="20700000">
              <a:off x="5213639" y="2742851"/>
              <a:ext cx="10271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>
                  <a:solidFill>
                    <a:srgbClr val="000000"/>
                  </a:solidFill>
                </a:rPr>
                <a:t>why</a:t>
              </a:r>
              <a:r>
                <a:rPr lang="de-DE" sz="2000" dirty="0">
                  <a:solidFill>
                    <a:srgbClr val="000000"/>
                  </a:solidFill>
                </a:rPr>
                <a:t> </a:t>
              </a:r>
              <a:r>
                <a:rPr lang="de-DE" sz="2000" dirty="0" err="1">
                  <a:solidFill>
                    <a:srgbClr val="000000"/>
                  </a:solidFill>
                </a:rPr>
                <a:t>me</a:t>
              </a:r>
              <a:r>
                <a:rPr lang="de-DE" sz="2000" dirty="0">
                  <a:solidFill>
                    <a:srgbClr val="000000"/>
                  </a:solidFill>
                </a:rPr>
                <a:t>?</a:t>
              </a:r>
              <a:endParaRPr lang="de-DE" sz="2000" dirty="0"/>
            </a:p>
          </p:txBody>
        </p:sp>
        <p:sp>
          <p:nvSpPr>
            <p:cNvPr id="21" name="Rectangle 70"/>
            <p:cNvSpPr>
              <a:spLocks noChangeArrowheads="1"/>
            </p:cNvSpPr>
            <p:nvPr/>
          </p:nvSpPr>
          <p:spPr bwMode="auto">
            <a:xfrm rot="600000">
              <a:off x="5415749" y="3253776"/>
              <a:ext cx="10985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2000" dirty="0" err="1">
                  <a:solidFill>
                    <a:srgbClr val="000000"/>
                  </a:solidFill>
                </a:rPr>
                <a:t>challenge</a:t>
              </a:r>
              <a:endParaRPr lang="de-DE" sz="2000" dirty="0"/>
            </a:p>
          </p:txBody>
        </p:sp>
      </p:grpSp>
      <p:sp>
        <p:nvSpPr>
          <p:cNvPr id="22" name="AutoShape 77"/>
          <p:cNvSpPr>
            <a:spLocks noChangeArrowheads="1"/>
          </p:cNvSpPr>
          <p:nvPr/>
        </p:nvSpPr>
        <p:spPr bwMode="auto">
          <a:xfrm>
            <a:off x="1110598" y="1811631"/>
            <a:ext cx="6623722" cy="1981057"/>
          </a:xfrm>
          <a:prstGeom prst="wedgeRoundRectCallout">
            <a:avLst>
              <a:gd name="adj1" fmla="val -240"/>
              <a:gd name="adj2" fmla="val 7956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55600" indent="-355600">
              <a:tabLst>
                <a:tab pos="355600" algn="l"/>
              </a:tabLst>
            </a:pPr>
            <a:r>
              <a:rPr lang="en-US" b="1" dirty="0"/>
              <a:t>1.	Our 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im is… </a:t>
            </a:r>
            <a:r>
              <a:rPr lang="en-US" dirty="0"/>
              <a:t>(e.g. a </a:t>
            </a:r>
            <a:r>
              <a:rPr lang="de-DE" dirty="0" err="1"/>
              <a:t>consensual</a:t>
            </a:r>
            <a:r>
              <a:rPr lang="de-DE" dirty="0"/>
              <a:t> </a:t>
            </a:r>
            <a:r>
              <a:rPr lang="de-DE" dirty="0" err="1"/>
              <a:t>separation</a:t>
            </a:r>
            <a:r>
              <a:rPr lang="en-US" dirty="0"/>
              <a:t>)</a:t>
            </a:r>
          </a:p>
          <a:p>
            <a:pPr marL="355600" indent="-355600">
              <a:buFontTx/>
              <a:buAutoNum type="arabicPeriod" startAt="2"/>
              <a:tabLst>
                <a:tab pos="355600" algn="l"/>
              </a:tabLst>
            </a:pPr>
            <a:r>
              <a:rPr lang="en-US" b="1" dirty="0"/>
              <a:t>What we </a:t>
            </a:r>
            <a:r>
              <a:rPr lang="en-US" b="1" dirty="0">
                <a:solidFill>
                  <a:srgbClr val="FF0000"/>
                </a:solidFill>
              </a:rPr>
              <a:t>r</a:t>
            </a:r>
            <a:r>
              <a:rPr lang="en-US" b="1" dirty="0"/>
              <a:t>eached is… </a:t>
            </a:r>
            <a:r>
              <a:rPr lang="en-US" dirty="0"/>
              <a:t>(e.g. we’ve made a list of contradictions and decided about the order of clarifying them)</a:t>
            </a:r>
          </a:p>
          <a:p>
            <a:pPr marL="355600" indent="-355600">
              <a:tabLst>
                <a:tab pos="355600" algn="l"/>
              </a:tabLst>
            </a:pPr>
            <a:r>
              <a:rPr lang="en-US" b="1" dirty="0"/>
              <a:t>3.	Our </a:t>
            </a:r>
            <a:r>
              <a:rPr lang="en-US" b="1" dirty="0">
                <a:solidFill>
                  <a:srgbClr val="FF0000"/>
                </a:solidFill>
              </a:rPr>
              <a:t>n</a:t>
            </a:r>
            <a:r>
              <a:rPr lang="en-US" b="1" dirty="0"/>
              <a:t>ext step could be… </a:t>
            </a:r>
            <a:r>
              <a:rPr lang="en-US" dirty="0"/>
              <a:t>(e.g. clarifying conflict issues) </a:t>
            </a:r>
          </a:p>
          <a:p>
            <a:pPr marL="355600" indent="-355600">
              <a:tabLst>
                <a:tab pos="355600" algn="l"/>
              </a:tabLst>
            </a:pPr>
            <a:r>
              <a:rPr lang="en-US" b="1" dirty="0"/>
              <a:t>4.	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greement: Do all agree?</a:t>
            </a:r>
          </a:p>
        </p:txBody>
      </p:sp>
      <p:pic>
        <p:nvPicPr>
          <p:cNvPr id="26" name="Bild 2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102" y="5849327"/>
            <a:ext cx="1355182" cy="1008673"/>
          </a:xfrm>
          <a:prstGeom prst="rect">
            <a:avLst/>
          </a:prstGeom>
        </p:spPr>
      </p:pic>
      <p:pic>
        <p:nvPicPr>
          <p:cNvPr id="27" name="Bild 26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5500" y="4335106"/>
            <a:ext cx="1488500" cy="1031724"/>
          </a:xfrm>
          <a:prstGeom prst="rect">
            <a:avLst/>
          </a:prstGeom>
        </p:spPr>
      </p:pic>
      <p:pic>
        <p:nvPicPr>
          <p:cNvPr id="28" name="Bild 27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99" y="4140423"/>
            <a:ext cx="1633750" cy="1226407"/>
          </a:xfrm>
          <a:prstGeom prst="rect">
            <a:avLst/>
          </a:prstGeom>
        </p:spPr>
      </p:pic>
      <p:pic>
        <p:nvPicPr>
          <p:cNvPr id="29" name="Bild 28" descr="2013_11_25_explaining person_1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623" y="4265470"/>
            <a:ext cx="744895" cy="1366653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Structuring of Conflict Dialogues</a:t>
            </a:r>
          </a:p>
          <a:p>
            <a:r>
              <a:rPr lang="en-US" sz="2800" b="1" dirty="0" smtClean="0"/>
              <a:t>in Mediation Settings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0364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Structuring of Conflict Dialogues in Mediation Settings</a:t>
            </a:r>
            <a:endParaRPr lang="en-US" sz="2800" b="1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grpSp>
        <p:nvGrpSpPr>
          <p:cNvPr id="3" name="Gruppierung 2"/>
          <p:cNvGrpSpPr/>
          <p:nvPr/>
        </p:nvGrpSpPr>
        <p:grpSpPr>
          <a:xfrm>
            <a:off x="2702661" y="2923736"/>
            <a:ext cx="3738678" cy="1491999"/>
            <a:chOff x="2468673" y="2923736"/>
            <a:chExt cx="3738678" cy="1491999"/>
          </a:xfrm>
        </p:grpSpPr>
        <p:pic>
          <p:nvPicPr>
            <p:cNvPr id="74" name="Bild 73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2468673" y="2962275"/>
              <a:ext cx="545648" cy="1404247"/>
            </a:xfrm>
            <a:prstGeom prst="rect">
              <a:avLst/>
            </a:prstGeom>
          </p:spPr>
        </p:pic>
        <p:pic>
          <p:nvPicPr>
            <p:cNvPr id="75" name="Bild 74" descr="2014_02_25_waiting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33167" y="2923736"/>
              <a:ext cx="475848" cy="1404247"/>
            </a:xfrm>
            <a:prstGeom prst="rect">
              <a:avLst/>
            </a:prstGeom>
          </p:spPr>
        </p:pic>
        <p:pic>
          <p:nvPicPr>
            <p:cNvPr id="76" name="Bild 75" descr="2014_02_25_yeah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3412679" y="3011148"/>
              <a:ext cx="727927" cy="1404587"/>
            </a:xfrm>
            <a:prstGeom prst="rect">
              <a:avLst/>
            </a:prstGeom>
          </p:spPr>
        </p:pic>
        <p:pic>
          <p:nvPicPr>
            <p:cNvPr id="77" name="Bild 76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2855" y="2923736"/>
              <a:ext cx="474496" cy="1404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6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el 1"/>
          <p:cNvSpPr txBox="1">
            <a:spLocks/>
          </p:cNvSpPr>
          <p:nvPr/>
        </p:nvSpPr>
        <p:spPr>
          <a:xfrm>
            <a:off x="0" y="51136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Structuring of Conflict Dialogues in Mediation Settings</a:t>
            </a:r>
            <a:endParaRPr lang="en-US" sz="2800" b="1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1188818" y="2952234"/>
            <a:ext cx="545648" cy="1404247"/>
          </a:xfrm>
          <a:prstGeom prst="rect">
            <a:avLst/>
          </a:prstGeom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339" y="2912614"/>
            <a:ext cx="475848" cy="1404247"/>
          </a:xfrm>
          <a:prstGeom prst="rect">
            <a:avLst/>
          </a:prstGeom>
        </p:spPr>
      </p:pic>
      <p:pic>
        <p:nvPicPr>
          <p:cNvPr id="76" name="Bild 75" descr="2014_02_25_yeah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2132824" y="3001107"/>
            <a:ext cx="727927" cy="1404587"/>
          </a:xfrm>
          <a:prstGeom prst="rect">
            <a:avLst/>
          </a:prstGeom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1027" y="2912614"/>
            <a:ext cx="474496" cy="1404247"/>
          </a:xfrm>
          <a:prstGeom prst="rect">
            <a:avLst/>
          </a:prstGeom>
        </p:spPr>
      </p:pic>
      <p:sp>
        <p:nvSpPr>
          <p:cNvPr id="65" name="Text Box 57"/>
          <p:cNvSpPr txBox="1">
            <a:spLocks noChangeArrowheads="1"/>
          </p:cNvSpPr>
          <p:nvPr/>
        </p:nvSpPr>
        <p:spPr bwMode="auto">
          <a:xfrm>
            <a:off x="-17684" y="2133161"/>
            <a:ext cx="54890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81000" indent="-3810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indent="0"/>
            <a:r>
              <a:rPr lang="en-US" sz="2400" dirty="0">
                <a:latin typeface="Arial" charset="0"/>
              </a:rPr>
              <a:t>Each two participants go into </a:t>
            </a:r>
            <a:r>
              <a:rPr lang="en-US" sz="2400" dirty="0" smtClean="0">
                <a:latin typeface="Arial" charset="0"/>
              </a:rPr>
              <a:t>dyads</a:t>
            </a:r>
            <a:endParaRPr lang="en-US" sz="2400" dirty="0">
              <a:latin typeface="Arial" charset="0"/>
            </a:endParaRPr>
          </a:p>
        </p:txBody>
      </p:sp>
      <p:sp>
        <p:nvSpPr>
          <p:cNvPr id="72" name="Text Box 32"/>
          <p:cNvSpPr txBox="1">
            <a:spLocks noChangeArrowheads="1"/>
          </p:cNvSpPr>
          <p:nvPr/>
        </p:nvSpPr>
        <p:spPr bwMode="auto">
          <a:xfrm>
            <a:off x="0" y="4594225"/>
            <a:ext cx="39873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Dyad A-B prepares 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2-persons-conflict situation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for role-play </a:t>
            </a:r>
          </a:p>
        </p:txBody>
      </p:sp>
      <p:sp>
        <p:nvSpPr>
          <p:cNvPr id="78" name="Text Box 32"/>
          <p:cNvSpPr txBox="1">
            <a:spLocks noChangeArrowheads="1"/>
          </p:cNvSpPr>
          <p:nvPr/>
        </p:nvSpPr>
        <p:spPr bwMode="auto">
          <a:xfrm>
            <a:off x="5261548" y="4583113"/>
            <a:ext cx="39286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Dyad C-D prepares 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2-persons-conflict situation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for role-play </a:t>
            </a:r>
          </a:p>
        </p:txBody>
      </p:sp>
    </p:spTree>
    <p:extLst>
      <p:ext uri="{BB962C8B-B14F-4D97-AF65-F5344CB8AC3E}">
        <p14:creationId xmlns:p14="http://schemas.microsoft.com/office/powerpoint/2010/main" val="40693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ild 93" descr="2013_11_25_explaining person_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9785" y="4893689"/>
            <a:ext cx="813691" cy="13990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6FC33-144B-0C4F-ADFB-24101DF35BF8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pic>
        <p:nvPicPr>
          <p:cNvPr id="74" name="Bild 73" descr="2014_02_25_questioning.jpg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2994700" y="4866875"/>
            <a:ext cx="545648" cy="14042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5" name="Bild 74" descr="2014_02_25_waiting.jpg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5811" y="2912614"/>
            <a:ext cx="475848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7" name="Bild 76" descr="2014_02_25_idea.jpg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2668" y="2903607"/>
            <a:ext cx="474496" cy="140424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92" name="Text Box 50"/>
          <p:cNvSpPr txBox="1">
            <a:spLocks noChangeArrowheads="1"/>
          </p:cNvSpPr>
          <p:nvPr/>
        </p:nvSpPr>
        <p:spPr bwMode="auto">
          <a:xfrm>
            <a:off x="5946675" y="5072779"/>
            <a:ext cx="31973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Dyad A-B take the roles of the conflict parties</a:t>
            </a:r>
          </a:p>
        </p:txBody>
      </p:sp>
      <p:sp>
        <p:nvSpPr>
          <p:cNvPr id="93" name="Text Box 50"/>
          <p:cNvSpPr txBox="1">
            <a:spLocks noChangeArrowheads="1"/>
          </p:cNvSpPr>
          <p:nvPr/>
        </p:nvSpPr>
        <p:spPr bwMode="auto">
          <a:xfrm>
            <a:off x="5019785" y="3374897"/>
            <a:ext cx="31718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Dyad C-D moderates</a:t>
            </a:r>
          </a:p>
        </p:txBody>
      </p:sp>
      <p:sp>
        <p:nvSpPr>
          <p:cNvPr id="95" name="Text Box 60"/>
          <p:cNvSpPr txBox="1">
            <a:spLocks noChangeArrowheads="1"/>
          </p:cNvSpPr>
          <p:nvPr/>
        </p:nvSpPr>
        <p:spPr bwMode="auto">
          <a:xfrm>
            <a:off x="-13283" y="2093079"/>
            <a:ext cx="36312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71500"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Arial" charset="0"/>
                <a:cs typeface="+mn-cs"/>
              </a:rPr>
              <a:t>First mediation role-play</a:t>
            </a:r>
          </a:p>
        </p:txBody>
      </p:sp>
      <p:sp>
        <p:nvSpPr>
          <p:cNvPr id="6" name="Gewitterblitz 5"/>
          <p:cNvSpPr/>
          <p:nvPr/>
        </p:nvSpPr>
        <p:spPr>
          <a:xfrm>
            <a:off x="3887242" y="5110163"/>
            <a:ext cx="692776" cy="781050"/>
          </a:xfrm>
          <a:prstGeom prst="lightningBol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0" y="511363"/>
            <a:ext cx="91901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Structuring of Conflict Dialogues in Mediation Settings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84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Microsoft Office PowerPoint</Application>
  <PresentationFormat>Bildschirmpräsentation (4:3)</PresentationFormat>
  <Paragraphs>116</Paragraphs>
  <Slides>18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TiMMCO-Design</vt:lpstr>
      <vt:lpstr>PowerPoint-Präsentation</vt:lpstr>
      <vt:lpstr>PowerPoint-Präsentation</vt:lpstr>
      <vt:lpstr>Defining Conflict Issues: Important Distinctions</vt:lpstr>
      <vt:lpstr>PowerPoint-Präsentation</vt:lpstr>
      <vt:lpstr>Core competence of Moderation: Structuring of the dialogue by ARNA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Actstorming</vt:lpstr>
      <vt:lpstr>PowerPoint-Präsentation</vt:lpstr>
      <vt:lpstr>PowerPoint-Präsentation</vt:lpstr>
      <vt:lpstr>PowerPoint-Präsentation</vt:lpstr>
      <vt:lpstr>Star of Conflict Lines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58</cp:revision>
  <dcterms:created xsi:type="dcterms:W3CDTF">2013-12-30T09:27:52Z</dcterms:created>
  <dcterms:modified xsi:type="dcterms:W3CDTF">2014-04-28T17:56:51Z</dcterms:modified>
</cp:coreProperties>
</file>