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8" r:id="rId2"/>
    <p:sldId id="276" r:id="rId3"/>
    <p:sldId id="259" r:id="rId4"/>
    <p:sldId id="260" r:id="rId5"/>
    <p:sldId id="275" r:id="rId6"/>
    <p:sldId id="277" r:id="rId7"/>
    <p:sldId id="268" r:id="rId8"/>
    <p:sldId id="278" r:id="rId9"/>
    <p:sldId id="269" r:id="rId10"/>
    <p:sldId id="281" r:id="rId11"/>
    <p:sldId id="272" r:id="rId12"/>
    <p:sldId id="280" r:id="rId13"/>
    <p:sldId id="271" r:id="rId14"/>
    <p:sldId id="279" r:id="rId15"/>
    <p:sldId id="270" r:id="rId16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8C487E77-23AE-6C4A-896C-AF0852BB0980}">
          <p14:sldIdLst>
            <p14:sldId id="258"/>
            <p14:sldId id="276"/>
            <p14:sldId id="259"/>
            <p14:sldId id="260"/>
            <p14:sldId id="275"/>
            <p14:sldId id="277"/>
            <p14:sldId id="268"/>
            <p14:sldId id="278"/>
            <p14:sldId id="269"/>
            <p14:sldId id="281"/>
            <p14:sldId id="272"/>
            <p14:sldId id="280"/>
            <p14:sldId id="271"/>
            <p14:sldId id="279"/>
            <p14:sldId id="27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0E4FF"/>
    <a:srgbClr val="99CCFF"/>
    <a:srgbClr val="0099CC"/>
    <a:srgbClr val="6699FF"/>
    <a:srgbClr val="000000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49" autoAdjust="0"/>
    <p:restoredTop sz="99046" autoAdjust="0"/>
  </p:normalViewPr>
  <p:slideViewPr>
    <p:cSldViewPr snapToGrid="0" snapToObjects="1">
      <p:cViewPr varScale="1">
        <p:scale>
          <a:sx n="93" d="100"/>
          <a:sy n="93" d="100"/>
        </p:scale>
        <p:origin x="-13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BBE80C3-FB7E-B746-8CBE-E1D3F86ECAAE}" type="doc">
      <dgm:prSet loTypeId="urn:microsoft.com/office/officeart/2005/8/layout/vList5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F016C2E9-C730-8748-8A92-5BB6DF01BD60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ru-RU" sz="2000" i="0" dirty="0" smtClean="0"/>
            <a:t>Понимание методов ведения беседы</a:t>
          </a:r>
          <a:endParaRPr lang="en-US" sz="2000" i="0" dirty="0" smtClean="0"/>
        </a:p>
        <a:p>
          <a:r>
            <a:rPr lang="de-DE" sz="2000" i="0" dirty="0" smtClean="0"/>
            <a:t>(</a:t>
          </a:r>
          <a:r>
            <a:rPr lang="ru-RU" sz="2000" dirty="0" smtClean="0"/>
            <a:t>активное слушание</a:t>
          </a:r>
          <a:r>
            <a:rPr lang="de-DE" sz="2000" i="0" dirty="0" smtClean="0"/>
            <a:t>)</a:t>
          </a:r>
          <a:endParaRPr lang="de-DE" sz="2000" i="0" dirty="0"/>
        </a:p>
      </dgm:t>
    </dgm:pt>
    <dgm:pt modelId="{D780144B-7D2B-614B-8E11-69E0F013B38E}" type="parTrans" cxnId="{CE205BCE-1782-8545-A804-F3EF1CED82FB}">
      <dgm:prSet/>
      <dgm:spPr/>
      <dgm:t>
        <a:bodyPr/>
        <a:lstStyle/>
        <a:p>
          <a:endParaRPr lang="de-DE" sz="2000"/>
        </a:p>
      </dgm:t>
    </dgm:pt>
    <dgm:pt modelId="{9F73AB8C-054F-1449-994D-6D33289F456E}" type="sibTrans" cxnId="{CE205BCE-1782-8545-A804-F3EF1CED82FB}">
      <dgm:prSet/>
      <dgm:spPr/>
      <dgm:t>
        <a:bodyPr/>
        <a:lstStyle/>
        <a:p>
          <a:endParaRPr lang="de-DE" sz="2000"/>
        </a:p>
      </dgm:t>
    </dgm:pt>
    <dgm:pt modelId="{C3A71F48-20CA-884C-8009-9508C1129502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ru-RU" sz="2000" dirty="0" smtClean="0"/>
            <a:t>Повторение мыслей и чувств партнёра по интервью собственными словами</a:t>
          </a:r>
          <a:endParaRPr lang="de-DE" sz="2000" dirty="0"/>
        </a:p>
      </dgm:t>
    </dgm:pt>
    <dgm:pt modelId="{790BBB25-8020-BC4E-A140-6C6036320D53}" type="parTrans" cxnId="{CA21B399-2DEB-A74A-AC90-82D67DB27634}">
      <dgm:prSet/>
      <dgm:spPr/>
      <dgm:t>
        <a:bodyPr/>
        <a:lstStyle/>
        <a:p>
          <a:endParaRPr lang="de-DE" sz="2000"/>
        </a:p>
      </dgm:t>
    </dgm:pt>
    <dgm:pt modelId="{147DF5D1-271B-3249-93CF-B90575D077D7}" type="sibTrans" cxnId="{CA21B399-2DEB-A74A-AC90-82D67DB27634}">
      <dgm:prSet/>
      <dgm:spPr/>
      <dgm:t>
        <a:bodyPr/>
        <a:lstStyle/>
        <a:p>
          <a:endParaRPr lang="de-DE" sz="2000"/>
        </a:p>
      </dgm:t>
    </dgm:pt>
    <dgm:pt modelId="{B660ACA7-1D0F-5340-A90D-123FAFB5E10E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ru-RU" sz="2000" i="0" dirty="0" smtClean="0"/>
            <a:t>Влияние на методы ведения беседы</a:t>
          </a:r>
          <a:endParaRPr lang="de-DE" sz="2000" i="0" dirty="0"/>
        </a:p>
      </dgm:t>
    </dgm:pt>
    <dgm:pt modelId="{BDF975D2-1422-0D4B-AA9A-82273185B64A}" type="parTrans" cxnId="{E9F48F90-A276-F949-BCD3-B693026FDB2E}">
      <dgm:prSet/>
      <dgm:spPr/>
      <dgm:t>
        <a:bodyPr/>
        <a:lstStyle/>
        <a:p>
          <a:endParaRPr lang="de-DE" sz="2000"/>
        </a:p>
      </dgm:t>
    </dgm:pt>
    <dgm:pt modelId="{13A30BBB-C88E-EA4C-AA84-249A8561B90C}" type="sibTrans" cxnId="{E9F48F90-A276-F949-BCD3-B693026FDB2E}">
      <dgm:prSet/>
      <dgm:spPr/>
      <dgm:t>
        <a:bodyPr/>
        <a:lstStyle/>
        <a:p>
          <a:endParaRPr lang="de-DE" sz="2000"/>
        </a:p>
      </dgm:t>
    </dgm:pt>
    <dgm:pt modelId="{FEFB77EC-AE10-4647-8027-CAFB93FD1A1A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ru-RU" sz="2000" dirty="0" smtClean="0"/>
            <a:t>Структурирование беседы </a:t>
          </a:r>
          <a:r>
            <a:rPr lang="en-US" sz="2000" dirty="0" smtClean="0"/>
            <a:t>(</a:t>
          </a:r>
          <a:r>
            <a:rPr lang="ru-RU" sz="2000" dirty="0" smtClean="0"/>
            <a:t>модерирование</a:t>
          </a:r>
          <a:r>
            <a:rPr lang="en-US" sz="2000" dirty="0" smtClean="0"/>
            <a:t>)</a:t>
          </a:r>
          <a:endParaRPr lang="de-DE" sz="2000" dirty="0"/>
        </a:p>
      </dgm:t>
    </dgm:pt>
    <dgm:pt modelId="{3777808C-07C2-234A-B567-0393DCEFF83A}" type="parTrans" cxnId="{CFEE7C0E-EEF9-104C-8DAF-B20FD0BA45D7}">
      <dgm:prSet/>
      <dgm:spPr/>
      <dgm:t>
        <a:bodyPr/>
        <a:lstStyle/>
        <a:p>
          <a:endParaRPr lang="de-DE" sz="2000"/>
        </a:p>
      </dgm:t>
    </dgm:pt>
    <dgm:pt modelId="{782589CE-1D31-F642-9DA2-60BCFBFE383A}" type="sibTrans" cxnId="{CFEE7C0E-EEF9-104C-8DAF-B20FD0BA45D7}">
      <dgm:prSet/>
      <dgm:spPr/>
      <dgm:t>
        <a:bodyPr/>
        <a:lstStyle/>
        <a:p>
          <a:endParaRPr lang="de-DE" sz="2000"/>
        </a:p>
      </dgm:t>
    </dgm:pt>
    <dgm:pt modelId="{4BC5D09A-9083-5949-9C1B-E97105680ED2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ru-RU" sz="2000" dirty="0" smtClean="0"/>
            <a:t>Открытые вопросы</a:t>
          </a:r>
          <a:endParaRPr lang="de-DE" sz="2000" dirty="0"/>
        </a:p>
      </dgm:t>
    </dgm:pt>
    <dgm:pt modelId="{7FFE63A9-D3A9-CE4F-9295-898A0A37944D}" type="parTrans" cxnId="{59993D74-2397-3C4B-ACA8-4D6F34FCB3C9}">
      <dgm:prSet/>
      <dgm:spPr/>
      <dgm:t>
        <a:bodyPr/>
        <a:lstStyle/>
        <a:p>
          <a:endParaRPr lang="de-DE" sz="2000"/>
        </a:p>
      </dgm:t>
    </dgm:pt>
    <dgm:pt modelId="{470FF882-C1F7-2B46-8E80-2A685030F1E8}" type="sibTrans" cxnId="{59993D74-2397-3C4B-ACA8-4D6F34FCB3C9}">
      <dgm:prSet/>
      <dgm:spPr/>
      <dgm:t>
        <a:bodyPr/>
        <a:lstStyle/>
        <a:p>
          <a:endParaRPr lang="de-DE" sz="2000"/>
        </a:p>
      </dgm:t>
    </dgm:pt>
    <dgm:pt modelId="{2D5458A6-A587-F243-9399-B04BE1FCDBF2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ru-RU" sz="2000" dirty="0" smtClean="0"/>
            <a:t>Поощрение свободного повествования</a:t>
          </a:r>
          <a:endParaRPr lang="de-DE" sz="2000" dirty="0"/>
        </a:p>
      </dgm:t>
    </dgm:pt>
    <dgm:pt modelId="{D079A593-6140-0647-837D-CBDA46290E92}" type="parTrans" cxnId="{600669D7-24FD-8A42-851F-F3745E401253}">
      <dgm:prSet/>
      <dgm:spPr/>
      <dgm:t>
        <a:bodyPr/>
        <a:lstStyle/>
        <a:p>
          <a:endParaRPr lang="de-DE" sz="2000"/>
        </a:p>
      </dgm:t>
    </dgm:pt>
    <dgm:pt modelId="{F75EE464-9821-FA46-B711-ED6630E237BF}" type="sibTrans" cxnId="{600669D7-24FD-8A42-851F-F3745E401253}">
      <dgm:prSet/>
      <dgm:spPr/>
      <dgm:t>
        <a:bodyPr/>
        <a:lstStyle/>
        <a:p>
          <a:endParaRPr lang="de-DE" sz="2000"/>
        </a:p>
      </dgm:t>
    </dgm:pt>
    <dgm:pt modelId="{BFB642AD-69AB-2D46-9294-6C52E3670E64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ru-RU" sz="2000" dirty="0" smtClean="0"/>
            <a:t>Высказывание собственных заявлений </a:t>
          </a:r>
          <a:r>
            <a:rPr lang="en-US" sz="2000" dirty="0" smtClean="0"/>
            <a:t>(</a:t>
          </a:r>
          <a:r>
            <a:rPr lang="ru-RU" sz="2000" dirty="0" smtClean="0"/>
            <a:t>обратная связь</a:t>
          </a:r>
          <a:r>
            <a:rPr lang="en-US" sz="2000" dirty="0" smtClean="0"/>
            <a:t>)</a:t>
          </a:r>
          <a:endParaRPr lang="de-DE" sz="2000" dirty="0"/>
        </a:p>
      </dgm:t>
    </dgm:pt>
    <dgm:pt modelId="{ACB27F0B-DC26-E048-97B8-E9F1856F87F7}" type="parTrans" cxnId="{5A24B245-4314-A449-9ADB-48DCA0C29540}">
      <dgm:prSet/>
      <dgm:spPr/>
      <dgm:t>
        <a:bodyPr/>
        <a:lstStyle/>
        <a:p>
          <a:endParaRPr lang="de-DE" sz="2000"/>
        </a:p>
      </dgm:t>
    </dgm:pt>
    <dgm:pt modelId="{5FAE778B-1CB4-1849-A866-48B34B04EAF8}" type="sibTrans" cxnId="{5A24B245-4314-A449-9ADB-48DCA0C29540}">
      <dgm:prSet/>
      <dgm:spPr/>
      <dgm:t>
        <a:bodyPr/>
        <a:lstStyle/>
        <a:p>
          <a:endParaRPr lang="de-DE" sz="2000"/>
        </a:p>
      </dgm:t>
    </dgm:pt>
    <dgm:pt modelId="{72CE775C-35B2-F74A-AA49-5F763C0B1A49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ru-RU" sz="2000" dirty="0" smtClean="0"/>
            <a:t>Инструкции для креативного поиска идей решений </a:t>
          </a:r>
          <a:r>
            <a:rPr lang="en-US" sz="2000" dirty="0" smtClean="0"/>
            <a:t>(</a:t>
          </a:r>
          <a:r>
            <a:rPr lang="ru-RU" sz="2000" dirty="0" smtClean="0"/>
            <a:t>мозговой штурм</a:t>
          </a:r>
          <a:r>
            <a:rPr lang="en-US" sz="2000" dirty="0" smtClean="0"/>
            <a:t>)</a:t>
          </a:r>
          <a:endParaRPr lang="de-DE" sz="2000" dirty="0"/>
        </a:p>
      </dgm:t>
    </dgm:pt>
    <dgm:pt modelId="{23897548-9D6A-AB41-88BB-22719965CD77}" type="parTrans" cxnId="{5AD939D9-13C3-3F4E-9B98-0E36B844B8DF}">
      <dgm:prSet/>
      <dgm:spPr/>
      <dgm:t>
        <a:bodyPr/>
        <a:lstStyle/>
        <a:p>
          <a:endParaRPr lang="de-DE" sz="2000"/>
        </a:p>
      </dgm:t>
    </dgm:pt>
    <dgm:pt modelId="{CBDDCD90-6FD7-DB44-AE65-89333F55FD50}" type="sibTrans" cxnId="{5AD939D9-13C3-3F4E-9B98-0E36B844B8DF}">
      <dgm:prSet/>
      <dgm:spPr/>
      <dgm:t>
        <a:bodyPr/>
        <a:lstStyle/>
        <a:p>
          <a:endParaRPr lang="de-DE" sz="2000"/>
        </a:p>
      </dgm:t>
    </dgm:pt>
    <dgm:pt modelId="{8DB45156-D1B3-8542-B05D-36FE6ED7279C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ru-RU" sz="2000" i="0" dirty="0" err="1" smtClean="0"/>
            <a:t>Метакоммуникативные</a:t>
          </a:r>
          <a:r>
            <a:rPr lang="ru-RU" sz="2000" i="0" dirty="0" smtClean="0"/>
            <a:t> методы ведения беседы</a:t>
          </a:r>
          <a:endParaRPr lang="de-DE" sz="2000" i="0" dirty="0"/>
        </a:p>
      </dgm:t>
    </dgm:pt>
    <dgm:pt modelId="{7D3DD272-9B14-944A-A95A-35FB350EBE49}" type="parTrans" cxnId="{B650670E-5701-4F4A-80A9-A2805DC580B5}">
      <dgm:prSet/>
      <dgm:spPr/>
      <dgm:t>
        <a:bodyPr/>
        <a:lstStyle/>
        <a:p>
          <a:endParaRPr lang="de-DE" sz="2000"/>
        </a:p>
      </dgm:t>
    </dgm:pt>
    <dgm:pt modelId="{325E9410-9D7E-C246-A16F-556FAEF0C2BA}" type="sibTrans" cxnId="{B650670E-5701-4F4A-80A9-A2805DC580B5}">
      <dgm:prSet/>
      <dgm:spPr/>
      <dgm:t>
        <a:bodyPr/>
        <a:lstStyle/>
        <a:p>
          <a:endParaRPr lang="de-DE" sz="2000"/>
        </a:p>
      </dgm:t>
    </dgm:pt>
    <dgm:pt modelId="{52E978C4-B4B1-AD46-BD31-2DFF6F6707C3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ru-RU" sz="2000" dirty="0" smtClean="0"/>
            <a:t>Беседуйте с партнёром по интервью с учётом культурных особенностей и сохраняя своё лицо</a:t>
          </a:r>
          <a:endParaRPr lang="de-DE" sz="2000" dirty="0"/>
        </a:p>
      </dgm:t>
    </dgm:pt>
    <dgm:pt modelId="{7848C4C9-A40A-CE4F-99A5-37C426B8ED7B}" type="parTrans" cxnId="{9C63C158-9270-E24E-98A1-79AC7579D384}">
      <dgm:prSet/>
      <dgm:spPr/>
      <dgm:t>
        <a:bodyPr/>
        <a:lstStyle/>
        <a:p>
          <a:endParaRPr lang="de-DE" sz="2000"/>
        </a:p>
      </dgm:t>
    </dgm:pt>
    <dgm:pt modelId="{321D2E30-7C5E-9B4A-99F3-FD0A5C302FEF}" type="sibTrans" cxnId="{9C63C158-9270-E24E-98A1-79AC7579D384}">
      <dgm:prSet/>
      <dgm:spPr/>
      <dgm:t>
        <a:bodyPr/>
        <a:lstStyle/>
        <a:p>
          <a:endParaRPr lang="de-DE" sz="2000"/>
        </a:p>
      </dgm:t>
    </dgm:pt>
    <dgm:pt modelId="{B139AB08-3229-CE40-86DE-F8A573418D20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ru-RU" sz="2000" dirty="0" smtClean="0"/>
            <a:t>Напрямую рассматривайте отклонения в отношениях</a:t>
          </a:r>
          <a:endParaRPr lang="de-DE" sz="2000" dirty="0"/>
        </a:p>
      </dgm:t>
    </dgm:pt>
    <dgm:pt modelId="{48B73C9F-F641-B74D-BE33-930BD20FB982}" type="parTrans" cxnId="{80F6FB48-A94F-AC47-9232-D1BBB78AA0D8}">
      <dgm:prSet/>
      <dgm:spPr/>
      <dgm:t>
        <a:bodyPr/>
        <a:lstStyle/>
        <a:p>
          <a:endParaRPr lang="de-DE" sz="2000"/>
        </a:p>
      </dgm:t>
    </dgm:pt>
    <dgm:pt modelId="{E32F3C11-3F18-F84E-B297-6B70653A7C65}" type="sibTrans" cxnId="{80F6FB48-A94F-AC47-9232-D1BBB78AA0D8}">
      <dgm:prSet/>
      <dgm:spPr/>
      <dgm:t>
        <a:bodyPr/>
        <a:lstStyle/>
        <a:p>
          <a:endParaRPr lang="de-DE" sz="2000"/>
        </a:p>
      </dgm:t>
    </dgm:pt>
    <dgm:pt modelId="{2D0853E2-819E-274D-9140-0CB37F45909F}" type="pres">
      <dgm:prSet presAssocID="{1BBE80C3-FB7E-B746-8CBE-E1D3F86ECAA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AD0B8233-42DD-A347-8EC7-34E0DDC59AAB}" type="pres">
      <dgm:prSet presAssocID="{F016C2E9-C730-8748-8A92-5BB6DF01BD60}" presName="linNode" presStyleCnt="0"/>
      <dgm:spPr/>
    </dgm:pt>
    <dgm:pt modelId="{9A4FE508-81F1-0C44-B0B8-6A5874BA659E}" type="pres">
      <dgm:prSet presAssocID="{F016C2E9-C730-8748-8A92-5BB6DF01BD60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AD4F45C7-F7BD-2549-A0C5-E9439E6C1628}" type="pres">
      <dgm:prSet presAssocID="{F016C2E9-C730-8748-8A92-5BB6DF01BD60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B1A3AF14-864A-6E44-8A56-5A1C49C34984}" type="pres">
      <dgm:prSet presAssocID="{9F73AB8C-054F-1449-994D-6D33289F456E}" presName="sp" presStyleCnt="0"/>
      <dgm:spPr/>
    </dgm:pt>
    <dgm:pt modelId="{E5BC1DD0-4E7B-3947-A71E-2BDA0A1F903B}" type="pres">
      <dgm:prSet presAssocID="{B660ACA7-1D0F-5340-A90D-123FAFB5E10E}" presName="linNode" presStyleCnt="0"/>
      <dgm:spPr/>
    </dgm:pt>
    <dgm:pt modelId="{89FFF8FF-D07C-314A-95BC-7D6DD1160FD4}" type="pres">
      <dgm:prSet presAssocID="{B660ACA7-1D0F-5340-A90D-123FAFB5E10E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79CA283D-57BA-D44F-BC02-10E7E753DC15}" type="pres">
      <dgm:prSet presAssocID="{B660ACA7-1D0F-5340-A90D-123FAFB5E10E}" presName="descendantText" presStyleLbl="alignAccFollowNode1" presStyleIdx="1" presStyleCnt="3" custScaleY="152188" custLinFactNeighborX="0" custLinFactNeighborY="-7400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A9360E45-4E49-B043-8AF4-6F917DF27582}" type="pres">
      <dgm:prSet presAssocID="{13A30BBB-C88E-EA4C-AA84-249A8561B90C}" presName="sp" presStyleCnt="0"/>
      <dgm:spPr/>
    </dgm:pt>
    <dgm:pt modelId="{2E4B9E47-0D4F-A24C-A1BF-67504C187AA3}" type="pres">
      <dgm:prSet presAssocID="{8DB45156-D1B3-8542-B05D-36FE6ED7279C}" presName="linNode" presStyleCnt="0"/>
      <dgm:spPr/>
    </dgm:pt>
    <dgm:pt modelId="{D8D27FED-3E15-FA4D-BF51-5FF7A1A18E09}" type="pres">
      <dgm:prSet presAssocID="{8DB45156-D1B3-8542-B05D-36FE6ED7279C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F8589A3F-C032-7C45-81CF-DCFF537D4FFE}" type="pres">
      <dgm:prSet presAssocID="{8DB45156-D1B3-8542-B05D-36FE6ED7279C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B91E8E8B-52FE-9C4E-9FC7-28F9ADB281DA}" type="presOf" srcId="{2D5458A6-A587-F243-9399-B04BE1FCDBF2}" destId="{AD4F45C7-F7BD-2549-A0C5-E9439E6C1628}" srcOrd="0" destOrd="1" presId="urn:microsoft.com/office/officeart/2005/8/layout/vList5"/>
    <dgm:cxn modelId="{520B2F13-CCB4-D743-B377-7D35230BAB09}" type="presOf" srcId="{FEFB77EC-AE10-4647-8027-CAFB93FD1A1A}" destId="{79CA283D-57BA-D44F-BC02-10E7E753DC15}" srcOrd="0" destOrd="0" presId="urn:microsoft.com/office/officeart/2005/8/layout/vList5"/>
    <dgm:cxn modelId="{E9F48F90-A276-F949-BCD3-B693026FDB2E}" srcId="{1BBE80C3-FB7E-B746-8CBE-E1D3F86ECAAE}" destId="{B660ACA7-1D0F-5340-A90D-123FAFB5E10E}" srcOrd="1" destOrd="0" parTransId="{BDF975D2-1422-0D4B-AA9A-82273185B64A}" sibTransId="{13A30BBB-C88E-EA4C-AA84-249A8561B90C}"/>
    <dgm:cxn modelId="{80F6FB48-A94F-AC47-9232-D1BBB78AA0D8}" srcId="{8DB45156-D1B3-8542-B05D-36FE6ED7279C}" destId="{B139AB08-3229-CE40-86DE-F8A573418D20}" srcOrd="1" destOrd="0" parTransId="{48B73C9F-F641-B74D-BE33-930BD20FB982}" sibTransId="{E32F3C11-3F18-F84E-B297-6B70653A7C65}"/>
    <dgm:cxn modelId="{DC640279-113C-6A43-8192-0DD0724B02C1}" type="presOf" srcId="{72CE775C-35B2-F74A-AA49-5F763C0B1A49}" destId="{79CA283D-57BA-D44F-BC02-10E7E753DC15}" srcOrd="0" destOrd="2" presId="urn:microsoft.com/office/officeart/2005/8/layout/vList5"/>
    <dgm:cxn modelId="{B650670E-5701-4F4A-80A9-A2805DC580B5}" srcId="{1BBE80C3-FB7E-B746-8CBE-E1D3F86ECAAE}" destId="{8DB45156-D1B3-8542-B05D-36FE6ED7279C}" srcOrd="2" destOrd="0" parTransId="{7D3DD272-9B14-944A-A95A-35FB350EBE49}" sibTransId="{325E9410-9D7E-C246-A16F-556FAEF0C2BA}"/>
    <dgm:cxn modelId="{CFEE7C0E-EEF9-104C-8DAF-B20FD0BA45D7}" srcId="{B660ACA7-1D0F-5340-A90D-123FAFB5E10E}" destId="{FEFB77EC-AE10-4647-8027-CAFB93FD1A1A}" srcOrd="0" destOrd="0" parTransId="{3777808C-07C2-234A-B567-0393DCEFF83A}" sibTransId="{782589CE-1D31-F642-9DA2-60BCFBFE383A}"/>
    <dgm:cxn modelId="{CE205BCE-1782-8545-A804-F3EF1CED82FB}" srcId="{1BBE80C3-FB7E-B746-8CBE-E1D3F86ECAAE}" destId="{F016C2E9-C730-8748-8A92-5BB6DF01BD60}" srcOrd="0" destOrd="0" parTransId="{D780144B-7D2B-614B-8E11-69E0F013B38E}" sibTransId="{9F73AB8C-054F-1449-994D-6D33289F456E}"/>
    <dgm:cxn modelId="{9C63C158-9270-E24E-98A1-79AC7579D384}" srcId="{8DB45156-D1B3-8542-B05D-36FE6ED7279C}" destId="{52E978C4-B4B1-AD46-BD31-2DFF6F6707C3}" srcOrd="0" destOrd="0" parTransId="{7848C4C9-A40A-CE4F-99A5-37C426B8ED7B}" sibTransId="{321D2E30-7C5E-9B4A-99F3-FD0A5C302FEF}"/>
    <dgm:cxn modelId="{E8D091A8-5E04-1748-95E2-8711EBD57ABC}" type="presOf" srcId="{B139AB08-3229-CE40-86DE-F8A573418D20}" destId="{F8589A3F-C032-7C45-81CF-DCFF537D4FFE}" srcOrd="0" destOrd="1" presId="urn:microsoft.com/office/officeart/2005/8/layout/vList5"/>
    <dgm:cxn modelId="{86EEFCD3-015B-554B-B2DC-8E3DF788A6B9}" type="presOf" srcId="{4BC5D09A-9083-5949-9C1B-E97105680ED2}" destId="{AD4F45C7-F7BD-2549-A0C5-E9439E6C1628}" srcOrd="0" destOrd="0" presId="urn:microsoft.com/office/officeart/2005/8/layout/vList5"/>
    <dgm:cxn modelId="{B78907DA-C4B0-6149-9E22-950AB64ACBC9}" type="presOf" srcId="{BFB642AD-69AB-2D46-9294-6C52E3670E64}" destId="{79CA283D-57BA-D44F-BC02-10E7E753DC15}" srcOrd="0" destOrd="1" presId="urn:microsoft.com/office/officeart/2005/8/layout/vList5"/>
    <dgm:cxn modelId="{CACC5F97-A6A2-4040-8308-ECD876CAF703}" type="presOf" srcId="{8DB45156-D1B3-8542-B05D-36FE6ED7279C}" destId="{D8D27FED-3E15-FA4D-BF51-5FF7A1A18E09}" srcOrd="0" destOrd="0" presId="urn:microsoft.com/office/officeart/2005/8/layout/vList5"/>
    <dgm:cxn modelId="{59993D74-2397-3C4B-ACA8-4D6F34FCB3C9}" srcId="{F016C2E9-C730-8748-8A92-5BB6DF01BD60}" destId="{4BC5D09A-9083-5949-9C1B-E97105680ED2}" srcOrd="0" destOrd="0" parTransId="{7FFE63A9-D3A9-CE4F-9295-898A0A37944D}" sibTransId="{470FF882-C1F7-2B46-8E80-2A685030F1E8}"/>
    <dgm:cxn modelId="{5F3D7AE0-6F65-7A41-9442-2C545F281FBA}" type="presOf" srcId="{B660ACA7-1D0F-5340-A90D-123FAFB5E10E}" destId="{89FFF8FF-D07C-314A-95BC-7D6DD1160FD4}" srcOrd="0" destOrd="0" presId="urn:microsoft.com/office/officeart/2005/8/layout/vList5"/>
    <dgm:cxn modelId="{540FA820-CC9B-6945-8E2E-A665360022B9}" type="presOf" srcId="{C3A71F48-20CA-884C-8009-9508C1129502}" destId="{AD4F45C7-F7BD-2549-A0C5-E9439E6C1628}" srcOrd="0" destOrd="2" presId="urn:microsoft.com/office/officeart/2005/8/layout/vList5"/>
    <dgm:cxn modelId="{CA21B399-2DEB-A74A-AC90-82D67DB27634}" srcId="{F016C2E9-C730-8748-8A92-5BB6DF01BD60}" destId="{C3A71F48-20CA-884C-8009-9508C1129502}" srcOrd="2" destOrd="0" parTransId="{790BBB25-8020-BC4E-A140-6C6036320D53}" sibTransId="{147DF5D1-271B-3249-93CF-B90575D077D7}"/>
    <dgm:cxn modelId="{D916FFD3-40B4-844D-9A71-39C0B451CE56}" type="presOf" srcId="{F016C2E9-C730-8748-8A92-5BB6DF01BD60}" destId="{9A4FE508-81F1-0C44-B0B8-6A5874BA659E}" srcOrd="0" destOrd="0" presId="urn:microsoft.com/office/officeart/2005/8/layout/vList5"/>
    <dgm:cxn modelId="{600669D7-24FD-8A42-851F-F3745E401253}" srcId="{F016C2E9-C730-8748-8A92-5BB6DF01BD60}" destId="{2D5458A6-A587-F243-9399-B04BE1FCDBF2}" srcOrd="1" destOrd="0" parTransId="{D079A593-6140-0647-837D-CBDA46290E92}" sibTransId="{F75EE464-9821-FA46-B711-ED6630E237BF}"/>
    <dgm:cxn modelId="{5AD939D9-13C3-3F4E-9B98-0E36B844B8DF}" srcId="{B660ACA7-1D0F-5340-A90D-123FAFB5E10E}" destId="{72CE775C-35B2-F74A-AA49-5F763C0B1A49}" srcOrd="2" destOrd="0" parTransId="{23897548-9D6A-AB41-88BB-22719965CD77}" sibTransId="{CBDDCD90-6FD7-DB44-AE65-89333F55FD50}"/>
    <dgm:cxn modelId="{5A24B245-4314-A449-9ADB-48DCA0C29540}" srcId="{B660ACA7-1D0F-5340-A90D-123FAFB5E10E}" destId="{BFB642AD-69AB-2D46-9294-6C52E3670E64}" srcOrd="1" destOrd="0" parTransId="{ACB27F0B-DC26-E048-97B8-E9F1856F87F7}" sibTransId="{5FAE778B-1CB4-1849-A866-48B34B04EAF8}"/>
    <dgm:cxn modelId="{812A5A5F-1F12-0042-8904-6D7EB3312875}" type="presOf" srcId="{52E978C4-B4B1-AD46-BD31-2DFF6F6707C3}" destId="{F8589A3F-C032-7C45-81CF-DCFF537D4FFE}" srcOrd="0" destOrd="0" presId="urn:microsoft.com/office/officeart/2005/8/layout/vList5"/>
    <dgm:cxn modelId="{BB36A0B3-92E8-6649-8407-2DF9CE444B07}" type="presOf" srcId="{1BBE80C3-FB7E-B746-8CBE-E1D3F86ECAAE}" destId="{2D0853E2-819E-274D-9140-0CB37F45909F}" srcOrd="0" destOrd="0" presId="urn:microsoft.com/office/officeart/2005/8/layout/vList5"/>
    <dgm:cxn modelId="{B4E3F78E-A548-534C-83D1-AEC84AE92226}" type="presParOf" srcId="{2D0853E2-819E-274D-9140-0CB37F45909F}" destId="{AD0B8233-42DD-A347-8EC7-34E0DDC59AAB}" srcOrd="0" destOrd="0" presId="urn:microsoft.com/office/officeart/2005/8/layout/vList5"/>
    <dgm:cxn modelId="{04829819-5A7D-7D48-B9F8-43986AFD6C49}" type="presParOf" srcId="{AD0B8233-42DD-A347-8EC7-34E0DDC59AAB}" destId="{9A4FE508-81F1-0C44-B0B8-6A5874BA659E}" srcOrd="0" destOrd="0" presId="urn:microsoft.com/office/officeart/2005/8/layout/vList5"/>
    <dgm:cxn modelId="{48566FC0-7D4C-5145-93A7-6B964C93F4AD}" type="presParOf" srcId="{AD0B8233-42DD-A347-8EC7-34E0DDC59AAB}" destId="{AD4F45C7-F7BD-2549-A0C5-E9439E6C1628}" srcOrd="1" destOrd="0" presId="urn:microsoft.com/office/officeart/2005/8/layout/vList5"/>
    <dgm:cxn modelId="{039BEE57-8E82-F94B-AF3F-5481FB1D634B}" type="presParOf" srcId="{2D0853E2-819E-274D-9140-0CB37F45909F}" destId="{B1A3AF14-864A-6E44-8A56-5A1C49C34984}" srcOrd="1" destOrd="0" presId="urn:microsoft.com/office/officeart/2005/8/layout/vList5"/>
    <dgm:cxn modelId="{C85C5A0F-9AD7-C046-ADB4-A3D88E12B3C5}" type="presParOf" srcId="{2D0853E2-819E-274D-9140-0CB37F45909F}" destId="{E5BC1DD0-4E7B-3947-A71E-2BDA0A1F903B}" srcOrd="2" destOrd="0" presId="urn:microsoft.com/office/officeart/2005/8/layout/vList5"/>
    <dgm:cxn modelId="{DAEF4BAD-6E7C-3D4A-8462-E35016269DAE}" type="presParOf" srcId="{E5BC1DD0-4E7B-3947-A71E-2BDA0A1F903B}" destId="{89FFF8FF-D07C-314A-95BC-7D6DD1160FD4}" srcOrd="0" destOrd="0" presId="urn:microsoft.com/office/officeart/2005/8/layout/vList5"/>
    <dgm:cxn modelId="{4807D81D-6E06-454A-AB19-C2044DE06B65}" type="presParOf" srcId="{E5BC1DD0-4E7B-3947-A71E-2BDA0A1F903B}" destId="{79CA283D-57BA-D44F-BC02-10E7E753DC15}" srcOrd="1" destOrd="0" presId="urn:microsoft.com/office/officeart/2005/8/layout/vList5"/>
    <dgm:cxn modelId="{A4B87C0E-13D6-764B-A849-E53642043E6F}" type="presParOf" srcId="{2D0853E2-819E-274D-9140-0CB37F45909F}" destId="{A9360E45-4E49-B043-8AF4-6F917DF27582}" srcOrd="3" destOrd="0" presId="urn:microsoft.com/office/officeart/2005/8/layout/vList5"/>
    <dgm:cxn modelId="{5FA43A44-94C5-6E4A-B909-5A002AFA3D17}" type="presParOf" srcId="{2D0853E2-819E-274D-9140-0CB37F45909F}" destId="{2E4B9E47-0D4F-A24C-A1BF-67504C187AA3}" srcOrd="4" destOrd="0" presId="urn:microsoft.com/office/officeart/2005/8/layout/vList5"/>
    <dgm:cxn modelId="{36C9B1C8-B143-9543-B809-BF75A54E3886}" type="presParOf" srcId="{2E4B9E47-0D4F-A24C-A1BF-67504C187AA3}" destId="{D8D27FED-3E15-FA4D-BF51-5FF7A1A18E09}" srcOrd="0" destOrd="0" presId="urn:microsoft.com/office/officeart/2005/8/layout/vList5"/>
    <dgm:cxn modelId="{CCDC900B-AEEF-6947-AF98-837A02E89D36}" type="presParOf" srcId="{2E4B9E47-0D4F-A24C-A1BF-67504C187AA3}" destId="{F8589A3F-C032-7C45-81CF-DCFF537D4FF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C2204A-0106-4745-A5F7-D7AA22A0C83D}" type="datetimeFigureOut">
              <a:rPr lang="de-DE" smtClean="0"/>
              <a:t>24.07.2014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2CCC1-A67E-4245-838A-0286BB0ECD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861001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073D1E-9DBA-A74C-B51F-38F7C7191405}" type="datetimeFigureOut">
              <a:rPr lang="de-DE" smtClean="0"/>
              <a:t>24.07.2014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1FDC24-3523-F145-B1CB-DFEE1030DA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305403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66826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74924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73363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0644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3000">
              <a:srgbClr val="D9D9D9"/>
            </a:gs>
            <a:gs pos="0">
              <a:schemeClr val="bg1">
                <a:lumMod val="6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uppierung 32"/>
          <p:cNvGrpSpPr/>
          <p:nvPr userDrawn="1"/>
        </p:nvGrpSpPr>
        <p:grpSpPr>
          <a:xfrm>
            <a:off x="8733836" y="6454871"/>
            <a:ext cx="385763" cy="393702"/>
            <a:chOff x="8716963" y="44449"/>
            <a:chExt cx="385763" cy="393702"/>
          </a:xfrm>
        </p:grpSpPr>
        <p:sp>
          <p:nvSpPr>
            <p:cNvPr id="28" name="Rectangle 19"/>
            <p:cNvSpPr>
              <a:spLocks noChangeArrowheads="1"/>
            </p:cNvSpPr>
            <p:nvPr/>
          </p:nvSpPr>
          <p:spPr bwMode="auto">
            <a:xfrm rot="2700000">
              <a:off x="8766175" y="100013"/>
              <a:ext cx="292100" cy="2825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de-DE" altLang="de-DE" sz="1000" smtClean="0">
                <a:solidFill>
                  <a:schemeClr val="bg2"/>
                </a:solidFill>
                <a:ea typeface="+mn-ea"/>
              </a:endParaRPr>
            </a:p>
          </p:txBody>
        </p:sp>
        <p:sp>
          <p:nvSpPr>
            <p:cNvPr id="29" name="Freeform 20"/>
            <p:cNvSpPr>
              <a:spLocks noChangeAspect="1"/>
            </p:cNvSpPr>
            <p:nvPr/>
          </p:nvSpPr>
          <p:spPr bwMode="auto">
            <a:xfrm>
              <a:off x="8932863" y="44450"/>
              <a:ext cx="169862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0" name="Freeform 21"/>
            <p:cNvSpPr>
              <a:spLocks noChangeAspect="1"/>
            </p:cNvSpPr>
            <p:nvPr/>
          </p:nvSpPr>
          <p:spPr bwMode="auto">
            <a:xfrm rot="5400000" flipH="1" flipV="1">
              <a:off x="8713788" y="47625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solidFill>
              <a:srgbClr val="FFFFFF"/>
            </a:solidFill>
            <a:ln w="38100" cmpd="sng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1" name="Freeform 22"/>
            <p:cNvSpPr>
              <a:spLocks noChangeAspect="1"/>
            </p:cNvSpPr>
            <p:nvPr/>
          </p:nvSpPr>
          <p:spPr bwMode="auto">
            <a:xfrm flipH="1" flipV="1">
              <a:off x="8716963" y="261938"/>
              <a:ext cx="171450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2" name="Freeform 23"/>
            <p:cNvSpPr>
              <a:spLocks noChangeAspect="1"/>
            </p:cNvSpPr>
            <p:nvPr/>
          </p:nvSpPr>
          <p:spPr bwMode="auto">
            <a:xfrm rot="5400000">
              <a:off x="8929688" y="265113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99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cxnSp>
        <p:nvCxnSpPr>
          <p:cNvPr id="8" name="Gerade Verbindung 7"/>
          <p:cNvCxnSpPr/>
          <p:nvPr userDrawn="1"/>
        </p:nvCxnSpPr>
        <p:spPr>
          <a:xfrm>
            <a:off x="-30882" y="473109"/>
            <a:ext cx="920672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feld 24"/>
          <p:cNvSpPr txBox="1"/>
          <p:nvPr userDrawn="1"/>
        </p:nvSpPr>
        <p:spPr>
          <a:xfrm>
            <a:off x="0" y="7597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i="1" kern="12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TMMMCO </a:t>
            </a:r>
            <a:r>
              <a:rPr lang="en-US" sz="1800" b="0" i="1" kern="12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– </a:t>
            </a:r>
            <a:r>
              <a:rPr lang="ru-RU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Глава </a:t>
            </a:r>
            <a:r>
              <a:rPr lang="en-US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2</a:t>
            </a:r>
            <a:r>
              <a:rPr lang="en-US" sz="1800" b="0" i="1" kern="12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: </a:t>
            </a:r>
            <a:r>
              <a:rPr lang="ru-RU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Шаг </a:t>
            </a:r>
            <a:r>
              <a:rPr lang="en-US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1 – </a:t>
            </a:r>
            <a:r>
              <a:rPr lang="ru-RU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Создание контракта</a:t>
            </a:r>
            <a:endParaRPr lang="en-US" sz="1800" b="0" i="1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5" name="Textfeld 4"/>
          <p:cNvSpPr txBox="1"/>
          <p:nvPr userDrawn="1"/>
        </p:nvSpPr>
        <p:spPr>
          <a:xfrm>
            <a:off x="8684728" y="6513223"/>
            <a:ext cx="483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C06A8FBC-B161-4E05-8836-ECB1067EA872}" type="slidenum">
              <a:rPr lang="de-DE" sz="1200" smtClean="0"/>
              <a:pPr algn="ctr"/>
              <a:t>‹Nr.›</a:t>
            </a:fld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2370292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0" i="0" kern="1200">
          <a:solidFill>
            <a:schemeClr val="tx1"/>
          </a:solidFill>
          <a:latin typeface="Arial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3.png"/><Relationship Id="rId7" Type="http://schemas.microsoft.com/office/2007/relationships/hdphoto" Target="../media/hdphoto5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microsoft.com/office/2007/relationships/hdphoto" Target="../media/hdphoto4.wdp"/><Relationship Id="rId9" Type="http://schemas.microsoft.com/office/2007/relationships/hdphoto" Target="../media/hdphoto6.wdp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microsoft.com/office/2007/relationships/hdphoto" Target="../media/hdphoto11.wdp"/><Relationship Id="rId3" Type="http://schemas.openxmlformats.org/officeDocument/2006/relationships/image" Target="../media/image27.png"/><Relationship Id="rId7" Type="http://schemas.microsoft.com/office/2007/relationships/hdphoto" Target="../media/hdphoto8.wdp"/><Relationship Id="rId12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11" Type="http://schemas.microsoft.com/office/2007/relationships/hdphoto" Target="../media/hdphoto10.wdp"/><Relationship Id="rId5" Type="http://schemas.microsoft.com/office/2007/relationships/hdphoto" Target="../media/hdphoto7.wdp"/><Relationship Id="rId15" Type="http://schemas.microsoft.com/office/2007/relationships/hdphoto" Target="../media/hdphoto12.wdp"/><Relationship Id="rId10" Type="http://schemas.openxmlformats.org/officeDocument/2006/relationships/image" Target="../media/image30.png"/><Relationship Id="rId4" Type="http://schemas.openxmlformats.org/officeDocument/2006/relationships/image" Target="../media/image28.png"/><Relationship Id="rId9" Type="http://schemas.microsoft.com/office/2007/relationships/hdphoto" Target="../media/hdphoto9.wdp"/><Relationship Id="rId1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2.png"/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12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11" Type="http://schemas.openxmlformats.org/officeDocument/2006/relationships/image" Target="../media/image21.png"/><Relationship Id="rId5" Type="http://schemas.openxmlformats.org/officeDocument/2006/relationships/image" Target="../media/image16.png"/><Relationship Id="rId10" Type="http://schemas.openxmlformats.org/officeDocument/2006/relationships/image" Target="../media/image20.png"/><Relationship Id="rId4" Type="http://schemas.microsoft.com/office/2007/relationships/hdphoto" Target="../media/hdphoto1.wdp"/><Relationship Id="rId9" Type="http://schemas.openxmlformats.org/officeDocument/2006/relationships/image" Target="../media/image19.png"/><Relationship Id="rId1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feld 18"/>
          <p:cNvSpPr txBox="1"/>
          <p:nvPr/>
        </p:nvSpPr>
        <p:spPr>
          <a:xfrm>
            <a:off x="-31264" y="808868"/>
            <a:ext cx="9175263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/>
              <a:t>Тренинг</a:t>
            </a:r>
            <a:endParaRPr lang="en-US" sz="3600" b="1" dirty="0"/>
          </a:p>
          <a:p>
            <a:pPr algn="ctr"/>
            <a:r>
              <a:rPr lang="ru-RU" sz="3600" b="1" dirty="0"/>
              <a:t>по многосторонней межкультурной медиации в сообществах и </a:t>
            </a:r>
            <a:r>
              <a:rPr lang="ru-RU" sz="3600" b="1" dirty="0" smtClean="0"/>
              <a:t>организациях</a:t>
            </a:r>
            <a:endParaRPr lang="en-US" sz="3600" dirty="0"/>
          </a:p>
          <a:p>
            <a:pPr algn="ctr"/>
            <a:endParaRPr lang="de-DE" sz="2800" b="1" dirty="0" smtClean="0"/>
          </a:p>
          <a:p>
            <a:pPr algn="ctr"/>
            <a:r>
              <a:rPr lang="ru-RU" sz="2800" b="1" dirty="0" smtClean="0"/>
              <a:t>Глава </a:t>
            </a:r>
            <a:r>
              <a:rPr lang="en-US" sz="2800" b="1" dirty="0" smtClean="0"/>
              <a:t>2</a:t>
            </a:r>
          </a:p>
          <a:p>
            <a:pPr algn="ctr"/>
            <a:r>
              <a:rPr lang="ru-RU" sz="2800" b="1" dirty="0" smtClean="0"/>
              <a:t>Шаг </a:t>
            </a:r>
            <a:r>
              <a:rPr lang="en-US" sz="2800" b="1" dirty="0" smtClean="0"/>
              <a:t>1 – </a:t>
            </a:r>
            <a:r>
              <a:rPr lang="ru-RU" sz="2800" b="1" dirty="0" smtClean="0"/>
              <a:t>Создание контракта</a:t>
            </a:r>
            <a:endParaRPr lang="en-US" sz="2800" b="1" dirty="0" smtClean="0"/>
          </a:p>
        </p:txBody>
      </p:sp>
      <p:grpSp>
        <p:nvGrpSpPr>
          <p:cNvPr id="7" name="Gruppierung 6"/>
          <p:cNvGrpSpPr/>
          <p:nvPr/>
        </p:nvGrpSpPr>
        <p:grpSpPr>
          <a:xfrm>
            <a:off x="511061" y="4736357"/>
            <a:ext cx="8121878" cy="929912"/>
            <a:chOff x="426721" y="4736357"/>
            <a:chExt cx="8121878" cy="929912"/>
          </a:xfrm>
        </p:grpSpPr>
        <p:pic>
          <p:nvPicPr>
            <p:cNvPr id="8" name="Bild 7" descr="attachmentdata14692.jpg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6721" y="4736357"/>
              <a:ext cx="2606784" cy="929912"/>
            </a:xfrm>
            <a:prstGeom prst="rect">
              <a:avLst/>
            </a:prstGeom>
          </p:spPr>
        </p:pic>
        <p:grpSp>
          <p:nvGrpSpPr>
            <p:cNvPr id="9" name="Gruppierung 8"/>
            <p:cNvGrpSpPr/>
            <p:nvPr/>
          </p:nvGrpSpPr>
          <p:grpSpPr>
            <a:xfrm>
              <a:off x="3472099" y="4736357"/>
              <a:ext cx="3099707" cy="929912"/>
              <a:chOff x="-2636520" y="2903228"/>
              <a:chExt cx="4699000" cy="1409700"/>
            </a:xfrm>
          </p:grpSpPr>
          <p:sp>
            <p:nvSpPr>
              <p:cNvPr id="11" name="Rechteck 10"/>
              <p:cNvSpPr/>
              <p:nvPr/>
            </p:nvSpPr>
            <p:spPr>
              <a:xfrm>
                <a:off x="-2636520" y="2903228"/>
                <a:ext cx="4699000" cy="1409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pic>
            <p:nvPicPr>
              <p:cNvPr id="12" name="Bild 11" descr="logo_0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2636520" y="2903228"/>
                <a:ext cx="4699000" cy="1409700"/>
              </a:xfrm>
              <a:prstGeom prst="rect">
                <a:avLst/>
              </a:prstGeom>
            </p:spPr>
          </p:pic>
        </p:grpSp>
        <p:pic>
          <p:nvPicPr>
            <p:cNvPr id="10" name="Bild 9" descr="ulim2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10400" y="4736357"/>
              <a:ext cx="1538199" cy="929912"/>
            </a:xfrm>
            <a:prstGeom prst="rect">
              <a:avLst/>
            </a:prstGeom>
          </p:spPr>
        </p:pic>
      </p:grpSp>
      <p:sp>
        <p:nvSpPr>
          <p:cNvPr id="13" name="Rechteck 12"/>
          <p:cNvSpPr/>
          <p:nvPr/>
        </p:nvSpPr>
        <p:spPr>
          <a:xfrm>
            <a:off x="676994" y="6105142"/>
            <a:ext cx="77587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При финансовой поддержке Федерального министерства иностранных дел</a:t>
            </a:r>
            <a:r>
              <a:rPr lang="fr-FR" sz="1200" dirty="0"/>
              <a:t> </a:t>
            </a:r>
            <a:r>
              <a:rPr lang="ru-RU" sz="1200" dirty="0"/>
              <a:t>Германии и </a:t>
            </a:r>
            <a:r>
              <a:rPr lang="en-US" sz="1200" dirty="0"/>
              <a:t>DAAD (</a:t>
            </a:r>
            <a:r>
              <a:rPr lang="ru-RU" sz="1200" dirty="0"/>
              <a:t>Германская служба академических обменов</a:t>
            </a:r>
            <a:r>
              <a:rPr lang="en-US" sz="1200" dirty="0"/>
              <a:t>) </a:t>
            </a:r>
            <a:r>
              <a:rPr lang="ru-RU" sz="1200" dirty="0"/>
              <a:t>в рамках программы «Предотвращение конфликтов в регионе Южного Кавказа/Центральной Азии и Молдове на </a:t>
            </a:r>
            <a:r>
              <a:rPr lang="en-US" sz="1200" dirty="0"/>
              <a:t>2009-2013</a:t>
            </a:r>
            <a:r>
              <a:rPr lang="ru-RU" sz="1200" dirty="0"/>
              <a:t> </a:t>
            </a:r>
            <a:r>
              <a:rPr lang="ru-RU" sz="1200" dirty="0" smtClean="0"/>
              <a:t>гг.»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16162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4"/>
          <p:cNvSpPr>
            <a:spLocks noGrp="1"/>
          </p:cNvSpPr>
          <p:nvPr>
            <p:ph type="title" idx="4294967295"/>
          </p:nvPr>
        </p:nvSpPr>
        <p:spPr>
          <a:xfrm>
            <a:off x="0" y="2857500"/>
            <a:ext cx="91440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ru-RU" sz="2800" b="1" dirty="0" smtClean="0"/>
              <a:t>Основные методы ведения беседы в рамках психологической консультации</a:t>
            </a: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612983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 idx="4294967295"/>
          </p:nvPr>
        </p:nvSpPr>
        <p:spPr>
          <a:xfrm>
            <a:off x="0" y="511363"/>
            <a:ext cx="9144000" cy="96321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algn="l"/>
            <a:r>
              <a:rPr lang="ru-RU" sz="2800" b="1" dirty="0"/>
              <a:t>Основные методы ведения беседы в рамках психологической консультации</a:t>
            </a:r>
            <a:endParaRPr lang="de-DE" sz="2800" b="1" dirty="0"/>
          </a:p>
        </p:txBody>
      </p:sp>
      <p:graphicFrame>
        <p:nvGraphicFramePr>
          <p:cNvPr id="6" name="Diagramm 5"/>
          <p:cNvGraphicFramePr/>
          <p:nvPr>
            <p:extLst>
              <p:ext uri="{D42A27DB-BD31-4B8C-83A1-F6EECF244321}">
                <p14:modId xmlns:p14="http://schemas.microsoft.com/office/powerpoint/2010/main" val="255912619"/>
              </p:ext>
            </p:extLst>
          </p:nvPr>
        </p:nvGraphicFramePr>
        <p:xfrm>
          <a:off x="296158" y="1474573"/>
          <a:ext cx="8723151" cy="5325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64486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A4FE508-81F1-0C44-B0B8-6A5874BA65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9FFF8FF-D07C-314A-95BC-7D6DD1160F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8D27FED-3E15-FA4D-BF51-5FF7A1A18E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D4F45C7-F7BD-2549-A0C5-E9439E6C16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9CA283D-57BA-D44F-BC02-10E7E753DC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8589A3F-C032-7C45-81CF-DCFF537D4F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lvlOne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2"/>
          <p:cNvSpPr>
            <a:spLocks noGrp="1"/>
          </p:cNvSpPr>
          <p:nvPr>
            <p:ph type="title" idx="4294967295"/>
          </p:nvPr>
        </p:nvSpPr>
        <p:spPr>
          <a:xfrm>
            <a:off x="457200" y="285750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sz="2800" b="1" dirty="0" smtClean="0"/>
              <a:t>«Смешанная парная игра»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05329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ruppierung 63"/>
          <p:cNvGrpSpPr/>
          <p:nvPr/>
        </p:nvGrpSpPr>
        <p:grpSpPr>
          <a:xfrm>
            <a:off x="5880348" y="1850865"/>
            <a:ext cx="1282587" cy="2805267"/>
            <a:chOff x="-3463314" y="538388"/>
            <a:chExt cx="1282587" cy="2805267"/>
          </a:xfrm>
          <a:scene3d>
            <a:camera prst="perspectiveHeroicExtremeLeftFacing"/>
            <a:lightRig rig="threePt" dir="t"/>
          </a:scene3d>
        </p:grpSpPr>
        <p:sp>
          <p:nvSpPr>
            <p:cNvPr id="56" name="Rechteck 55"/>
            <p:cNvSpPr/>
            <p:nvPr/>
          </p:nvSpPr>
          <p:spPr>
            <a:xfrm>
              <a:off x="-3463314" y="538388"/>
              <a:ext cx="1282587" cy="1744796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de-DE" sz="1200" b="1" dirty="0" smtClean="0"/>
                <a:t>Goals</a:t>
              </a:r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r>
                <a:rPr lang="de-DE" sz="1200" dirty="0" smtClean="0"/>
                <a:t>------------</a:t>
              </a:r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r>
                <a:rPr lang="de-DE" sz="1200" dirty="0" smtClean="0"/>
                <a:t>--------------</a:t>
              </a:r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r>
                <a:rPr lang="de-DE" sz="1200" dirty="0" smtClean="0"/>
                <a:t>------------</a:t>
              </a:r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r>
                <a:rPr lang="de-DE" sz="1200" dirty="0" smtClean="0"/>
                <a:t>----------</a:t>
              </a:r>
              <a:endParaRPr lang="de-DE" sz="1200" dirty="0"/>
            </a:p>
          </p:txBody>
        </p:sp>
        <p:cxnSp>
          <p:nvCxnSpPr>
            <p:cNvPr id="58" name="Gerade Verbindung 57"/>
            <p:cNvCxnSpPr/>
            <p:nvPr/>
          </p:nvCxnSpPr>
          <p:spPr>
            <a:xfrm>
              <a:off x="-3449802" y="2269667"/>
              <a:ext cx="0" cy="1046968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1" name="Gerade Verbindung 60"/>
            <p:cNvCxnSpPr/>
            <p:nvPr/>
          </p:nvCxnSpPr>
          <p:spPr>
            <a:xfrm>
              <a:off x="-2180727" y="2296687"/>
              <a:ext cx="0" cy="1046968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1" name="Gruppierung 20"/>
          <p:cNvGrpSpPr/>
          <p:nvPr/>
        </p:nvGrpSpPr>
        <p:grpSpPr>
          <a:xfrm>
            <a:off x="2690331" y="3947820"/>
            <a:ext cx="1500093" cy="2160442"/>
            <a:chOff x="174479" y="2873030"/>
            <a:chExt cx="1882642" cy="2711391"/>
          </a:xfrm>
        </p:grpSpPr>
        <p:pic>
          <p:nvPicPr>
            <p:cNvPr id="15" name="Bild 14" descr="2013_12_04_angry person_2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476" b="98384" l="518" r="100000">
                          <a14:backgroundMark x1="76295" y1="22277" x2="76295" y2="22277"/>
                          <a14:backgroundMark x1="68523" y1="20098" x2="68523" y2="20098"/>
                          <a14:backgroundMark x1="88731" y1="20379" x2="88731" y2="20379"/>
                          <a14:backgroundMark x1="84197" y1="23401" x2="84197" y2="23401"/>
                          <a14:backgroundMark x1="20337" y1="39494" x2="20337" y2="3949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2779" y="2873030"/>
              <a:ext cx="1253976" cy="2313185"/>
            </a:xfrm>
            <a:prstGeom prst="rect">
              <a:avLst/>
            </a:prstGeom>
          </p:spPr>
        </p:pic>
        <p:sp>
          <p:nvSpPr>
            <p:cNvPr id="17" name="Textfeld 16"/>
            <p:cNvSpPr txBox="1"/>
            <p:nvPr/>
          </p:nvSpPr>
          <p:spPr>
            <a:xfrm>
              <a:off x="174479" y="5120903"/>
              <a:ext cx="1882642" cy="4635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 err="1" smtClean="0"/>
                <a:t>Улли</a:t>
              </a:r>
              <a:r>
                <a:rPr lang="ru-RU" dirty="0" smtClean="0"/>
                <a:t> Майер</a:t>
              </a:r>
              <a:endParaRPr lang="de-DE" dirty="0"/>
            </a:p>
          </p:txBody>
        </p:sp>
      </p:grpSp>
      <p:grpSp>
        <p:nvGrpSpPr>
          <p:cNvPr id="22" name="Gruppierung 21"/>
          <p:cNvGrpSpPr/>
          <p:nvPr/>
        </p:nvGrpSpPr>
        <p:grpSpPr>
          <a:xfrm>
            <a:off x="4381857" y="3931948"/>
            <a:ext cx="1821786" cy="2149439"/>
            <a:chOff x="2545314" y="2183186"/>
            <a:chExt cx="2172074" cy="2562727"/>
          </a:xfrm>
        </p:grpSpPr>
        <p:pic>
          <p:nvPicPr>
            <p:cNvPr id="14" name="Bild 13" descr="2013_12_04_angry person_1.png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407852" flipH="1">
              <a:off x="3147452" y="2183186"/>
              <a:ext cx="888378" cy="2351618"/>
            </a:xfrm>
            <a:prstGeom prst="rect">
              <a:avLst/>
            </a:prstGeom>
          </p:spPr>
        </p:pic>
        <p:sp>
          <p:nvSpPr>
            <p:cNvPr id="18" name="Textfeld 17"/>
            <p:cNvSpPr txBox="1"/>
            <p:nvPr/>
          </p:nvSpPr>
          <p:spPr>
            <a:xfrm>
              <a:off x="2545314" y="4305567"/>
              <a:ext cx="2172074" cy="440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/>
                <a:t>Моника Шмидт</a:t>
              </a:r>
              <a:endParaRPr lang="de-DE" dirty="0"/>
            </a:p>
          </p:txBody>
        </p:sp>
      </p:grpSp>
      <p:grpSp>
        <p:nvGrpSpPr>
          <p:cNvPr id="23" name="Gruppierung 22"/>
          <p:cNvGrpSpPr/>
          <p:nvPr/>
        </p:nvGrpSpPr>
        <p:grpSpPr>
          <a:xfrm>
            <a:off x="2859461" y="1654363"/>
            <a:ext cx="1442184" cy="2106660"/>
            <a:chOff x="3882012" y="2318186"/>
            <a:chExt cx="1725569" cy="2520611"/>
          </a:xfrm>
        </p:grpSpPr>
        <p:pic>
          <p:nvPicPr>
            <p:cNvPr id="10" name="Bild 9" descr="2014_02_25_questioning.jpg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9881" b="95520" l="9827" r="8988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9196" t="15475" r="23541" b="4519"/>
            <a:stretch/>
          </p:blipFill>
          <p:spPr>
            <a:xfrm>
              <a:off x="4266306" y="2318186"/>
              <a:ext cx="810584" cy="2114976"/>
            </a:xfrm>
            <a:prstGeom prst="rect">
              <a:avLst/>
            </a:prstGeom>
          </p:spPr>
        </p:pic>
        <p:sp>
          <p:nvSpPr>
            <p:cNvPr id="19" name="Textfeld 18"/>
            <p:cNvSpPr txBox="1"/>
            <p:nvPr/>
          </p:nvSpPr>
          <p:spPr>
            <a:xfrm>
              <a:off x="3882012" y="4396893"/>
              <a:ext cx="1725569" cy="4419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Медиатор </a:t>
              </a:r>
              <a:r>
                <a:rPr lang="de-DE" dirty="0" smtClean="0"/>
                <a:t>1</a:t>
              </a:r>
              <a:endParaRPr lang="de-DE" dirty="0"/>
            </a:p>
          </p:txBody>
        </p:sp>
      </p:grpSp>
      <p:grpSp>
        <p:nvGrpSpPr>
          <p:cNvPr id="24" name="Gruppierung 23"/>
          <p:cNvGrpSpPr/>
          <p:nvPr/>
        </p:nvGrpSpPr>
        <p:grpSpPr>
          <a:xfrm>
            <a:off x="4641912" y="1654363"/>
            <a:ext cx="1442184" cy="2107355"/>
            <a:chOff x="5429095" y="2214580"/>
            <a:chExt cx="1760640" cy="2572690"/>
          </a:xfrm>
        </p:grpSpPr>
        <p:pic>
          <p:nvPicPr>
            <p:cNvPr id="9" name="Bild 8" descr="2014_02_25_idea.jpg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9857" b="99481" l="2288" r="8954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1617" r="26619"/>
            <a:stretch/>
          </p:blipFill>
          <p:spPr>
            <a:xfrm flipH="1">
              <a:off x="5708244" y="2214580"/>
              <a:ext cx="716961" cy="2175787"/>
            </a:xfrm>
            <a:prstGeom prst="rect">
              <a:avLst/>
            </a:prstGeom>
          </p:spPr>
        </p:pic>
        <p:sp>
          <p:nvSpPr>
            <p:cNvPr id="20" name="Textfeld 19"/>
            <p:cNvSpPr txBox="1"/>
            <p:nvPr/>
          </p:nvSpPr>
          <p:spPr>
            <a:xfrm>
              <a:off x="5429095" y="4336384"/>
              <a:ext cx="1760640" cy="450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Медиатор </a:t>
              </a:r>
              <a:r>
                <a:rPr lang="de-DE" dirty="0" smtClean="0"/>
                <a:t>2</a:t>
              </a:r>
            </a:p>
          </p:txBody>
        </p:sp>
      </p:grpSp>
      <p:sp>
        <p:nvSpPr>
          <p:cNvPr id="25" name="Textfeld 24"/>
          <p:cNvSpPr txBox="1"/>
          <p:nvPr/>
        </p:nvSpPr>
        <p:spPr>
          <a:xfrm>
            <a:off x="0" y="6492875"/>
            <a:ext cx="59709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/>
              <a:t>Данный метод взят у </a:t>
            </a:r>
            <a:r>
              <a:rPr lang="ru-RU" sz="1000" dirty="0" err="1" smtClean="0"/>
              <a:t>Ватцке</a:t>
            </a:r>
            <a:r>
              <a:rPr lang="ru-RU" sz="1000" dirty="0" smtClean="0"/>
              <a:t> Е.</a:t>
            </a:r>
            <a:r>
              <a:rPr lang="en-US" sz="1000" dirty="0" smtClean="0"/>
              <a:t> </a:t>
            </a:r>
            <a:r>
              <a:rPr lang="en-US" sz="1000" dirty="0"/>
              <a:t>(1999). </a:t>
            </a:r>
            <a:r>
              <a:rPr lang="en-US" sz="1000" i="1" dirty="0"/>
              <a:t>Das </a:t>
            </a:r>
            <a:r>
              <a:rPr lang="en-US" sz="1000" i="1" dirty="0" err="1"/>
              <a:t>gemischte</a:t>
            </a:r>
            <a:r>
              <a:rPr lang="en-US" sz="1000" i="1" dirty="0"/>
              <a:t> </a:t>
            </a:r>
            <a:r>
              <a:rPr lang="en-US" sz="1000" i="1" dirty="0" err="1"/>
              <a:t>Doppel</a:t>
            </a:r>
            <a:r>
              <a:rPr lang="en-US" sz="1000" dirty="0"/>
              <a:t>. In </a:t>
            </a:r>
            <a:r>
              <a:rPr lang="en-US" sz="1000" dirty="0" err="1"/>
              <a:t>Klammer</a:t>
            </a:r>
            <a:r>
              <a:rPr lang="en-US" sz="1000" dirty="0"/>
              <a:t>, G., </a:t>
            </a:r>
            <a:r>
              <a:rPr lang="en-US" sz="1000" dirty="0" err="1"/>
              <a:t>Geissler</a:t>
            </a:r>
            <a:r>
              <a:rPr lang="en-US" sz="1000" dirty="0"/>
              <a:t>, P. (pub.)</a:t>
            </a:r>
            <a:r>
              <a:rPr lang="en-US" sz="1000" dirty="0" smtClean="0"/>
              <a:t>:</a:t>
            </a:r>
          </a:p>
          <a:p>
            <a:r>
              <a:rPr lang="en-US" sz="1000" i="1" dirty="0" smtClean="0"/>
              <a:t>Mediation. </a:t>
            </a:r>
            <a:r>
              <a:rPr lang="en-US" sz="1000" i="1" dirty="0" err="1" smtClean="0"/>
              <a:t>Einblicke</a:t>
            </a:r>
            <a:r>
              <a:rPr lang="en-US" sz="1000" i="1" dirty="0" smtClean="0"/>
              <a:t> in </a:t>
            </a:r>
            <a:r>
              <a:rPr lang="en-US" sz="1000" i="1" dirty="0" err="1"/>
              <a:t>Theorie</a:t>
            </a:r>
            <a:r>
              <a:rPr lang="en-US" sz="1000" i="1" dirty="0"/>
              <a:t> und Praxis </a:t>
            </a:r>
            <a:r>
              <a:rPr lang="en-US" sz="1000" i="1" dirty="0" err="1"/>
              <a:t>professioneller</a:t>
            </a:r>
            <a:r>
              <a:rPr lang="en-US" sz="1000" i="1" dirty="0"/>
              <a:t> </a:t>
            </a:r>
            <a:r>
              <a:rPr lang="en-US" sz="1000" i="1" dirty="0" err="1"/>
              <a:t>Konfliktregelung</a:t>
            </a:r>
            <a:r>
              <a:rPr lang="en-US" sz="1000" dirty="0"/>
              <a:t>. Wien: Falter (pp. 190-200)</a:t>
            </a:r>
            <a:r>
              <a:rPr lang="de-DE" sz="1000" dirty="0"/>
              <a:t> </a:t>
            </a:r>
          </a:p>
        </p:txBody>
      </p:sp>
      <p:grpSp>
        <p:nvGrpSpPr>
          <p:cNvPr id="30" name="Gruppierung 29"/>
          <p:cNvGrpSpPr/>
          <p:nvPr/>
        </p:nvGrpSpPr>
        <p:grpSpPr>
          <a:xfrm>
            <a:off x="457200" y="1823840"/>
            <a:ext cx="8229600" cy="459344"/>
            <a:chOff x="457200" y="1823840"/>
            <a:chExt cx="8229600" cy="459344"/>
          </a:xfrm>
        </p:grpSpPr>
        <p:sp>
          <p:nvSpPr>
            <p:cNvPr id="26" name="Abgerundete rechteckige Legende 25"/>
            <p:cNvSpPr/>
            <p:nvPr/>
          </p:nvSpPr>
          <p:spPr>
            <a:xfrm>
              <a:off x="457200" y="1850865"/>
              <a:ext cx="1056103" cy="432319"/>
            </a:xfrm>
            <a:prstGeom prst="wedgeRoundRectCallout">
              <a:avLst>
                <a:gd name="adj1" fmla="val -22819"/>
                <a:gd name="adj2" fmla="val 112500"/>
                <a:gd name="adj3" fmla="val 16667"/>
              </a:avLst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dirty="0"/>
                <a:t>…</a:t>
              </a:r>
            </a:p>
          </p:txBody>
        </p:sp>
        <p:sp>
          <p:nvSpPr>
            <p:cNvPr id="27" name="Abgerundete rechteckige Legende 26"/>
            <p:cNvSpPr/>
            <p:nvPr/>
          </p:nvSpPr>
          <p:spPr>
            <a:xfrm>
              <a:off x="2124543" y="1823844"/>
              <a:ext cx="1056103" cy="432319"/>
            </a:xfrm>
            <a:prstGeom prst="wedgeRoundRectCallout">
              <a:avLst>
                <a:gd name="adj1" fmla="val -33866"/>
                <a:gd name="adj2" fmla="val 118750"/>
                <a:gd name="adj3" fmla="val 16667"/>
              </a:avLst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dirty="0"/>
                <a:t>…</a:t>
              </a:r>
            </a:p>
          </p:txBody>
        </p:sp>
        <p:sp>
          <p:nvSpPr>
            <p:cNvPr id="28" name="Abgerundete rechteckige Legende 27"/>
            <p:cNvSpPr/>
            <p:nvPr/>
          </p:nvSpPr>
          <p:spPr>
            <a:xfrm>
              <a:off x="5954297" y="1823842"/>
              <a:ext cx="1056103" cy="432319"/>
            </a:xfrm>
            <a:prstGeom prst="wedgeRoundRectCallout">
              <a:avLst>
                <a:gd name="adj1" fmla="val -16588"/>
                <a:gd name="adj2" fmla="val 127132"/>
                <a:gd name="adj3" fmla="val 16667"/>
              </a:avLst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dirty="0"/>
                <a:t>…</a:t>
              </a:r>
            </a:p>
          </p:txBody>
        </p:sp>
        <p:sp>
          <p:nvSpPr>
            <p:cNvPr id="29" name="Abgerundete rechteckige Legende 28"/>
            <p:cNvSpPr/>
            <p:nvPr/>
          </p:nvSpPr>
          <p:spPr>
            <a:xfrm>
              <a:off x="7630697" y="1823840"/>
              <a:ext cx="1056103" cy="432319"/>
            </a:xfrm>
            <a:prstGeom prst="wedgeRoundRectCallout">
              <a:avLst>
                <a:gd name="adj1" fmla="val -13863"/>
                <a:gd name="adj2" fmla="val 140625"/>
                <a:gd name="adj3" fmla="val 16667"/>
              </a:avLst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dirty="0"/>
                <a:t>…</a:t>
              </a:r>
            </a:p>
          </p:txBody>
        </p:sp>
      </p:grpSp>
      <p:sp>
        <p:nvSpPr>
          <p:cNvPr id="31" name="Abgerundete rechteckige Legende 30"/>
          <p:cNvSpPr/>
          <p:nvPr/>
        </p:nvSpPr>
        <p:spPr>
          <a:xfrm>
            <a:off x="4659101" y="1850865"/>
            <a:ext cx="1056103" cy="432319"/>
          </a:xfrm>
          <a:prstGeom prst="wedgeRoundRectCallout">
            <a:avLst>
              <a:gd name="adj1" fmla="val -6187"/>
              <a:gd name="adj2" fmla="val 141876"/>
              <a:gd name="adj3" fmla="val 16667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…</a:t>
            </a:r>
          </a:p>
        </p:txBody>
      </p:sp>
      <p:sp>
        <p:nvSpPr>
          <p:cNvPr id="32" name="Abgerundete rechteckige Legende 31"/>
          <p:cNvSpPr/>
          <p:nvPr/>
        </p:nvSpPr>
        <p:spPr>
          <a:xfrm>
            <a:off x="3037997" y="1864368"/>
            <a:ext cx="1056103" cy="432319"/>
          </a:xfrm>
          <a:prstGeom prst="wedgeRoundRectCallout">
            <a:avLst>
              <a:gd name="adj1" fmla="val -16152"/>
              <a:gd name="adj2" fmla="val 138420"/>
              <a:gd name="adj3" fmla="val 16667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…</a:t>
            </a:r>
          </a:p>
        </p:txBody>
      </p:sp>
      <p:grpSp>
        <p:nvGrpSpPr>
          <p:cNvPr id="34" name="Gruppierung 33"/>
          <p:cNvGrpSpPr/>
          <p:nvPr/>
        </p:nvGrpSpPr>
        <p:grpSpPr>
          <a:xfrm>
            <a:off x="538562" y="3481838"/>
            <a:ext cx="7954645" cy="528211"/>
            <a:chOff x="3330059" y="1663977"/>
            <a:chExt cx="7954645" cy="528211"/>
          </a:xfrm>
        </p:grpSpPr>
        <p:sp>
          <p:nvSpPr>
            <p:cNvPr id="35" name="Abgerundete rechteckige Legende 34"/>
            <p:cNvSpPr/>
            <p:nvPr/>
          </p:nvSpPr>
          <p:spPr>
            <a:xfrm>
              <a:off x="10228601" y="1663977"/>
              <a:ext cx="1056103" cy="432319"/>
            </a:xfrm>
            <a:prstGeom prst="wedgeRoundRectCallout">
              <a:avLst>
                <a:gd name="adj1" fmla="val -12915"/>
                <a:gd name="adj2" fmla="val 141877"/>
                <a:gd name="adj3" fmla="val 16667"/>
              </a:avLst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dirty="0"/>
                <a:t>…</a:t>
              </a:r>
            </a:p>
          </p:txBody>
        </p:sp>
        <p:sp>
          <p:nvSpPr>
            <p:cNvPr id="36" name="Abgerundete rechteckige Legende 35"/>
            <p:cNvSpPr/>
            <p:nvPr/>
          </p:nvSpPr>
          <p:spPr>
            <a:xfrm>
              <a:off x="3330059" y="1759869"/>
              <a:ext cx="1056103" cy="432319"/>
            </a:xfrm>
            <a:prstGeom prst="wedgeRoundRectCallout">
              <a:avLst>
                <a:gd name="adj1" fmla="val -31308"/>
                <a:gd name="adj2" fmla="val 117684"/>
                <a:gd name="adj3" fmla="val 16667"/>
              </a:avLst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dirty="0"/>
                <a:t>…</a:t>
              </a:r>
            </a:p>
          </p:txBody>
        </p:sp>
      </p:grpSp>
      <p:sp>
        <p:nvSpPr>
          <p:cNvPr id="52" name="Rechteck 51"/>
          <p:cNvSpPr/>
          <p:nvPr/>
        </p:nvSpPr>
        <p:spPr>
          <a:xfrm>
            <a:off x="2538322" y="5342723"/>
            <a:ext cx="32323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Беседы один-на-один </a:t>
            </a:r>
            <a:r>
              <a:rPr lang="de-DE" b="1" dirty="0" smtClean="0"/>
              <a:t>(</a:t>
            </a:r>
            <a:r>
              <a:rPr lang="de-DE" b="1" dirty="0"/>
              <a:t>20</a:t>
            </a:r>
            <a:r>
              <a:rPr lang="de-DE" b="1" dirty="0" smtClean="0"/>
              <a:t>‘)</a:t>
            </a:r>
            <a:endParaRPr lang="de-DE" b="1" dirty="0"/>
          </a:p>
        </p:txBody>
      </p:sp>
      <p:sp>
        <p:nvSpPr>
          <p:cNvPr id="53" name="Rechteck 52"/>
          <p:cNvSpPr/>
          <p:nvPr/>
        </p:nvSpPr>
        <p:spPr>
          <a:xfrm>
            <a:off x="2810355" y="6087626"/>
            <a:ext cx="31030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/>
              <a:t>Отчёт медиаторов</a:t>
            </a:r>
            <a:r>
              <a:rPr lang="en-US" b="1" dirty="0" smtClean="0"/>
              <a:t> </a:t>
            </a:r>
            <a:r>
              <a:rPr lang="de-DE" b="1" dirty="0" smtClean="0"/>
              <a:t>(2 </a:t>
            </a:r>
            <a:r>
              <a:rPr lang="de-DE" b="1" dirty="0"/>
              <a:t>x 5‘) </a:t>
            </a:r>
          </a:p>
        </p:txBody>
      </p:sp>
      <p:sp>
        <p:nvSpPr>
          <p:cNvPr id="54" name="Rechteck 53"/>
          <p:cNvSpPr/>
          <p:nvPr/>
        </p:nvSpPr>
        <p:spPr>
          <a:xfrm>
            <a:off x="2522946" y="4444446"/>
            <a:ext cx="37178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/>
              <a:t>Исправления и уточнения</a:t>
            </a:r>
            <a:r>
              <a:rPr lang="de-DE" b="1" dirty="0" smtClean="0"/>
              <a:t> </a:t>
            </a:r>
            <a:r>
              <a:rPr lang="de-DE" b="1" dirty="0"/>
              <a:t>(20</a:t>
            </a:r>
            <a:r>
              <a:rPr lang="de-DE" b="1" dirty="0" smtClean="0"/>
              <a:t>‘) </a:t>
            </a:r>
            <a:endParaRPr lang="de-DE" b="1" dirty="0"/>
          </a:p>
        </p:txBody>
      </p:sp>
      <p:sp>
        <p:nvSpPr>
          <p:cNvPr id="55" name="Rechteck 54"/>
          <p:cNvSpPr/>
          <p:nvPr/>
        </p:nvSpPr>
        <p:spPr>
          <a:xfrm>
            <a:off x="3089834" y="4936305"/>
            <a:ext cx="25002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/>
              <a:t>План контракта</a:t>
            </a:r>
            <a:r>
              <a:rPr lang="de-DE" b="1" dirty="0" smtClean="0"/>
              <a:t> </a:t>
            </a:r>
            <a:r>
              <a:rPr lang="de-DE" b="1" dirty="0"/>
              <a:t>(10‘</a:t>
            </a:r>
            <a:r>
              <a:rPr lang="de-DE" b="1" dirty="0" smtClean="0"/>
              <a:t>) </a:t>
            </a:r>
            <a:endParaRPr lang="de-DE" b="1" dirty="0"/>
          </a:p>
        </p:txBody>
      </p:sp>
      <p:sp>
        <p:nvSpPr>
          <p:cNvPr id="65" name="Textfeld 64"/>
          <p:cNvSpPr txBox="1"/>
          <p:nvPr/>
        </p:nvSpPr>
        <p:spPr>
          <a:xfrm>
            <a:off x="-2796909" y="266146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 idx="4294967295"/>
          </p:nvPr>
        </p:nvSpPr>
        <p:spPr>
          <a:xfrm>
            <a:off x="0" y="509921"/>
            <a:ext cx="9144000" cy="593949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ru-RU" sz="2800" b="1" dirty="0"/>
              <a:t>«Смешанная парная игра»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691744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3533E-6 4.38122E-6 L 0.31396 0.1397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89" y="698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9.16348E-7 4.38122E-6 L -0.32159 0.1394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88" y="696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6737E-6 -8.39695E-7 L 0.3025 -0.1959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16" y="-980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2853E-6 -6.52325E-7 L -0.29659 -0.199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39" y="-99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1396 0.13971 L -0.00121 0.1554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58" y="78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159 0.13948 L 0.01041 0.15567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91" y="81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25 -0.19593 L 0.30268 0.0462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098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659 -0.1994 L -0.31621 0.04256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9" y="120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52" grpId="0"/>
      <p:bldP spid="52" grpId="1"/>
      <p:bldP spid="53" grpId="0"/>
      <p:bldP spid="53" grpId="1"/>
      <p:bldP spid="54" grpId="0"/>
      <p:bldP spid="54" grpId="1"/>
      <p:bldP spid="5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4"/>
          <p:cNvSpPr>
            <a:spLocks noGrp="1"/>
          </p:cNvSpPr>
          <p:nvPr>
            <p:ph type="title" idx="4294967295"/>
          </p:nvPr>
        </p:nvSpPr>
        <p:spPr>
          <a:xfrm>
            <a:off x="457200" y="285750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sz="2800" b="1" dirty="0" smtClean="0"/>
              <a:t>Временное трудоустройство 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647759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 idx="4294967295"/>
          </p:nvPr>
        </p:nvSpPr>
        <p:spPr>
          <a:xfrm>
            <a:off x="-14242" y="493445"/>
            <a:ext cx="9158242" cy="635139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ru-RU" sz="2800" b="1" dirty="0"/>
              <a:t>Временное трудоустройство </a:t>
            </a:r>
            <a:endParaRPr lang="en-US" sz="2800" b="1" dirty="0"/>
          </a:p>
        </p:txBody>
      </p:sp>
      <p:sp>
        <p:nvSpPr>
          <p:cNvPr id="7" name="Wolke 6"/>
          <p:cNvSpPr/>
          <p:nvPr/>
        </p:nvSpPr>
        <p:spPr>
          <a:xfrm>
            <a:off x="3678253" y="1362868"/>
            <a:ext cx="4347897" cy="702519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Экономический спад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1350953" y="6291111"/>
            <a:ext cx="28106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/>
              <a:t>Промышленный отдел</a:t>
            </a:r>
            <a:endParaRPr lang="de-DE" b="1" dirty="0"/>
          </a:p>
        </p:txBody>
      </p:sp>
      <p:sp>
        <p:nvSpPr>
          <p:cNvPr id="14" name="Textfeld 13"/>
          <p:cNvSpPr txBox="1"/>
          <p:nvPr/>
        </p:nvSpPr>
        <p:spPr>
          <a:xfrm>
            <a:off x="4846955" y="6301656"/>
            <a:ext cx="2586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/>
              <a:t>Коммерческий отдел</a:t>
            </a:r>
            <a:endParaRPr lang="de-DE" b="1" dirty="0"/>
          </a:p>
        </p:txBody>
      </p:sp>
      <p:cxnSp>
        <p:nvCxnSpPr>
          <p:cNvPr id="21" name="Gerade Verbindung 20"/>
          <p:cNvCxnSpPr>
            <a:stCxn id="31" idx="2"/>
            <a:endCxn id="26" idx="0"/>
          </p:cNvCxnSpPr>
          <p:nvPr/>
        </p:nvCxnSpPr>
        <p:spPr>
          <a:xfrm flipH="1">
            <a:off x="3427459" y="3123947"/>
            <a:ext cx="878447" cy="44236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Gerade Verbindung 23"/>
          <p:cNvCxnSpPr>
            <a:stCxn id="31" idx="2"/>
            <a:endCxn id="25" idx="0"/>
          </p:cNvCxnSpPr>
          <p:nvPr/>
        </p:nvCxnSpPr>
        <p:spPr>
          <a:xfrm>
            <a:off x="4305906" y="3123947"/>
            <a:ext cx="1141254" cy="35281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Gerade Verbindung 26"/>
          <p:cNvCxnSpPr>
            <a:stCxn id="26" idx="2"/>
            <a:endCxn id="40" idx="0"/>
          </p:cNvCxnSpPr>
          <p:nvPr/>
        </p:nvCxnSpPr>
        <p:spPr>
          <a:xfrm flipH="1">
            <a:off x="2239044" y="4654440"/>
            <a:ext cx="1188415" cy="49747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Gerade Verbindung 29"/>
          <p:cNvCxnSpPr>
            <a:stCxn id="25" idx="2"/>
            <a:endCxn id="41" idx="0"/>
          </p:cNvCxnSpPr>
          <p:nvPr/>
        </p:nvCxnSpPr>
        <p:spPr>
          <a:xfrm flipH="1">
            <a:off x="4576822" y="4607475"/>
            <a:ext cx="870338" cy="49684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3" name="Gerade Verbindung 32"/>
          <p:cNvCxnSpPr>
            <a:stCxn id="25" idx="2"/>
            <a:endCxn id="42" idx="0"/>
          </p:cNvCxnSpPr>
          <p:nvPr/>
        </p:nvCxnSpPr>
        <p:spPr>
          <a:xfrm>
            <a:off x="5447160" y="4607475"/>
            <a:ext cx="1563285" cy="46908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0" name="Freihandform 49"/>
          <p:cNvSpPr/>
          <p:nvPr/>
        </p:nvSpPr>
        <p:spPr>
          <a:xfrm>
            <a:off x="1280370" y="2260776"/>
            <a:ext cx="1475886" cy="1299308"/>
          </a:xfrm>
          <a:custGeom>
            <a:avLst/>
            <a:gdLst>
              <a:gd name="connsiteX0" fmla="*/ 0 w 1475886"/>
              <a:gd name="connsiteY0" fmla="*/ 1296957 h 1299308"/>
              <a:gd name="connsiteX1" fmla="*/ 1378187 w 1475886"/>
              <a:gd name="connsiteY1" fmla="*/ 1094308 h 1299308"/>
              <a:gd name="connsiteX2" fmla="*/ 1364675 w 1475886"/>
              <a:gd name="connsiteY2" fmla="*/ 0 h 1299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75886" h="1299308">
                <a:moveTo>
                  <a:pt x="0" y="1296957"/>
                </a:moveTo>
                <a:cubicBezTo>
                  <a:pt x="575370" y="1303712"/>
                  <a:pt x="1150741" y="1310467"/>
                  <a:pt x="1378187" y="1094308"/>
                </a:cubicBezTo>
                <a:cubicBezTo>
                  <a:pt x="1605633" y="878149"/>
                  <a:pt x="1364675" y="0"/>
                  <a:pt x="1364675" y="0"/>
                </a:cubicBezTo>
              </a:path>
            </a:pathLst>
          </a:cu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9" name="Gruppierung 18"/>
          <p:cNvGrpSpPr/>
          <p:nvPr/>
        </p:nvGrpSpPr>
        <p:grpSpPr>
          <a:xfrm>
            <a:off x="5139012" y="3476762"/>
            <a:ext cx="2258133" cy="1130713"/>
            <a:chOff x="4695518" y="4006193"/>
            <a:chExt cx="2258133" cy="1130713"/>
          </a:xfrm>
        </p:grpSpPr>
        <p:sp>
          <p:nvSpPr>
            <p:cNvPr id="9" name="Textfeld 8"/>
            <p:cNvSpPr txBox="1"/>
            <p:nvPr/>
          </p:nvSpPr>
          <p:spPr>
            <a:xfrm>
              <a:off x="5151129" y="4366864"/>
              <a:ext cx="18025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 smtClean="0"/>
                <a:t>Моника Шмидт </a:t>
              </a:r>
              <a:endParaRPr lang="de-DE" dirty="0"/>
            </a:p>
          </p:txBody>
        </p:sp>
        <p:pic>
          <p:nvPicPr>
            <p:cNvPr id="25" name="Bild 24" descr="2013_12_04_angry person_1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695518" y="4006193"/>
              <a:ext cx="616296" cy="1130713"/>
            </a:xfrm>
            <a:prstGeom prst="rect">
              <a:avLst/>
            </a:prstGeom>
          </p:spPr>
        </p:pic>
      </p:grpSp>
      <p:grpSp>
        <p:nvGrpSpPr>
          <p:cNvPr id="17" name="Gruppierung 16"/>
          <p:cNvGrpSpPr/>
          <p:nvPr/>
        </p:nvGrpSpPr>
        <p:grpSpPr>
          <a:xfrm>
            <a:off x="3132612" y="3566313"/>
            <a:ext cx="1876293" cy="1088127"/>
            <a:chOff x="3088559" y="4006193"/>
            <a:chExt cx="1876293" cy="1088127"/>
          </a:xfrm>
        </p:grpSpPr>
        <p:sp>
          <p:nvSpPr>
            <p:cNvPr id="8" name="Textfeld 7"/>
            <p:cNvSpPr txBox="1"/>
            <p:nvPr/>
          </p:nvSpPr>
          <p:spPr>
            <a:xfrm>
              <a:off x="3464759" y="4366864"/>
              <a:ext cx="15000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 err="1" smtClean="0"/>
                <a:t>Улли</a:t>
              </a:r>
              <a:r>
                <a:rPr lang="ru-RU" dirty="0" smtClean="0"/>
                <a:t> Майер</a:t>
              </a:r>
              <a:endParaRPr lang="de-DE" dirty="0"/>
            </a:p>
          </p:txBody>
        </p:sp>
        <p:pic>
          <p:nvPicPr>
            <p:cNvPr id="26" name="Bild 25" descr="2013_12_04_angry person_2.png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84" b="99719" l="2594" r="100000">
                          <a14:backgroundMark x1="82101" y1="19396" x2="82101" y2="19396"/>
                          <a14:backgroundMark x1="68223" y1="19396" x2="68223" y2="1939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088559" y="4006193"/>
              <a:ext cx="589694" cy="1088127"/>
            </a:xfrm>
            <a:prstGeom prst="rect">
              <a:avLst/>
            </a:prstGeom>
          </p:spPr>
        </p:pic>
      </p:grpSp>
      <p:grpSp>
        <p:nvGrpSpPr>
          <p:cNvPr id="2" name="Gruppierung 1"/>
          <p:cNvGrpSpPr/>
          <p:nvPr/>
        </p:nvGrpSpPr>
        <p:grpSpPr>
          <a:xfrm>
            <a:off x="4147571" y="2085694"/>
            <a:ext cx="2552254" cy="1038253"/>
            <a:chOff x="3749475" y="3037787"/>
            <a:chExt cx="2552254" cy="1038253"/>
          </a:xfrm>
        </p:grpSpPr>
        <p:sp>
          <p:nvSpPr>
            <p:cNvPr id="6" name="Textfeld 5"/>
            <p:cNvSpPr txBox="1"/>
            <p:nvPr/>
          </p:nvSpPr>
          <p:spPr>
            <a:xfrm>
              <a:off x="3959095" y="3323779"/>
              <a:ext cx="234263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 smtClean="0"/>
                <a:t>Менеджер филиала</a:t>
              </a:r>
              <a:endParaRPr lang="de-DE" dirty="0" smtClean="0"/>
            </a:p>
            <a:p>
              <a:pPr algn="ctr"/>
              <a:r>
                <a:rPr lang="ru-RU" dirty="0" smtClean="0"/>
                <a:t>Др. Бот</a:t>
              </a:r>
              <a:endParaRPr lang="de-DE" dirty="0"/>
            </a:p>
          </p:txBody>
        </p:sp>
        <p:pic>
          <p:nvPicPr>
            <p:cNvPr id="31" name="Bild 30" descr="2013_12_04_bored person.png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749475" y="3037787"/>
              <a:ext cx="316669" cy="1038253"/>
            </a:xfrm>
            <a:prstGeom prst="rect">
              <a:avLst/>
            </a:prstGeom>
          </p:spPr>
        </p:pic>
      </p:grpSp>
      <p:grpSp>
        <p:nvGrpSpPr>
          <p:cNvPr id="38" name="Gruppierung 37"/>
          <p:cNvGrpSpPr/>
          <p:nvPr/>
        </p:nvGrpSpPr>
        <p:grpSpPr>
          <a:xfrm>
            <a:off x="2018313" y="5151917"/>
            <a:ext cx="1743671" cy="1136119"/>
            <a:chOff x="2466269" y="4868035"/>
            <a:chExt cx="1743671" cy="1136119"/>
          </a:xfrm>
        </p:grpSpPr>
        <p:sp>
          <p:nvSpPr>
            <p:cNvPr id="10" name="Textfeld 9"/>
            <p:cNvSpPr txBox="1"/>
            <p:nvPr/>
          </p:nvSpPr>
          <p:spPr>
            <a:xfrm>
              <a:off x="2838200" y="5264999"/>
              <a:ext cx="13717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 smtClean="0"/>
                <a:t>Тео </a:t>
              </a:r>
              <a:r>
                <a:rPr lang="ru-RU" dirty="0" err="1" smtClean="0"/>
                <a:t>Кёстер</a:t>
              </a:r>
              <a:endParaRPr lang="de-DE" dirty="0"/>
            </a:p>
          </p:txBody>
        </p:sp>
        <p:pic>
          <p:nvPicPr>
            <p:cNvPr id="40" name="Bild 39" descr="2014_02_25_questioning.jpg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0" b="100000" l="1266" r="1000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466269" y="4868035"/>
              <a:ext cx="441462" cy="1136119"/>
            </a:xfrm>
            <a:prstGeom prst="rect">
              <a:avLst/>
            </a:prstGeom>
          </p:spPr>
        </p:pic>
      </p:grpSp>
      <p:grpSp>
        <p:nvGrpSpPr>
          <p:cNvPr id="43" name="Gruppierung 42"/>
          <p:cNvGrpSpPr/>
          <p:nvPr/>
        </p:nvGrpSpPr>
        <p:grpSpPr>
          <a:xfrm>
            <a:off x="4384327" y="5104316"/>
            <a:ext cx="2095469" cy="1136119"/>
            <a:chOff x="4435154" y="4888250"/>
            <a:chExt cx="2095469" cy="1136119"/>
          </a:xfrm>
        </p:grpSpPr>
        <p:sp>
          <p:nvSpPr>
            <p:cNvPr id="11" name="Textfeld 10"/>
            <p:cNvSpPr txBox="1"/>
            <p:nvPr/>
          </p:nvSpPr>
          <p:spPr>
            <a:xfrm>
              <a:off x="4755603" y="5343974"/>
              <a:ext cx="17750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 smtClean="0"/>
                <a:t>Дороти </a:t>
              </a:r>
              <a:r>
                <a:rPr lang="ru-RU" dirty="0" err="1" smtClean="0"/>
                <a:t>Уинтер</a:t>
              </a:r>
              <a:r>
                <a:rPr lang="ru-RU" dirty="0" smtClean="0"/>
                <a:t> </a:t>
              </a:r>
              <a:endParaRPr lang="de-DE" dirty="0"/>
            </a:p>
          </p:txBody>
        </p:sp>
        <p:pic>
          <p:nvPicPr>
            <p:cNvPr id="41" name="Bild 40" descr="2014_02_25_waiting.jpg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567" b="99433" l="0" r="1000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35154" y="4888250"/>
              <a:ext cx="384989" cy="1136119"/>
            </a:xfrm>
            <a:prstGeom prst="rect">
              <a:avLst/>
            </a:prstGeom>
          </p:spPr>
        </p:pic>
      </p:grpSp>
      <p:grpSp>
        <p:nvGrpSpPr>
          <p:cNvPr id="44" name="Gruppierung 43"/>
          <p:cNvGrpSpPr/>
          <p:nvPr/>
        </p:nvGrpSpPr>
        <p:grpSpPr>
          <a:xfrm>
            <a:off x="6694014" y="5076555"/>
            <a:ext cx="2198418" cy="1088127"/>
            <a:chOff x="6358343" y="4888250"/>
            <a:chExt cx="2198418" cy="1088127"/>
          </a:xfrm>
        </p:grpSpPr>
        <p:pic>
          <p:nvPicPr>
            <p:cNvPr id="42" name="Bild 41" descr="2013_11_25_explaining person_1.jpg"/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0" b="100000" l="1125" r="100000">
                          <a14:foregroundMark x1="63854" y1="95098" x2="63854" y2="95098"/>
                          <a14:foregroundMark x1="62166" y1="97631" x2="62166" y2="97631"/>
                          <a14:foregroundMark x1="65823" y1="97631" x2="65823" y2="97631"/>
                          <a14:foregroundMark x1="59775" y1="95507" x2="59775" y2="95507"/>
                        </a14:backgroundRemoval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358343" y="4888250"/>
              <a:ext cx="632862" cy="1088127"/>
            </a:xfrm>
            <a:prstGeom prst="rect">
              <a:avLst/>
            </a:prstGeom>
          </p:spPr>
        </p:pic>
        <p:sp>
          <p:nvSpPr>
            <p:cNvPr id="12" name="Textfeld 11"/>
            <p:cNvSpPr txBox="1"/>
            <p:nvPr/>
          </p:nvSpPr>
          <p:spPr>
            <a:xfrm>
              <a:off x="6730620" y="5378123"/>
              <a:ext cx="18261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 smtClean="0"/>
                <a:t>Анке </a:t>
              </a:r>
              <a:r>
                <a:rPr lang="ru-RU" dirty="0" err="1" smtClean="0"/>
                <a:t>Штеллинг</a:t>
              </a:r>
              <a:r>
                <a:rPr lang="ru-RU" dirty="0" smtClean="0"/>
                <a:t> </a:t>
              </a:r>
              <a:endParaRPr lang="de-DE" dirty="0"/>
            </a:p>
          </p:txBody>
        </p:sp>
      </p:grpSp>
      <p:grpSp>
        <p:nvGrpSpPr>
          <p:cNvPr id="48" name="Gruppierung 47"/>
          <p:cNvGrpSpPr/>
          <p:nvPr/>
        </p:nvGrpSpPr>
        <p:grpSpPr>
          <a:xfrm>
            <a:off x="3218065" y="3589195"/>
            <a:ext cx="1864384" cy="1018280"/>
            <a:chOff x="904013" y="3167821"/>
            <a:chExt cx="1864384" cy="1018280"/>
          </a:xfrm>
        </p:grpSpPr>
        <p:sp>
          <p:nvSpPr>
            <p:cNvPr id="15" name="Textfeld 14"/>
            <p:cNvSpPr txBox="1"/>
            <p:nvPr/>
          </p:nvSpPr>
          <p:spPr>
            <a:xfrm>
              <a:off x="1202994" y="3492567"/>
              <a:ext cx="15654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/>
                <a:t>Берни</a:t>
              </a:r>
              <a:r>
                <a:rPr lang="de-DE" dirty="0" smtClean="0"/>
                <a:t> </a:t>
              </a:r>
              <a:r>
                <a:rPr lang="ru-RU" dirty="0" smtClean="0"/>
                <a:t>Бринк</a:t>
              </a:r>
              <a:endParaRPr lang="de-DE" dirty="0" smtClean="0"/>
            </a:p>
          </p:txBody>
        </p:sp>
        <p:pic>
          <p:nvPicPr>
            <p:cNvPr id="51" name="Bild 50" descr="2014_02_25_idea.jpg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0" b="98690" l="5172" r="96552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04013" y="3167821"/>
              <a:ext cx="344077" cy="10182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94866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9.06778E-7 L -0.28472 -0.1822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36" y="-91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 idx="4294967295"/>
          </p:nvPr>
        </p:nvSpPr>
        <p:spPr>
          <a:xfrm>
            <a:off x="0" y="2857500"/>
            <a:ext cx="91440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sz="2800" b="1" dirty="0"/>
              <a:t>Конфликты с вовлечением нескольких сторон: неясные и комплексные</a:t>
            </a:r>
            <a:r>
              <a:rPr lang="en-US" sz="2800" dirty="0"/>
              <a:t> </a:t>
            </a:r>
            <a:endParaRPr lang="de-DE" sz="2800" dirty="0"/>
          </a:p>
        </p:txBody>
      </p:sp>
    </p:spTree>
    <p:extLst>
      <p:ext uri="{BB962C8B-B14F-4D97-AF65-F5344CB8AC3E}">
        <p14:creationId xmlns:p14="http://schemas.microsoft.com/office/powerpoint/2010/main" val="615771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 descr="2013_12_04_angry person_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09287" y="2298998"/>
            <a:ext cx="1810196" cy="3321151"/>
          </a:xfrm>
          <a:prstGeom prst="rect">
            <a:avLst/>
          </a:prstGeom>
        </p:spPr>
      </p:pic>
      <p:pic>
        <p:nvPicPr>
          <p:cNvPr id="4" name="Bild 3" descr="2013_12_04_angry person_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2977" y="1654363"/>
            <a:ext cx="2865216" cy="4511191"/>
          </a:xfrm>
          <a:prstGeom prst="rect">
            <a:avLst/>
          </a:prstGeom>
        </p:spPr>
      </p:pic>
      <p:grpSp>
        <p:nvGrpSpPr>
          <p:cNvPr id="8" name="Gruppierung 7"/>
          <p:cNvGrpSpPr/>
          <p:nvPr/>
        </p:nvGrpSpPr>
        <p:grpSpPr>
          <a:xfrm>
            <a:off x="3634630" y="3174845"/>
            <a:ext cx="1891629" cy="1189025"/>
            <a:chOff x="3634630" y="2891135"/>
            <a:chExt cx="1891629" cy="1189025"/>
          </a:xfrm>
        </p:grpSpPr>
        <p:cxnSp>
          <p:nvCxnSpPr>
            <p:cNvPr id="7" name="Gerade Verbindung mit Pfeil 6"/>
            <p:cNvCxnSpPr/>
            <p:nvPr/>
          </p:nvCxnSpPr>
          <p:spPr>
            <a:xfrm>
              <a:off x="3634630" y="3445043"/>
              <a:ext cx="1891629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Gewitterblitz 4"/>
            <p:cNvSpPr/>
            <p:nvPr/>
          </p:nvSpPr>
          <p:spPr>
            <a:xfrm>
              <a:off x="3985932" y="2891135"/>
              <a:ext cx="1189025" cy="1189025"/>
            </a:xfrm>
            <a:prstGeom prst="lightningBol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0" name="Titel 1"/>
          <p:cNvSpPr>
            <a:spLocks noGrp="1"/>
          </p:cNvSpPr>
          <p:nvPr>
            <p:ph type="title" idx="4294967295"/>
          </p:nvPr>
        </p:nvSpPr>
        <p:spPr>
          <a:xfrm>
            <a:off x="0" y="511363"/>
            <a:ext cx="9144000" cy="721692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algn="l"/>
            <a:r>
              <a:rPr lang="ru-RU" sz="2800" b="1" dirty="0"/>
              <a:t>Конфликты с вовлечением нескольких сторон: неясные и комплексные</a:t>
            </a:r>
            <a:r>
              <a:rPr lang="en-US" sz="2800" dirty="0"/>
              <a:t> </a:t>
            </a: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27224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2014_01_13_blue group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0877" y="2023867"/>
            <a:ext cx="1727881" cy="1286076"/>
          </a:xfrm>
          <a:prstGeom prst="rect">
            <a:avLst/>
          </a:prstGeom>
        </p:spPr>
      </p:pic>
      <p:pic>
        <p:nvPicPr>
          <p:cNvPr id="9" name="Bild 8" descr="2014_01_13_orange grou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57200" y="3309943"/>
            <a:ext cx="1859410" cy="1288813"/>
          </a:xfrm>
          <a:prstGeom prst="rect">
            <a:avLst/>
          </a:prstGeom>
        </p:spPr>
      </p:pic>
      <p:pic>
        <p:nvPicPr>
          <p:cNvPr id="10" name="Bild 9" descr="2014_01_13_yellow group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5908" y="5296659"/>
            <a:ext cx="1708736" cy="1282697"/>
          </a:xfrm>
          <a:prstGeom prst="rect">
            <a:avLst/>
          </a:prstGeom>
        </p:spPr>
      </p:pic>
      <p:pic>
        <p:nvPicPr>
          <p:cNvPr id="11" name="Bild 10" descr="2014_01_13_yellow group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806730" y="3309943"/>
            <a:ext cx="1708736" cy="1282697"/>
          </a:xfrm>
          <a:prstGeom prst="rect">
            <a:avLst/>
          </a:prstGeom>
        </p:spPr>
      </p:pic>
      <p:pic>
        <p:nvPicPr>
          <p:cNvPr id="12" name="Bild 11" descr="2014_01_13_orange group.png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00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2676" y="5080500"/>
            <a:ext cx="1972164" cy="1366966"/>
          </a:xfrm>
          <a:prstGeom prst="rect">
            <a:avLst/>
          </a:prstGeom>
        </p:spPr>
      </p:pic>
      <p:pic>
        <p:nvPicPr>
          <p:cNvPr id="13" name="Bild 12" descr="2014_01_13_blue group.png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316610" y="1889933"/>
            <a:ext cx="1723341" cy="1282697"/>
          </a:xfrm>
          <a:prstGeom prst="rect">
            <a:avLst/>
          </a:prstGeom>
        </p:spPr>
      </p:pic>
      <p:grpSp>
        <p:nvGrpSpPr>
          <p:cNvPr id="53" name="Gruppierung 52"/>
          <p:cNvGrpSpPr/>
          <p:nvPr/>
        </p:nvGrpSpPr>
        <p:grpSpPr>
          <a:xfrm>
            <a:off x="1386905" y="4598756"/>
            <a:ext cx="829003" cy="1339252"/>
            <a:chOff x="1386905" y="4598756"/>
            <a:chExt cx="829003" cy="1339252"/>
          </a:xfrm>
        </p:grpSpPr>
        <p:cxnSp>
          <p:nvCxnSpPr>
            <p:cNvPr id="26" name="Gerade Verbindung mit Pfeil 25"/>
            <p:cNvCxnSpPr>
              <a:stCxn id="9" idx="2"/>
              <a:endCxn id="10" idx="1"/>
            </p:cNvCxnSpPr>
            <p:nvPr/>
          </p:nvCxnSpPr>
          <p:spPr>
            <a:xfrm>
              <a:off x="1386905" y="4598756"/>
              <a:ext cx="829003" cy="1339252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Gewitterblitz 43"/>
            <p:cNvSpPr/>
            <p:nvPr/>
          </p:nvSpPr>
          <p:spPr>
            <a:xfrm>
              <a:off x="1462252" y="4938507"/>
              <a:ext cx="645560" cy="662263"/>
            </a:xfrm>
            <a:prstGeom prst="lightningBol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54" name="Gruppierung 53"/>
          <p:cNvGrpSpPr/>
          <p:nvPr/>
        </p:nvGrpSpPr>
        <p:grpSpPr>
          <a:xfrm>
            <a:off x="2316610" y="3954350"/>
            <a:ext cx="3736066" cy="1809633"/>
            <a:chOff x="2316610" y="3954350"/>
            <a:chExt cx="3736066" cy="1809633"/>
          </a:xfrm>
        </p:grpSpPr>
        <p:cxnSp>
          <p:nvCxnSpPr>
            <p:cNvPr id="32" name="Gerade Verbindung mit Pfeil 31"/>
            <p:cNvCxnSpPr>
              <a:stCxn id="9" idx="1"/>
              <a:endCxn id="12" idx="1"/>
            </p:cNvCxnSpPr>
            <p:nvPr/>
          </p:nvCxnSpPr>
          <p:spPr>
            <a:xfrm>
              <a:off x="2316610" y="3954350"/>
              <a:ext cx="3736066" cy="1809633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Gewitterblitz 44"/>
            <p:cNvSpPr/>
            <p:nvPr/>
          </p:nvSpPr>
          <p:spPr>
            <a:xfrm>
              <a:off x="3394391" y="4335201"/>
              <a:ext cx="645560" cy="662263"/>
            </a:xfrm>
            <a:prstGeom prst="lightningBol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57" name="Gruppierung 56"/>
          <p:cNvGrpSpPr/>
          <p:nvPr/>
        </p:nvGrpSpPr>
        <p:grpSpPr>
          <a:xfrm>
            <a:off x="4039951" y="2200150"/>
            <a:ext cx="1270926" cy="662263"/>
            <a:chOff x="4039951" y="2200150"/>
            <a:chExt cx="1270926" cy="662263"/>
          </a:xfrm>
        </p:grpSpPr>
        <p:cxnSp>
          <p:nvCxnSpPr>
            <p:cNvPr id="38" name="Gerade Verbindung mit Pfeil 37"/>
            <p:cNvCxnSpPr>
              <a:stCxn id="6" idx="1"/>
              <a:endCxn id="13" idx="1"/>
            </p:cNvCxnSpPr>
            <p:nvPr/>
          </p:nvCxnSpPr>
          <p:spPr>
            <a:xfrm flipH="1" flipV="1">
              <a:off x="4039951" y="2531282"/>
              <a:ext cx="1270926" cy="135623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Gewitterblitz 45"/>
            <p:cNvSpPr/>
            <p:nvPr/>
          </p:nvSpPr>
          <p:spPr>
            <a:xfrm>
              <a:off x="4235365" y="2200150"/>
              <a:ext cx="645560" cy="662263"/>
            </a:xfrm>
            <a:prstGeom prst="lightningBol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60" name="Gruppierung 59"/>
          <p:cNvGrpSpPr/>
          <p:nvPr/>
        </p:nvGrpSpPr>
        <p:grpSpPr>
          <a:xfrm>
            <a:off x="3924644" y="3309943"/>
            <a:ext cx="2250174" cy="2628065"/>
            <a:chOff x="3924644" y="3309943"/>
            <a:chExt cx="2250174" cy="2628065"/>
          </a:xfrm>
        </p:grpSpPr>
        <p:cxnSp>
          <p:nvCxnSpPr>
            <p:cNvPr id="17" name="Gerade Verbindung mit Pfeil 16"/>
            <p:cNvCxnSpPr>
              <a:stCxn id="10" idx="3"/>
              <a:endCxn id="6" idx="2"/>
            </p:cNvCxnSpPr>
            <p:nvPr/>
          </p:nvCxnSpPr>
          <p:spPr>
            <a:xfrm flipV="1">
              <a:off x="3924644" y="3309943"/>
              <a:ext cx="2250174" cy="2628065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Gewitterblitz 46"/>
            <p:cNvSpPr/>
            <p:nvPr/>
          </p:nvSpPr>
          <p:spPr>
            <a:xfrm>
              <a:off x="4893513" y="4062430"/>
              <a:ext cx="645560" cy="662263"/>
            </a:xfrm>
            <a:prstGeom prst="lightningBol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55" name="Gruppierung 54"/>
          <p:cNvGrpSpPr/>
          <p:nvPr/>
        </p:nvGrpSpPr>
        <p:grpSpPr>
          <a:xfrm>
            <a:off x="2316610" y="2666905"/>
            <a:ext cx="2994267" cy="1287445"/>
            <a:chOff x="2316610" y="2666905"/>
            <a:chExt cx="2994267" cy="1287445"/>
          </a:xfrm>
        </p:grpSpPr>
        <p:cxnSp>
          <p:nvCxnSpPr>
            <p:cNvPr id="7" name="Gerade Verbindung mit Pfeil 6"/>
            <p:cNvCxnSpPr>
              <a:stCxn id="9" idx="1"/>
              <a:endCxn id="6" idx="1"/>
            </p:cNvCxnSpPr>
            <p:nvPr/>
          </p:nvCxnSpPr>
          <p:spPr>
            <a:xfrm flipV="1">
              <a:off x="2316610" y="2666905"/>
              <a:ext cx="2994267" cy="1287445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Herz 47"/>
            <p:cNvSpPr/>
            <p:nvPr/>
          </p:nvSpPr>
          <p:spPr>
            <a:xfrm>
              <a:off x="2883771" y="3512593"/>
              <a:ext cx="341924" cy="341924"/>
            </a:xfrm>
            <a:prstGeom prst="heart">
              <a:avLst/>
            </a:prstGeom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58" name="Gruppierung 57"/>
          <p:cNvGrpSpPr/>
          <p:nvPr/>
        </p:nvGrpSpPr>
        <p:grpSpPr>
          <a:xfrm>
            <a:off x="7038758" y="2666905"/>
            <a:ext cx="622340" cy="643038"/>
            <a:chOff x="7038758" y="2666905"/>
            <a:chExt cx="622340" cy="643038"/>
          </a:xfrm>
        </p:grpSpPr>
        <p:cxnSp>
          <p:nvCxnSpPr>
            <p:cNvPr id="35" name="Gerade Verbindung mit Pfeil 34"/>
            <p:cNvCxnSpPr>
              <a:stCxn id="11" idx="0"/>
              <a:endCxn id="6" idx="3"/>
            </p:cNvCxnSpPr>
            <p:nvPr/>
          </p:nvCxnSpPr>
          <p:spPr>
            <a:xfrm flipH="1" flipV="1">
              <a:off x="7038758" y="2666905"/>
              <a:ext cx="622340" cy="643038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Herz 48"/>
            <p:cNvSpPr/>
            <p:nvPr/>
          </p:nvSpPr>
          <p:spPr>
            <a:xfrm>
              <a:off x="7153147" y="2772773"/>
              <a:ext cx="413367" cy="413367"/>
            </a:xfrm>
            <a:prstGeom prst="heart">
              <a:avLst/>
            </a:prstGeom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56" name="Gruppierung 55"/>
          <p:cNvGrpSpPr/>
          <p:nvPr/>
        </p:nvGrpSpPr>
        <p:grpSpPr>
          <a:xfrm>
            <a:off x="3178280" y="3172630"/>
            <a:ext cx="3628450" cy="778662"/>
            <a:chOff x="3178280" y="3172630"/>
            <a:chExt cx="3628450" cy="778662"/>
          </a:xfrm>
        </p:grpSpPr>
        <p:cxnSp>
          <p:nvCxnSpPr>
            <p:cNvPr id="29" name="Gerade Verbindung mit Pfeil 28"/>
            <p:cNvCxnSpPr>
              <a:stCxn id="13" idx="2"/>
              <a:endCxn id="11" idx="3"/>
            </p:cNvCxnSpPr>
            <p:nvPr/>
          </p:nvCxnSpPr>
          <p:spPr>
            <a:xfrm>
              <a:off x="3178280" y="3172630"/>
              <a:ext cx="3628450" cy="778662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feld 50"/>
            <p:cNvSpPr txBox="1"/>
            <p:nvPr/>
          </p:nvSpPr>
          <p:spPr>
            <a:xfrm>
              <a:off x="4646083" y="3186140"/>
              <a:ext cx="46968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4000" dirty="0" smtClean="0">
                  <a:solidFill>
                    <a:srgbClr val="0000FF"/>
                  </a:solidFill>
                </a:rPr>
                <a:t>?</a:t>
              </a:r>
              <a:endParaRPr lang="de-DE" sz="400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59" name="Gruppierung 58"/>
          <p:cNvGrpSpPr/>
          <p:nvPr/>
        </p:nvGrpSpPr>
        <p:grpSpPr>
          <a:xfrm>
            <a:off x="6174818" y="3309943"/>
            <a:ext cx="863940" cy="1770557"/>
            <a:chOff x="6174818" y="3309943"/>
            <a:chExt cx="863940" cy="1770557"/>
          </a:xfrm>
        </p:grpSpPr>
        <p:cxnSp>
          <p:nvCxnSpPr>
            <p:cNvPr id="41" name="Gerade Verbindung mit Pfeil 40"/>
            <p:cNvCxnSpPr>
              <a:stCxn id="6" idx="2"/>
              <a:endCxn id="12" idx="0"/>
            </p:cNvCxnSpPr>
            <p:nvPr/>
          </p:nvCxnSpPr>
          <p:spPr>
            <a:xfrm>
              <a:off x="6174818" y="3309943"/>
              <a:ext cx="863940" cy="1770557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Textfeld 51"/>
            <p:cNvSpPr txBox="1"/>
            <p:nvPr/>
          </p:nvSpPr>
          <p:spPr>
            <a:xfrm>
              <a:off x="6550419" y="4230621"/>
              <a:ext cx="46968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4000" dirty="0" smtClean="0">
                  <a:solidFill>
                    <a:srgbClr val="0000FF"/>
                  </a:solidFill>
                </a:rPr>
                <a:t>?</a:t>
              </a:r>
              <a:endParaRPr lang="de-DE" sz="400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67" name="Gruppierung 66"/>
          <p:cNvGrpSpPr/>
          <p:nvPr/>
        </p:nvGrpSpPr>
        <p:grpSpPr>
          <a:xfrm>
            <a:off x="3924644" y="3951292"/>
            <a:ext cx="2882086" cy="1986716"/>
            <a:chOff x="3924644" y="3951292"/>
            <a:chExt cx="2882086" cy="1986716"/>
          </a:xfrm>
        </p:grpSpPr>
        <p:cxnSp>
          <p:nvCxnSpPr>
            <p:cNvPr id="62" name="Gerade Verbindung mit Pfeil 61"/>
            <p:cNvCxnSpPr>
              <a:stCxn id="10" idx="3"/>
              <a:endCxn id="11" idx="3"/>
            </p:cNvCxnSpPr>
            <p:nvPr/>
          </p:nvCxnSpPr>
          <p:spPr>
            <a:xfrm flipV="1">
              <a:off x="3924644" y="3951292"/>
              <a:ext cx="2882086" cy="1986716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Gewitterblitz 65"/>
            <p:cNvSpPr/>
            <p:nvPr/>
          </p:nvSpPr>
          <p:spPr>
            <a:xfrm>
              <a:off x="5729896" y="4230621"/>
              <a:ext cx="645560" cy="662263"/>
            </a:xfrm>
            <a:prstGeom prst="lightningBol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40" name="Titel 1"/>
          <p:cNvSpPr>
            <a:spLocks noGrp="1"/>
          </p:cNvSpPr>
          <p:nvPr>
            <p:ph type="title" idx="4294967295"/>
          </p:nvPr>
        </p:nvSpPr>
        <p:spPr>
          <a:xfrm>
            <a:off x="0" y="511364"/>
            <a:ext cx="9144000" cy="559556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algn="l"/>
            <a:r>
              <a:rPr lang="ru-RU" sz="2800" b="1" dirty="0"/>
              <a:t>Конфликты с вовлечением нескольких сторон: неясные и комплексные</a:t>
            </a:r>
            <a:r>
              <a:rPr lang="en-US" sz="2800" dirty="0"/>
              <a:t> </a:t>
            </a: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3352899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2014_01_13_blue group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0877" y="2023867"/>
            <a:ext cx="1727881" cy="1286076"/>
          </a:xfrm>
          <a:prstGeom prst="rect">
            <a:avLst/>
          </a:prstGeom>
        </p:spPr>
      </p:pic>
      <p:grpSp>
        <p:nvGrpSpPr>
          <p:cNvPr id="4" name="Gruppierung 3"/>
          <p:cNvGrpSpPr/>
          <p:nvPr/>
        </p:nvGrpSpPr>
        <p:grpSpPr>
          <a:xfrm>
            <a:off x="457200" y="1889933"/>
            <a:ext cx="8058266" cy="4689423"/>
            <a:chOff x="457200" y="1889933"/>
            <a:chExt cx="8058266" cy="4689423"/>
          </a:xfrm>
        </p:grpSpPr>
        <p:pic>
          <p:nvPicPr>
            <p:cNvPr id="9" name="Bild 8" descr="2014_01_13_orange group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57200" y="3309943"/>
              <a:ext cx="1859410" cy="1288813"/>
            </a:xfrm>
            <a:prstGeom prst="rect">
              <a:avLst/>
            </a:prstGeom>
          </p:spPr>
        </p:pic>
        <p:pic>
          <p:nvPicPr>
            <p:cNvPr id="10" name="Bild 9" descr="2014_01_13_yellow group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15908" y="5296659"/>
              <a:ext cx="1708736" cy="1282697"/>
            </a:xfrm>
            <a:prstGeom prst="rect">
              <a:avLst/>
            </a:prstGeom>
          </p:spPr>
        </p:pic>
        <p:pic>
          <p:nvPicPr>
            <p:cNvPr id="11" name="Bild 10" descr="2014_01_13_yellow group.png"/>
            <p:cNvPicPr>
              <a:picLocks noChangeAspect="1"/>
            </p:cNvPicPr>
            <p:nvPr/>
          </p:nvPicPr>
          <p:blipFill>
            <a:blip r:embed="rId4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6806730" y="3309943"/>
              <a:ext cx="1708736" cy="1282697"/>
            </a:xfrm>
            <a:prstGeom prst="rect">
              <a:avLst/>
            </a:prstGeom>
          </p:spPr>
        </p:pic>
        <p:pic>
          <p:nvPicPr>
            <p:cNvPr id="12" name="Bild 11" descr="2014_01_13_orange group.png"/>
            <p:cNvPicPr>
              <a:picLocks noChangeAspect="1"/>
            </p:cNvPicPr>
            <p:nvPr/>
          </p:nvPicPr>
          <p:blipFill>
            <a:blip r:embed="rId5" cstate="print">
              <a:duotone>
                <a:prstClr val="black"/>
                <a:srgbClr val="00000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52676" y="5080500"/>
              <a:ext cx="1972164" cy="1366966"/>
            </a:xfrm>
            <a:prstGeom prst="rect">
              <a:avLst/>
            </a:prstGeom>
          </p:spPr>
        </p:pic>
        <p:pic>
          <p:nvPicPr>
            <p:cNvPr id="13" name="Bild 12" descr="2014_01_13_blue group.png"/>
            <p:cNvPicPr>
              <a:picLocks noChangeAspect="1"/>
            </p:cNvPicPr>
            <p:nvPr/>
          </p:nvPicPr>
          <p:blipFill>
            <a:blip r:embed="rId6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2316610" y="1889933"/>
              <a:ext cx="1723341" cy="1282697"/>
            </a:xfrm>
            <a:prstGeom prst="rect">
              <a:avLst/>
            </a:prstGeom>
          </p:spPr>
        </p:pic>
        <p:grpSp>
          <p:nvGrpSpPr>
            <p:cNvPr id="53" name="Gruppierung 52"/>
            <p:cNvGrpSpPr/>
            <p:nvPr/>
          </p:nvGrpSpPr>
          <p:grpSpPr>
            <a:xfrm>
              <a:off x="1386905" y="4598756"/>
              <a:ext cx="829003" cy="1339252"/>
              <a:chOff x="1386905" y="4598756"/>
              <a:chExt cx="829003" cy="1339252"/>
            </a:xfrm>
          </p:grpSpPr>
          <p:cxnSp>
            <p:nvCxnSpPr>
              <p:cNvPr id="26" name="Gerade Verbindung mit Pfeil 25"/>
              <p:cNvCxnSpPr>
                <a:stCxn id="9" idx="2"/>
                <a:endCxn id="10" idx="1"/>
              </p:cNvCxnSpPr>
              <p:nvPr/>
            </p:nvCxnSpPr>
            <p:spPr>
              <a:xfrm>
                <a:off x="1386905" y="4598756"/>
                <a:ext cx="829003" cy="1339252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/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Gewitterblitz 43"/>
              <p:cNvSpPr/>
              <p:nvPr/>
            </p:nvSpPr>
            <p:spPr>
              <a:xfrm>
                <a:off x="1462252" y="4938507"/>
                <a:ext cx="645560" cy="662263"/>
              </a:xfrm>
              <a:prstGeom prst="lightningBolt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54" name="Gruppierung 53"/>
            <p:cNvGrpSpPr/>
            <p:nvPr/>
          </p:nvGrpSpPr>
          <p:grpSpPr>
            <a:xfrm>
              <a:off x="2316610" y="3954350"/>
              <a:ext cx="3736066" cy="1809633"/>
              <a:chOff x="2316610" y="3954350"/>
              <a:chExt cx="3736066" cy="1809633"/>
            </a:xfrm>
          </p:grpSpPr>
          <p:cxnSp>
            <p:nvCxnSpPr>
              <p:cNvPr id="32" name="Gerade Verbindung mit Pfeil 31"/>
              <p:cNvCxnSpPr>
                <a:stCxn id="9" idx="1"/>
                <a:endCxn id="12" idx="1"/>
              </p:cNvCxnSpPr>
              <p:nvPr/>
            </p:nvCxnSpPr>
            <p:spPr>
              <a:xfrm>
                <a:off x="2316610" y="3954350"/>
                <a:ext cx="3736066" cy="1809633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/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Gewitterblitz 44"/>
              <p:cNvSpPr/>
              <p:nvPr/>
            </p:nvSpPr>
            <p:spPr>
              <a:xfrm>
                <a:off x="3394391" y="4335201"/>
                <a:ext cx="645560" cy="662263"/>
              </a:xfrm>
              <a:prstGeom prst="lightningBolt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57" name="Gruppierung 56"/>
            <p:cNvGrpSpPr/>
            <p:nvPr/>
          </p:nvGrpSpPr>
          <p:grpSpPr>
            <a:xfrm>
              <a:off x="4039951" y="2200150"/>
              <a:ext cx="1270926" cy="662263"/>
              <a:chOff x="4039951" y="2200150"/>
              <a:chExt cx="1270926" cy="662263"/>
            </a:xfrm>
          </p:grpSpPr>
          <p:cxnSp>
            <p:nvCxnSpPr>
              <p:cNvPr id="38" name="Gerade Verbindung mit Pfeil 37"/>
              <p:cNvCxnSpPr>
                <a:stCxn id="6" idx="1"/>
                <a:endCxn id="13" idx="1"/>
              </p:cNvCxnSpPr>
              <p:nvPr/>
            </p:nvCxnSpPr>
            <p:spPr>
              <a:xfrm flipH="1" flipV="1">
                <a:off x="4039951" y="2531282"/>
                <a:ext cx="1270926" cy="135623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/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Gewitterblitz 45"/>
              <p:cNvSpPr/>
              <p:nvPr/>
            </p:nvSpPr>
            <p:spPr>
              <a:xfrm>
                <a:off x="4235365" y="2200150"/>
                <a:ext cx="645560" cy="662263"/>
              </a:xfrm>
              <a:prstGeom prst="lightningBolt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60" name="Gruppierung 59"/>
            <p:cNvGrpSpPr/>
            <p:nvPr/>
          </p:nvGrpSpPr>
          <p:grpSpPr>
            <a:xfrm>
              <a:off x="3924644" y="3309943"/>
              <a:ext cx="2250174" cy="2628065"/>
              <a:chOff x="3924644" y="3309943"/>
              <a:chExt cx="2250174" cy="2628065"/>
            </a:xfrm>
          </p:grpSpPr>
          <p:cxnSp>
            <p:nvCxnSpPr>
              <p:cNvPr id="17" name="Gerade Verbindung mit Pfeil 16"/>
              <p:cNvCxnSpPr>
                <a:stCxn id="10" idx="3"/>
                <a:endCxn id="6" idx="2"/>
              </p:cNvCxnSpPr>
              <p:nvPr/>
            </p:nvCxnSpPr>
            <p:spPr>
              <a:xfrm flipV="1">
                <a:off x="3924644" y="3309943"/>
                <a:ext cx="2250174" cy="2628065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/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Gewitterblitz 46"/>
              <p:cNvSpPr/>
              <p:nvPr/>
            </p:nvSpPr>
            <p:spPr>
              <a:xfrm>
                <a:off x="4893513" y="4062430"/>
                <a:ext cx="645560" cy="662263"/>
              </a:xfrm>
              <a:prstGeom prst="lightningBolt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55" name="Gruppierung 54"/>
            <p:cNvGrpSpPr/>
            <p:nvPr/>
          </p:nvGrpSpPr>
          <p:grpSpPr>
            <a:xfrm>
              <a:off x="2316610" y="2666905"/>
              <a:ext cx="2994267" cy="1287445"/>
              <a:chOff x="2316610" y="2666905"/>
              <a:chExt cx="2994267" cy="1287445"/>
            </a:xfrm>
          </p:grpSpPr>
          <p:cxnSp>
            <p:nvCxnSpPr>
              <p:cNvPr id="7" name="Gerade Verbindung mit Pfeil 6"/>
              <p:cNvCxnSpPr>
                <a:endCxn id="6" idx="1"/>
              </p:cNvCxnSpPr>
              <p:nvPr/>
            </p:nvCxnSpPr>
            <p:spPr>
              <a:xfrm flipV="1">
                <a:off x="2316610" y="2666905"/>
                <a:ext cx="2994267" cy="1287445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/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Herz 47"/>
              <p:cNvSpPr/>
              <p:nvPr/>
            </p:nvSpPr>
            <p:spPr>
              <a:xfrm>
                <a:off x="2883771" y="3512593"/>
                <a:ext cx="341924" cy="341924"/>
              </a:xfrm>
              <a:prstGeom prst="heart">
                <a:avLst/>
              </a:prstGeom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58" name="Gruppierung 57"/>
            <p:cNvGrpSpPr/>
            <p:nvPr/>
          </p:nvGrpSpPr>
          <p:grpSpPr>
            <a:xfrm>
              <a:off x="7038758" y="2666905"/>
              <a:ext cx="622340" cy="643038"/>
              <a:chOff x="7038758" y="2666905"/>
              <a:chExt cx="622340" cy="643038"/>
            </a:xfrm>
          </p:grpSpPr>
          <p:cxnSp>
            <p:nvCxnSpPr>
              <p:cNvPr id="35" name="Gerade Verbindung mit Pfeil 34"/>
              <p:cNvCxnSpPr>
                <a:stCxn id="11" idx="0"/>
                <a:endCxn id="6" idx="3"/>
              </p:cNvCxnSpPr>
              <p:nvPr/>
            </p:nvCxnSpPr>
            <p:spPr>
              <a:xfrm flipH="1" flipV="1">
                <a:off x="7038758" y="2666905"/>
                <a:ext cx="622340" cy="643038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/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Herz 48"/>
              <p:cNvSpPr/>
              <p:nvPr/>
            </p:nvSpPr>
            <p:spPr>
              <a:xfrm>
                <a:off x="7153147" y="2772773"/>
                <a:ext cx="413367" cy="413367"/>
              </a:xfrm>
              <a:prstGeom prst="heart">
                <a:avLst/>
              </a:prstGeom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56" name="Gruppierung 55"/>
            <p:cNvGrpSpPr/>
            <p:nvPr/>
          </p:nvGrpSpPr>
          <p:grpSpPr>
            <a:xfrm>
              <a:off x="3178280" y="3172630"/>
              <a:ext cx="3628450" cy="778662"/>
              <a:chOff x="3178280" y="3172630"/>
              <a:chExt cx="3628450" cy="778662"/>
            </a:xfrm>
          </p:grpSpPr>
          <p:cxnSp>
            <p:nvCxnSpPr>
              <p:cNvPr id="29" name="Gerade Verbindung mit Pfeil 28"/>
              <p:cNvCxnSpPr>
                <a:stCxn id="13" idx="2"/>
                <a:endCxn id="11" idx="3"/>
              </p:cNvCxnSpPr>
              <p:nvPr/>
            </p:nvCxnSpPr>
            <p:spPr>
              <a:xfrm>
                <a:off x="3178280" y="3172630"/>
                <a:ext cx="3628450" cy="778662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/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Textfeld 50"/>
              <p:cNvSpPr txBox="1"/>
              <p:nvPr/>
            </p:nvSpPr>
            <p:spPr>
              <a:xfrm>
                <a:off x="4646083" y="3186140"/>
                <a:ext cx="469683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4000" dirty="0" smtClean="0">
                    <a:solidFill>
                      <a:srgbClr val="0000FF"/>
                    </a:solidFill>
                  </a:rPr>
                  <a:t>?</a:t>
                </a:r>
                <a:endParaRPr lang="de-DE" sz="4000" dirty="0">
                  <a:solidFill>
                    <a:srgbClr val="0000FF"/>
                  </a:solidFill>
                </a:endParaRPr>
              </a:p>
            </p:txBody>
          </p:sp>
        </p:grpSp>
        <p:grpSp>
          <p:nvGrpSpPr>
            <p:cNvPr id="59" name="Gruppierung 58"/>
            <p:cNvGrpSpPr/>
            <p:nvPr/>
          </p:nvGrpSpPr>
          <p:grpSpPr>
            <a:xfrm>
              <a:off x="6174818" y="3309943"/>
              <a:ext cx="863940" cy="1770557"/>
              <a:chOff x="6174818" y="3309943"/>
              <a:chExt cx="863940" cy="1770557"/>
            </a:xfrm>
          </p:grpSpPr>
          <p:cxnSp>
            <p:nvCxnSpPr>
              <p:cNvPr id="41" name="Gerade Verbindung mit Pfeil 40"/>
              <p:cNvCxnSpPr>
                <a:stCxn id="6" idx="2"/>
                <a:endCxn id="12" idx="0"/>
              </p:cNvCxnSpPr>
              <p:nvPr/>
            </p:nvCxnSpPr>
            <p:spPr>
              <a:xfrm>
                <a:off x="6174818" y="3309943"/>
                <a:ext cx="863940" cy="1770557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/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Textfeld 51"/>
              <p:cNvSpPr txBox="1"/>
              <p:nvPr/>
            </p:nvSpPr>
            <p:spPr>
              <a:xfrm>
                <a:off x="6550419" y="4230621"/>
                <a:ext cx="469683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4000" dirty="0" smtClean="0">
                    <a:solidFill>
                      <a:srgbClr val="0000FF"/>
                    </a:solidFill>
                  </a:rPr>
                  <a:t>?</a:t>
                </a:r>
                <a:endParaRPr lang="de-DE" sz="4000" dirty="0">
                  <a:solidFill>
                    <a:srgbClr val="0000FF"/>
                  </a:solidFill>
                </a:endParaRPr>
              </a:p>
            </p:txBody>
          </p:sp>
        </p:grpSp>
        <p:grpSp>
          <p:nvGrpSpPr>
            <p:cNvPr id="67" name="Gruppierung 66"/>
            <p:cNvGrpSpPr/>
            <p:nvPr/>
          </p:nvGrpSpPr>
          <p:grpSpPr>
            <a:xfrm>
              <a:off x="3924644" y="3951292"/>
              <a:ext cx="2882086" cy="1986716"/>
              <a:chOff x="3924644" y="3951292"/>
              <a:chExt cx="2882086" cy="1986716"/>
            </a:xfrm>
          </p:grpSpPr>
          <p:cxnSp>
            <p:nvCxnSpPr>
              <p:cNvPr id="62" name="Gerade Verbindung mit Pfeil 61"/>
              <p:cNvCxnSpPr>
                <a:stCxn id="10" idx="3"/>
                <a:endCxn id="11" idx="3"/>
              </p:cNvCxnSpPr>
              <p:nvPr/>
            </p:nvCxnSpPr>
            <p:spPr>
              <a:xfrm flipV="1">
                <a:off x="3924644" y="3951292"/>
                <a:ext cx="2882086" cy="1986716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/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Gewitterblitz 65"/>
              <p:cNvSpPr/>
              <p:nvPr/>
            </p:nvSpPr>
            <p:spPr>
              <a:xfrm>
                <a:off x="5729896" y="4230621"/>
                <a:ext cx="645560" cy="662263"/>
              </a:xfrm>
              <a:prstGeom prst="lightningBolt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grpSp>
        <p:nvGrpSpPr>
          <p:cNvPr id="8" name="Gruppierung 7"/>
          <p:cNvGrpSpPr/>
          <p:nvPr/>
        </p:nvGrpSpPr>
        <p:grpSpPr>
          <a:xfrm>
            <a:off x="2506065" y="2315490"/>
            <a:ext cx="4090903" cy="2465997"/>
            <a:chOff x="7492057" y="4528140"/>
            <a:chExt cx="2387025" cy="1438899"/>
          </a:xfrm>
        </p:grpSpPr>
        <p:pic>
          <p:nvPicPr>
            <p:cNvPr id="64" name="Bild 63" descr="2013_12_04_angry person_2.png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492057" y="4528140"/>
              <a:ext cx="760117" cy="1409868"/>
            </a:xfrm>
            <a:prstGeom prst="rect">
              <a:avLst/>
            </a:prstGeom>
          </p:spPr>
        </p:pic>
        <p:pic>
          <p:nvPicPr>
            <p:cNvPr id="65" name="Bild 64" descr="2013_12_04_bored person.png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55056" y="4557171"/>
              <a:ext cx="423958" cy="1404247"/>
            </a:xfrm>
            <a:prstGeom prst="rect">
              <a:avLst/>
            </a:prstGeom>
          </p:spPr>
        </p:pic>
        <p:pic>
          <p:nvPicPr>
            <p:cNvPr id="69" name="Bild 68" descr="2013_12_04_innerperson conflict.png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48231" y="4557171"/>
              <a:ext cx="886533" cy="1409868"/>
            </a:xfrm>
            <a:prstGeom prst="rect">
              <a:avLst/>
            </a:prstGeom>
          </p:spPr>
        </p:pic>
        <p:pic>
          <p:nvPicPr>
            <p:cNvPr id="68" name="Bild 67" descr="2013_12_04_angry person_3.png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206315" y="4551550"/>
              <a:ext cx="672767" cy="1409868"/>
            </a:xfrm>
            <a:prstGeom prst="rect">
              <a:avLst/>
            </a:prstGeom>
          </p:spPr>
        </p:pic>
      </p:grpSp>
      <p:grpSp>
        <p:nvGrpSpPr>
          <p:cNvPr id="78" name="Gruppierung 77"/>
          <p:cNvGrpSpPr/>
          <p:nvPr/>
        </p:nvGrpSpPr>
        <p:grpSpPr>
          <a:xfrm>
            <a:off x="-2888631" y="1321137"/>
            <a:ext cx="13626550" cy="6498502"/>
            <a:chOff x="-2888631" y="1643633"/>
            <a:chExt cx="13626550" cy="6498502"/>
          </a:xfrm>
        </p:grpSpPr>
        <p:cxnSp>
          <p:nvCxnSpPr>
            <p:cNvPr id="15" name="Gerade Verbindung mit Pfeil 14"/>
            <p:cNvCxnSpPr/>
            <p:nvPr/>
          </p:nvCxnSpPr>
          <p:spPr>
            <a:xfrm flipH="1">
              <a:off x="-2485479" y="4006194"/>
              <a:ext cx="4798154" cy="2845972"/>
            </a:xfrm>
            <a:prstGeom prst="straightConnector1">
              <a:avLst/>
            </a:prstGeom>
            <a:ln w="76200" cmpd="sng">
              <a:headEnd type="triangl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0" name="Gerade Verbindung mit Pfeil 69"/>
            <p:cNvCxnSpPr/>
            <p:nvPr/>
          </p:nvCxnSpPr>
          <p:spPr>
            <a:xfrm flipH="1" flipV="1">
              <a:off x="-2888631" y="1643633"/>
              <a:ext cx="4995481" cy="2361602"/>
            </a:xfrm>
            <a:prstGeom prst="straightConnector1">
              <a:avLst/>
            </a:prstGeom>
            <a:ln w="76200" cmpd="sng">
              <a:headEnd type="triangl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1" name="Gerade Verbindung mit Pfeil 70"/>
            <p:cNvCxnSpPr/>
            <p:nvPr/>
          </p:nvCxnSpPr>
          <p:spPr>
            <a:xfrm>
              <a:off x="4834855" y="5376343"/>
              <a:ext cx="2274693" cy="2765792"/>
            </a:xfrm>
            <a:prstGeom prst="straightConnector1">
              <a:avLst/>
            </a:prstGeom>
            <a:ln w="76200" cmpd="sng">
              <a:headEnd type="triangl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2" name="Gerade Verbindung mit Pfeil 71"/>
            <p:cNvCxnSpPr/>
            <p:nvPr/>
          </p:nvCxnSpPr>
          <p:spPr>
            <a:xfrm flipH="1">
              <a:off x="2106849" y="5376344"/>
              <a:ext cx="2728006" cy="2342520"/>
            </a:xfrm>
            <a:prstGeom prst="straightConnector1">
              <a:avLst/>
            </a:prstGeom>
            <a:ln w="76200" cmpd="sng">
              <a:headEnd type="triangl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3" name="Gerade Verbindung mit Pfeil 72"/>
            <p:cNvCxnSpPr/>
            <p:nvPr/>
          </p:nvCxnSpPr>
          <p:spPr>
            <a:xfrm>
              <a:off x="6828997" y="4110774"/>
              <a:ext cx="3908922" cy="2035940"/>
            </a:xfrm>
            <a:prstGeom prst="straightConnector1">
              <a:avLst/>
            </a:prstGeom>
            <a:ln w="76200" cmpd="sng">
              <a:headEnd type="triangl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1" name="Titel 1"/>
          <p:cNvSpPr>
            <a:spLocks noGrp="1"/>
          </p:cNvSpPr>
          <p:nvPr>
            <p:ph type="title" idx="4294967295"/>
          </p:nvPr>
        </p:nvSpPr>
        <p:spPr>
          <a:xfrm>
            <a:off x="0" y="511364"/>
            <a:ext cx="9144000" cy="551318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algn="l"/>
            <a:r>
              <a:rPr lang="ru-RU" sz="2800" b="1" dirty="0"/>
              <a:t>Конфликты с вовлечением нескольких сторон: неясные и комплексные</a:t>
            </a:r>
            <a:r>
              <a:rPr lang="en-US" sz="2800" dirty="0"/>
              <a:t> </a:t>
            </a: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3411182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6878E-6 8.6171E-7 L -0.18422 0.142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11" y="713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11111E-6 L -0.19862 0.2122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31" y="10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 idx="4294967295"/>
          </p:nvPr>
        </p:nvSpPr>
        <p:spPr>
          <a:xfrm>
            <a:off x="1" y="2857500"/>
            <a:ext cx="91440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prstClr val="black"/>
                </a:solidFill>
              </a:rPr>
              <a:t>Увеличение конфликтных ситуаций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12639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1037853"/>
            <a:ext cx="9144000" cy="880832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ru-RU" sz="2400" dirty="0" smtClean="0"/>
              <a:t>По мере увеличения количества сторон конфликта, непропорционально возрастает количество противоречий</a:t>
            </a:r>
            <a:endParaRPr lang="de-DE" sz="2400" dirty="0"/>
          </a:p>
        </p:txBody>
      </p:sp>
      <p:pic>
        <p:nvPicPr>
          <p:cNvPr id="68" name="Bild 67" descr="2014_01_13_blue group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9272" y="1886554"/>
            <a:ext cx="1727881" cy="1286076"/>
          </a:xfrm>
          <a:prstGeom prst="rect">
            <a:avLst/>
          </a:prstGeom>
        </p:spPr>
      </p:pic>
      <p:pic>
        <p:nvPicPr>
          <p:cNvPr id="69" name="Bild 68" descr="2014_01_13_orange grou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57200" y="3309943"/>
            <a:ext cx="1859410" cy="1288813"/>
          </a:xfrm>
          <a:prstGeom prst="rect">
            <a:avLst/>
          </a:prstGeom>
        </p:spPr>
      </p:pic>
      <p:pic>
        <p:nvPicPr>
          <p:cNvPr id="70" name="Bild 69" descr="2014_01_13_yellow group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3769" y="5202089"/>
            <a:ext cx="1708736" cy="1282697"/>
          </a:xfrm>
          <a:prstGeom prst="rect">
            <a:avLst/>
          </a:prstGeom>
        </p:spPr>
      </p:pic>
      <p:pic>
        <p:nvPicPr>
          <p:cNvPr id="71" name="Bild 70" descr="2014_01_13_yellow group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708746" y="3309943"/>
            <a:ext cx="1708736" cy="1282697"/>
          </a:xfrm>
          <a:prstGeom prst="rect">
            <a:avLst/>
          </a:prstGeom>
        </p:spPr>
      </p:pic>
      <p:pic>
        <p:nvPicPr>
          <p:cNvPr id="72" name="Bild 71" descr="2014_01_13_orange group.png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00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90950" y="5202089"/>
            <a:ext cx="1972164" cy="1366966"/>
          </a:xfrm>
          <a:prstGeom prst="rect">
            <a:avLst/>
          </a:prstGeom>
        </p:spPr>
      </p:pic>
      <p:pic>
        <p:nvPicPr>
          <p:cNvPr id="73" name="Bild 72" descr="2014_01_13_blue group.png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478749" y="1886554"/>
            <a:ext cx="1723341" cy="1282697"/>
          </a:xfrm>
          <a:prstGeom prst="rect">
            <a:avLst/>
          </a:prstGeom>
        </p:spPr>
      </p:pic>
      <p:cxnSp>
        <p:nvCxnSpPr>
          <p:cNvPr id="75" name="Gerade Verbindung mit Pfeil 74"/>
          <p:cNvCxnSpPr/>
          <p:nvPr/>
        </p:nvCxnSpPr>
        <p:spPr>
          <a:xfrm flipV="1">
            <a:off x="3499514" y="3309943"/>
            <a:ext cx="2091436" cy="1999476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Gerade Verbindung mit Pfeil 79"/>
          <p:cNvCxnSpPr/>
          <p:nvPr/>
        </p:nvCxnSpPr>
        <p:spPr>
          <a:xfrm flipV="1">
            <a:off x="2316610" y="2958684"/>
            <a:ext cx="2872662" cy="999738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Gerade Verbindung mit Pfeil 82"/>
          <p:cNvCxnSpPr/>
          <p:nvPr/>
        </p:nvCxnSpPr>
        <p:spPr>
          <a:xfrm>
            <a:off x="1567350" y="4701472"/>
            <a:ext cx="749260" cy="607947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Gerade Verbindung mit Pfeil 85"/>
          <p:cNvCxnSpPr/>
          <p:nvPr/>
        </p:nvCxnSpPr>
        <p:spPr>
          <a:xfrm flipV="1">
            <a:off x="3762505" y="4255641"/>
            <a:ext cx="2946241" cy="1634707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9" name="Gerade Verbindung mit Pfeil 88"/>
          <p:cNvCxnSpPr/>
          <p:nvPr/>
        </p:nvCxnSpPr>
        <p:spPr>
          <a:xfrm>
            <a:off x="6539632" y="3172632"/>
            <a:ext cx="377521" cy="272412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2" name="Gerade Verbindung mit Pfeil 91"/>
          <p:cNvCxnSpPr/>
          <p:nvPr/>
        </p:nvCxnSpPr>
        <p:spPr>
          <a:xfrm flipV="1">
            <a:off x="2478749" y="4080012"/>
            <a:ext cx="4060883" cy="175630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7" name="Gerade Verbindung mit Pfeil 96"/>
          <p:cNvCxnSpPr/>
          <p:nvPr/>
        </p:nvCxnSpPr>
        <p:spPr>
          <a:xfrm flipV="1">
            <a:off x="1891629" y="2769545"/>
            <a:ext cx="587120" cy="540398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0" name="Gerade Verbindung mit Pfeil 99"/>
          <p:cNvCxnSpPr>
            <a:stCxn id="73" idx="1"/>
            <a:endCxn id="68" idx="1"/>
          </p:cNvCxnSpPr>
          <p:nvPr/>
        </p:nvCxnSpPr>
        <p:spPr>
          <a:xfrm>
            <a:off x="4202090" y="2527903"/>
            <a:ext cx="987182" cy="1689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3" name="Gerade Verbindung mit Pfeil 102"/>
          <p:cNvCxnSpPr/>
          <p:nvPr/>
        </p:nvCxnSpPr>
        <p:spPr>
          <a:xfrm flipV="1">
            <a:off x="7201674" y="4701472"/>
            <a:ext cx="361440" cy="622995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5" name="Gerade Verbindung mit Pfeil 104"/>
          <p:cNvCxnSpPr/>
          <p:nvPr/>
        </p:nvCxnSpPr>
        <p:spPr>
          <a:xfrm>
            <a:off x="3762505" y="6092998"/>
            <a:ext cx="1696196" cy="0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9" name="Gerade Verbindung mit Pfeil 108"/>
          <p:cNvCxnSpPr/>
          <p:nvPr/>
        </p:nvCxnSpPr>
        <p:spPr>
          <a:xfrm flipH="1">
            <a:off x="3040118" y="3309943"/>
            <a:ext cx="283745" cy="1892146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2" name="Gerade Verbindung mit Pfeil 111"/>
          <p:cNvCxnSpPr/>
          <p:nvPr/>
        </p:nvCxnSpPr>
        <p:spPr>
          <a:xfrm flipH="1" flipV="1">
            <a:off x="3607607" y="3309943"/>
            <a:ext cx="2337513" cy="1999476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5" name="Gerade Verbindung mit Pfeil 114"/>
          <p:cNvCxnSpPr/>
          <p:nvPr/>
        </p:nvCxnSpPr>
        <p:spPr>
          <a:xfrm flipH="1" flipV="1">
            <a:off x="4039979" y="3172632"/>
            <a:ext cx="2499653" cy="665307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8" name="Gerade Verbindung mit Pfeil 117"/>
          <p:cNvCxnSpPr/>
          <p:nvPr/>
        </p:nvCxnSpPr>
        <p:spPr>
          <a:xfrm flipH="1" flipV="1">
            <a:off x="6039702" y="3309944"/>
            <a:ext cx="376162" cy="1756296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1" name="Gerade Verbindung mit Pfeil 120"/>
          <p:cNvCxnSpPr/>
          <p:nvPr/>
        </p:nvCxnSpPr>
        <p:spPr>
          <a:xfrm flipH="1" flipV="1">
            <a:off x="2478749" y="4485312"/>
            <a:ext cx="3209650" cy="1121327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itel 2"/>
          <p:cNvSpPr txBox="1">
            <a:spLocks/>
          </p:cNvSpPr>
          <p:nvPr/>
        </p:nvSpPr>
        <p:spPr>
          <a:xfrm>
            <a:off x="-26768" y="466353"/>
            <a:ext cx="9144000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>
                <a:solidFill>
                  <a:prstClr val="black"/>
                </a:solidFill>
              </a:rPr>
              <a:t>Увеличение конфликтных ситуаций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59646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 idx="4294967295"/>
          </p:nvPr>
        </p:nvSpPr>
        <p:spPr>
          <a:xfrm>
            <a:off x="457200" y="285750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sz="2800" b="1" dirty="0" smtClean="0"/>
              <a:t>Создание контракта между четырьмя вовлечёнными сторонами</a:t>
            </a: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482329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479501"/>
            <a:ext cx="9144000" cy="669075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algn="l"/>
            <a:r>
              <a:rPr lang="ru-RU" sz="2800" b="1" dirty="0"/>
              <a:t>Создание контракта между четырьмя вовлечёнными сторонами</a:t>
            </a:r>
            <a:endParaRPr lang="de-DE" sz="2800" b="1" dirty="0"/>
          </a:p>
        </p:txBody>
      </p:sp>
      <p:cxnSp>
        <p:nvCxnSpPr>
          <p:cNvPr id="48" name="Gerade Verbindung 47"/>
          <p:cNvCxnSpPr/>
          <p:nvPr/>
        </p:nvCxnSpPr>
        <p:spPr>
          <a:xfrm>
            <a:off x="4572001" y="2696244"/>
            <a:ext cx="0" cy="19581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50"/>
          <p:cNvCxnSpPr/>
          <p:nvPr/>
        </p:nvCxnSpPr>
        <p:spPr>
          <a:xfrm flipV="1">
            <a:off x="3202554" y="4654440"/>
            <a:ext cx="1369447" cy="80900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Gerade Verbindung 53"/>
          <p:cNvCxnSpPr/>
          <p:nvPr/>
        </p:nvCxnSpPr>
        <p:spPr>
          <a:xfrm>
            <a:off x="4572001" y="4654440"/>
            <a:ext cx="1369446" cy="80900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12"/>
          <p:cNvCxnSpPr/>
          <p:nvPr/>
        </p:nvCxnSpPr>
        <p:spPr>
          <a:xfrm flipH="1">
            <a:off x="3202554" y="2696244"/>
            <a:ext cx="1369447" cy="2767203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Gerade Verbindung 39"/>
          <p:cNvCxnSpPr/>
          <p:nvPr/>
        </p:nvCxnSpPr>
        <p:spPr>
          <a:xfrm>
            <a:off x="3202554" y="5463447"/>
            <a:ext cx="2738893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Gerade Verbindung 43"/>
          <p:cNvCxnSpPr/>
          <p:nvPr/>
        </p:nvCxnSpPr>
        <p:spPr>
          <a:xfrm>
            <a:off x="4572001" y="2696244"/>
            <a:ext cx="1369446" cy="2767203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6" name="Gruppierung 35"/>
          <p:cNvGrpSpPr/>
          <p:nvPr/>
        </p:nvGrpSpPr>
        <p:grpSpPr>
          <a:xfrm>
            <a:off x="3972918" y="3874307"/>
            <a:ext cx="1415584" cy="1432972"/>
            <a:chOff x="3972918" y="3874307"/>
            <a:chExt cx="1415584" cy="1432972"/>
          </a:xfrm>
        </p:grpSpPr>
        <p:grpSp>
          <p:nvGrpSpPr>
            <p:cNvPr id="32" name="Gruppierung 31"/>
            <p:cNvGrpSpPr/>
            <p:nvPr/>
          </p:nvGrpSpPr>
          <p:grpSpPr>
            <a:xfrm>
              <a:off x="4202864" y="3874307"/>
              <a:ext cx="763727" cy="1100049"/>
              <a:chOff x="4202864" y="3874307"/>
              <a:chExt cx="763727" cy="1100049"/>
            </a:xfrm>
          </p:grpSpPr>
          <p:pic>
            <p:nvPicPr>
              <p:cNvPr id="3" name="Bild 2" descr="2014_02_25_idea.jpg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0" b="99266" l="3111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>
                <a:off x="4624468" y="3874307"/>
                <a:ext cx="342123" cy="1038253"/>
              </a:xfrm>
              <a:prstGeom prst="rect">
                <a:avLst/>
              </a:prstGeom>
            </p:spPr>
          </p:pic>
          <p:pic>
            <p:nvPicPr>
              <p:cNvPr id="4" name="Bild 3" descr="2014_02_25_questioning.jpg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0" b="99836" l="858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202864" y="3874307"/>
                <a:ext cx="421604" cy="1100049"/>
              </a:xfrm>
              <a:prstGeom prst="rect">
                <a:avLst/>
              </a:prstGeom>
            </p:spPr>
          </p:pic>
        </p:grpSp>
        <p:sp>
          <p:nvSpPr>
            <p:cNvPr id="33" name="Textfeld 32"/>
            <p:cNvSpPr txBox="1"/>
            <p:nvPr/>
          </p:nvSpPr>
          <p:spPr>
            <a:xfrm>
              <a:off x="3972918" y="4937947"/>
              <a:ext cx="14155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Медиаторы </a:t>
              </a:r>
              <a:endParaRPr lang="en-US" dirty="0"/>
            </a:p>
          </p:txBody>
        </p:sp>
      </p:grpSp>
      <p:grpSp>
        <p:nvGrpSpPr>
          <p:cNvPr id="37" name="Gruppierung 36"/>
          <p:cNvGrpSpPr/>
          <p:nvPr/>
        </p:nvGrpSpPr>
        <p:grpSpPr>
          <a:xfrm>
            <a:off x="1159039" y="4654440"/>
            <a:ext cx="2462446" cy="1879667"/>
            <a:chOff x="1159039" y="4654440"/>
            <a:chExt cx="2462446" cy="1879667"/>
          </a:xfrm>
        </p:grpSpPr>
        <p:grpSp>
          <p:nvGrpSpPr>
            <p:cNvPr id="31" name="Gruppierung 30"/>
            <p:cNvGrpSpPr/>
            <p:nvPr/>
          </p:nvGrpSpPr>
          <p:grpSpPr>
            <a:xfrm>
              <a:off x="1661934" y="4654440"/>
              <a:ext cx="1390003" cy="1577035"/>
              <a:chOff x="1661934" y="4654440"/>
              <a:chExt cx="1390003" cy="1577035"/>
            </a:xfrm>
          </p:grpSpPr>
          <p:pic>
            <p:nvPicPr>
              <p:cNvPr id="6" name="Bild 5" descr="2013_12_04_angry person_1.png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2499870" y="5176948"/>
                <a:ext cx="552067" cy="1012873"/>
              </a:xfrm>
              <a:prstGeom prst="rect">
                <a:avLst/>
              </a:prstGeom>
            </p:spPr>
          </p:pic>
          <p:pic>
            <p:nvPicPr>
              <p:cNvPr id="7" name="Bild 6" descr="2013_12_04_angry person_2.png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661934" y="5176948"/>
                <a:ext cx="711417" cy="1054527"/>
              </a:xfrm>
              <a:prstGeom prst="rect">
                <a:avLst/>
              </a:prstGeom>
            </p:spPr>
          </p:pic>
          <p:pic>
            <p:nvPicPr>
              <p:cNvPr id="11" name="Bild 10" descr="2013_12_04_screaming person_1.png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146658" y="4654440"/>
                <a:ext cx="812390" cy="1278730"/>
              </a:xfrm>
              <a:prstGeom prst="rect">
                <a:avLst/>
              </a:prstGeom>
            </p:spPr>
          </p:pic>
        </p:grpSp>
        <p:sp>
          <p:nvSpPr>
            <p:cNvPr id="62" name="Textfeld 61"/>
            <p:cNvSpPr txBox="1"/>
            <p:nvPr/>
          </p:nvSpPr>
          <p:spPr>
            <a:xfrm>
              <a:off x="1159039" y="6164775"/>
              <a:ext cx="24624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Представители групп </a:t>
              </a:r>
              <a:endParaRPr lang="en-US" dirty="0"/>
            </a:p>
          </p:txBody>
        </p:sp>
      </p:grpSp>
      <p:grpSp>
        <p:nvGrpSpPr>
          <p:cNvPr id="38" name="Gruppierung 37"/>
          <p:cNvGrpSpPr/>
          <p:nvPr/>
        </p:nvGrpSpPr>
        <p:grpSpPr>
          <a:xfrm>
            <a:off x="5955280" y="4015884"/>
            <a:ext cx="2937549" cy="2592895"/>
            <a:chOff x="5896460" y="4238322"/>
            <a:chExt cx="2937549" cy="2592895"/>
          </a:xfrm>
        </p:grpSpPr>
        <p:grpSp>
          <p:nvGrpSpPr>
            <p:cNvPr id="30" name="Gruppierung 29"/>
            <p:cNvGrpSpPr/>
            <p:nvPr/>
          </p:nvGrpSpPr>
          <p:grpSpPr>
            <a:xfrm>
              <a:off x="5896460" y="4238322"/>
              <a:ext cx="2924140" cy="2306444"/>
              <a:chOff x="6328844" y="4292362"/>
              <a:chExt cx="2924140" cy="2306444"/>
            </a:xfrm>
          </p:grpSpPr>
          <p:pic>
            <p:nvPicPr>
              <p:cNvPr id="8" name="Bild 7" descr="2014_01_13_blue group.png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328844" y="4292362"/>
                <a:ext cx="1582100" cy="1177570"/>
              </a:xfrm>
              <a:prstGeom prst="rect">
                <a:avLst/>
              </a:prstGeom>
            </p:spPr>
          </p:pic>
          <p:pic>
            <p:nvPicPr>
              <p:cNvPr id="9" name="Bild 8" descr="2014_01_13_orange group.png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780217" y="4966391"/>
                <a:ext cx="1472767" cy="1020819"/>
              </a:xfrm>
              <a:prstGeom prst="rect">
                <a:avLst/>
              </a:prstGeom>
            </p:spPr>
          </p:pic>
          <p:pic>
            <p:nvPicPr>
              <p:cNvPr id="10" name="Bild 9" descr="2014_01_13_yellow group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328844" y="5316987"/>
                <a:ext cx="1707566" cy="1281819"/>
              </a:xfrm>
              <a:prstGeom prst="rect">
                <a:avLst/>
              </a:prstGeom>
            </p:spPr>
          </p:pic>
        </p:grpSp>
        <p:sp>
          <p:nvSpPr>
            <p:cNvPr id="63" name="Textfeld 62"/>
            <p:cNvSpPr txBox="1"/>
            <p:nvPr/>
          </p:nvSpPr>
          <p:spPr>
            <a:xfrm>
              <a:off x="6374043" y="6461885"/>
              <a:ext cx="245996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Конфликтные группы </a:t>
              </a:r>
              <a:endParaRPr lang="en-US" dirty="0"/>
            </a:p>
          </p:txBody>
        </p:sp>
      </p:grpSp>
      <p:sp>
        <p:nvSpPr>
          <p:cNvPr id="74" name="Abgerundete rechteckige Legende 73"/>
          <p:cNvSpPr/>
          <p:nvPr/>
        </p:nvSpPr>
        <p:spPr>
          <a:xfrm>
            <a:off x="1283605" y="4291255"/>
            <a:ext cx="853270" cy="364770"/>
          </a:xfrm>
          <a:prstGeom prst="wedgeRoundRectCallout">
            <a:avLst>
              <a:gd name="adj1" fmla="val 39149"/>
              <a:gd name="adj2" fmla="val 143981"/>
              <a:gd name="adj3" fmla="val 16667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Цели</a:t>
            </a:r>
            <a:endParaRPr lang="de-DE" dirty="0"/>
          </a:p>
        </p:txBody>
      </p:sp>
      <p:sp>
        <p:nvSpPr>
          <p:cNvPr id="76" name="Abgerundete rechteckige Legende 75"/>
          <p:cNvSpPr/>
          <p:nvPr/>
        </p:nvSpPr>
        <p:spPr>
          <a:xfrm>
            <a:off x="7179733" y="3833499"/>
            <a:ext cx="1699687" cy="364770"/>
          </a:xfrm>
          <a:prstGeom prst="wedgeRoundRectCallout">
            <a:avLst>
              <a:gd name="adj1" fmla="val -37708"/>
              <a:gd name="adj2" fmla="val 126079"/>
              <a:gd name="adj3" fmla="val 16667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Беспокойства</a:t>
            </a:r>
            <a:endParaRPr lang="en-US" dirty="0"/>
          </a:p>
        </p:txBody>
      </p:sp>
      <p:sp>
        <p:nvSpPr>
          <p:cNvPr id="77" name="Textfeld 76"/>
          <p:cNvSpPr txBox="1"/>
          <p:nvPr/>
        </p:nvSpPr>
        <p:spPr>
          <a:xfrm>
            <a:off x="5515034" y="2676110"/>
            <a:ext cx="2674004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/>
              <a:t>Шаг </a:t>
            </a:r>
            <a:r>
              <a:rPr lang="en-US" dirty="0" smtClean="0"/>
              <a:t>3 – </a:t>
            </a:r>
            <a:r>
              <a:rPr lang="ru-RU" dirty="0" smtClean="0"/>
              <a:t>Определение </a:t>
            </a:r>
          </a:p>
          <a:p>
            <a:r>
              <a:rPr lang="ru-RU" dirty="0" smtClean="0"/>
              <a:t>конфликтных вопросов</a:t>
            </a:r>
            <a:endParaRPr lang="en-US" dirty="0"/>
          </a:p>
        </p:txBody>
      </p:sp>
      <p:cxnSp>
        <p:nvCxnSpPr>
          <p:cNvPr id="81" name="Gerade Verbindung mit Pfeil 80"/>
          <p:cNvCxnSpPr>
            <a:stCxn id="77" idx="2"/>
            <a:endCxn id="76" idx="0"/>
          </p:cNvCxnSpPr>
          <p:nvPr/>
        </p:nvCxnSpPr>
        <p:spPr>
          <a:xfrm>
            <a:off x="6852036" y="3322441"/>
            <a:ext cx="1177541" cy="511058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5" name="Gruppierung 34"/>
          <p:cNvGrpSpPr/>
          <p:nvPr/>
        </p:nvGrpSpPr>
        <p:grpSpPr>
          <a:xfrm>
            <a:off x="4033686" y="1448659"/>
            <a:ext cx="1106981" cy="1303979"/>
            <a:chOff x="4033686" y="1448659"/>
            <a:chExt cx="1106981" cy="1303979"/>
          </a:xfrm>
        </p:grpSpPr>
        <p:pic>
          <p:nvPicPr>
            <p:cNvPr id="5" name="Bild 4" descr="2013_12_04_bored person.png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13666" y="1448659"/>
              <a:ext cx="316669" cy="1038253"/>
            </a:xfrm>
            <a:prstGeom prst="rect">
              <a:avLst/>
            </a:prstGeom>
          </p:spPr>
        </p:pic>
        <p:sp>
          <p:nvSpPr>
            <p:cNvPr id="34" name="Textfeld 33"/>
            <p:cNvSpPr txBox="1"/>
            <p:nvPr/>
          </p:nvSpPr>
          <p:spPr>
            <a:xfrm>
              <a:off x="4033686" y="2383306"/>
              <a:ext cx="11069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Спонсор</a:t>
              </a:r>
              <a:endParaRPr lang="en-US" dirty="0"/>
            </a:p>
          </p:txBody>
        </p:sp>
      </p:grpSp>
      <p:sp>
        <p:nvSpPr>
          <p:cNvPr id="39" name="Abgerundete rechteckige Legende 38"/>
          <p:cNvSpPr/>
          <p:nvPr/>
        </p:nvSpPr>
        <p:spPr>
          <a:xfrm>
            <a:off x="2756511" y="1603015"/>
            <a:ext cx="1657155" cy="364770"/>
          </a:xfrm>
          <a:prstGeom prst="wedgeRoundRectCallout">
            <a:avLst>
              <a:gd name="adj1" fmla="val 59196"/>
              <a:gd name="adj2" fmla="val -27337"/>
              <a:gd name="adj3" fmla="val 16667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Направление </a:t>
            </a:r>
            <a:endParaRPr lang="en-US" dirty="0"/>
          </a:p>
        </p:txBody>
      </p:sp>
      <p:cxnSp>
        <p:nvCxnSpPr>
          <p:cNvPr id="43" name="Gerade Verbindung mit Pfeil 42"/>
          <p:cNvCxnSpPr>
            <a:stCxn id="41" idx="0"/>
            <a:endCxn id="39" idx="1"/>
          </p:cNvCxnSpPr>
          <p:nvPr/>
        </p:nvCxnSpPr>
        <p:spPr>
          <a:xfrm flipV="1">
            <a:off x="2067301" y="1785400"/>
            <a:ext cx="689210" cy="971533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Textfeld 40"/>
          <p:cNvSpPr txBox="1"/>
          <p:nvPr/>
        </p:nvSpPr>
        <p:spPr>
          <a:xfrm>
            <a:off x="457200" y="2756933"/>
            <a:ext cx="3220202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/>
              <a:t>Шаг </a:t>
            </a:r>
            <a:r>
              <a:rPr lang="en-US" dirty="0" smtClean="0"/>
              <a:t>1 – </a:t>
            </a:r>
            <a:r>
              <a:rPr lang="ru-RU" dirty="0" smtClean="0"/>
              <a:t>Создание контракта</a:t>
            </a:r>
            <a:endParaRPr lang="en-US" dirty="0"/>
          </a:p>
        </p:txBody>
      </p:sp>
      <p:cxnSp>
        <p:nvCxnSpPr>
          <p:cNvPr id="42" name="Gerade Verbindung mit Pfeil 41"/>
          <p:cNvCxnSpPr>
            <a:stCxn id="41" idx="2"/>
          </p:cNvCxnSpPr>
          <p:nvPr/>
        </p:nvCxnSpPr>
        <p:spPr>
          <a:xfrm flipH="1">
            <a:off x="1710253" y="3126265"/>
            <a:ext cx="357048" cy="1164990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6267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6" grpId="0" animBg="1"/>
      <p:bldP spid="77" grpId="0" animBg="1"/>
      <p:bldP spid="39" grpId="0" animBg="1"/>
      <p:bldP spid="41" grpId="0" animBg="1"/>
    </p:bldLst>
  </p:timing>
</p:sld>
</file>

<file path=ppt/theme/theme1.xml><?xml version="1.0" encoding="utf-8"?>
<a:theme xmlns:a="http://schemas.openxmlformats.org/drawingml/2006/main" name="TiMMCO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senz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353</Words>
  <Application>Microsoft Office PowerPoint</Application>
  <PresentationFormat>Bildschirmpräsentation (4:3)</PresentationFormat>
  <Paragraphs>84</Paragraphs>
  <Slides>15</Slides>
  <Notes>3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16" baseType="lpstr">
      <vt:lpstr>TiMMCO-Design</vt:lpstr>
      <vt:lpstr>PowerPoint-Präsentation</vt:lpstr>
      <vt:lpstr>Конфликты с вовлечением нескольких сторон: неясные и комплексные </vt:lpstr>
      <vt:lpstr>Конфликты с вовлечением нескольких сторон: неясные и комплексные </vt:lpstr>
      <vt:lpstr>Конфликты с вовлечением нескольких сторон: неясные и комплексные </vt:lpstr>
      <vt:lpstr>Конфликты с вовлечением нескольких сторон: неясные и комплексные </vt:lpstr>
      <vt:lpstr>Увеличение конфликтных ситуаций</vt:lpstr>
      <vt:lpstr>По мере увеличения количества сторон конфликта, непропорционально возрастает количество противоречий</vt:lpstr>
      <vt:lpstr>Создание контракта между четырьмя вовлечёнными сторонами</vt:lpstr>
      <vt:lpstr>Создание контракта между четырьмя вовлечёнными сторонами</vt:lpstr>
      <vt:lpstr>Основные методы ведения беседы в рамках психологической консультации</vt:lpstr>
      <vt:lpstr>Основные методы ведения беседы в рамках психологической консультации</vt:lpstr>
      <vt:lpstr>«Смешанная парная игра»</vt:lpstr>
      <vt:lpstr>«Смешанная парная игра»</vt:lpstr>
      <vt:lpstr>Временное трудоустройство </vt:lpstr>
      <vt:lpstr>Временное трудоустройство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 </dc:creator>
  <cp:lastModifiedBy>Reviewer</cp:lastModifiedBy>
  <cp:revision>97</cp:revision>
  <dcterms:created xsi:type="dcterms:W3CDTF">2013-12-30T09:27:52Z</dcterms:created>
  <dcterms:modified xsi:type="dcterms:W3CDTF">2014-07-24T17:22:34Z</dcterms:modified>
</cp:coreProperties>
</file>