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8" r:id="rId2"/>
    <p:sldId id="279" r:id="rId3"/>
    <p:sldId id="275" r:id="rId4"/>
    <p:sldId id="281" r:id="rId5"/>
    <p:sldId id="273" r:id="rId6"/>
    <p:sldId id="280" r:id="rId7"/>
    <p:sldId id="263" r:id="rId8"/>
    <p:sldId id="282" r:id="rId9"/>
    <p:sldId id="276" r:id="rId10"/>
    <p:sldId id="278" r:id="rId1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9"/>
            <p14:sldId id="275"/>
            <p14:sldId id="281"/>
            <p14:sldId id="273"/>
            <p14:sldId id="280"/>
            <p14:sldId id="263"/>
            <p14:sldId id="282"/>
            <p14:sldId id="276"/>
            <p14:sldId id="27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5" autoAdjust="0"/>
  </p:normalViewPr>
  <p:slideViewPr>
    <p:cSldViewPr snapToGrid="0" snapToObjects="1">
      <p:cViewPr>
        <p:scale>
          <a:sx n="75" d="100"/>
          <a:sy n="75" d="100"/>
        </p:scale>
        <p:origin x="-174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425907" y="614694"/>
            <a:ext cx="8292187" cy="59712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425907" y="614694"/>
            <a:ext cx="8292187" cy="59712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0241" y="6443922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75970"/>
            <a:ext cx="923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apitolul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7:</a:t>
            </a:r>
            <a:r>
              <a:rPr lang="de-DE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Pasul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6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Securizarea Implementării</a:t>
            </a:r>
            <a:endParaRPr lang="de-DE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91133" y="6502274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401FD1E3-CF96-4116-B59D-BB4A7DD4112E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825999"/>
            <a:ext cx="9175263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2400" dirty="0"/>
          </a:p>
          <a:p>
            <a:pPr algn="ctr"/>
            <a:r>
              <a:rPr lang="de-DE" sz="2800" b="1" dirty="0" smtClean="0"/>
              <a:t>C</a:t>
            </a:r>
            <a:r>
              <a:rPr lang="ro-MO" sz="2800" b="1" dirty="0" smtClean="0"/>
              <a:t>apitolul</a:t>
            </a:r>
            <a:r>
              <a:rPr lang="de-DE" sz="2800" b="1" dirty="0" smtClean="0"/>
              <a:t> 7</a:t>
            </a:r>
          </a:p>
          <a:p>
            <a:pPr algn="ctr"/>
            <a:r>
              <a:rPr lang="ro-RO" sz="2800" b="1" dirty="0" smtClean="0"/>
              <a:t>Pasul</a:t>
            </a:r>
            <a:r>
              <a:rPr lang="de-DE" sz="2800" b="1" dirty="0" smtClean="0"/>
              <a:t> 6 – </a:t>
            </a:r>
            <a:r>
              <a:rPr lang="ro-RO" sz="2800" b="1" dirty="0" smtClean="0"/>
              <a:t>Securizarea Implementării</a:t>
            </a:r>
            <a:endParaRPr lang="de-DE" sz="2800" b="1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4" name="Rechteck 13"/>
          <p:cNvSpPr/>
          <p:nvPr/>
        </p:nvSpPr>
        <p:spPr>
          <a:xfrm>
            <a:off x="328246" y="6248061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feld 32"/>
          <p:cNvSpPr txBox="1"/>
          <p:nvPr/>
        </p:nvSpPr>
        <p:spPr>
          <a:xfrm>
            <a:off x="3073086" y="5296699"/>
            <a:ext cx="2042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smtClean="0"/>
              <a:t>Ascunde greşelile</a:t>
            </a:r>
            <a:endParaRPr lang="en-US" sz="2400" dirty="0"/>
          </a:p>
        </p:txBody>
      </p:sp>
      <p:sp>
        <p:nvSpPr>
          <p:cNvPr id="12" name="Abgerundetes Rechteck 11"/>
          <p:cNvSpPr/>
          <p:nvPr/>
        </p:nvSpPr>
        <p:spPr>
          <a:xfrm>
            <a:off x="3042686" y="1100283"/>
            <a:ext cx="2107935" cy="2018389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42686" y="4703003"/>
            <a:ext cx="2107935" cy="2018389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815718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8373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77317" y="2109478"/>
            <a:ext cx="1165369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2" idx="3"/>
            <a:endCxn id="15" idx="0"/>
          </p:cNvCxnSpPr>
          <p:nvPr/>
        </p:nvCxnSpPr>
        <p:spPr>
          <a:xfrm>
            <a:off x="5150621" y="2109478"/>
            <a:ext cx="1259351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621" y="4925262"/>
            <a:ext cx="1259351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77317" y="4925262"/>
            <a:ext cx="1165369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494570" y="3493262"/>
            <a:ext cx="2814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dirty="0" smtClean="0"/>
              <a:t>Nu are </a:t>
            </a:r>
            <a:r>
              <a:rPr lang="ro-RO" sz="2400" dirty="0" err="1" smtClean="0"/>
              <a:t>încredre</a:t>
            </a:r>
            <a:r>
              <a:rPr lang="ro-RO" sz="2400" dirty="0" smtClean="0"/>
              <a:t> </a:t>
            </a:r>
          </a:p>
          <a:p>
            <a:pPr algn="ctr"/>
            <a:r>
              <a:rPr lang="ro-RO" sz="2400" dirty="0" smtClean="0"/>
              <a:t>În </a:t>
            </a:r>
            <a:r>
              <a:rPr lang="ro-RO" sz="2400" dirty="0" err="1" smtClean="0"/>
              <a:t>cealată</a:t>
            </a:r>
            <a:r>
              <a:rPr lang="ro-RO" sz="2400" dirty="0" smtClean="0"/>
              <a:t> parte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86625" y="1693979"/>
            <a:ext cx="2228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dirty="0" smtClean="0"/>
              <a:t>Caută greşeli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5210892" y="3493262"/>
            <a:ext cx="241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Se simte ameninţat</a:t>
            </a:r>
            <a:endParaRPr lang="en-US" sz="2400" dirty="0"/>
          </a:p>
        </p:txBody>
      </p:sp>
      <p:cxnSp>
        <p:nvCxnSpPr>
          <p:cNvPr id="22" name="Gerade Verbindung mit Pfeil 21"/>
          <p:cNvCxnSpPr>
            <a:endCxn id="23" idx="1"/>
          </p:cNvCxnSpPr>
          <p:nvPr/>
        </p:nvCxnSpPr>
        <p:spPr>
          <a:xfrm flipV="1">
            <a:off x="2614572" y="3908761"/>
            <a:ext cx="428114" cy="402615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Abgerundetes Rechteck 22"/>
          <p:cNvSpPr/>
          <p:nvPr/>
        </p:nvSpPr>
        <p:spPr>
          <a:xfrm>
            <a:off x="3042686" y="2899566"/>
            <a:ext cx="2107935" cy="2018389"/>
          </a:xfrm>
          <a:prstGeom prst="roundRect">
            <a:avLst/>
          </a:prstGeom>
          <a:noFill/>
          <a:ln>
            <a:prstDash val="sysDash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/>
              <a:t>O greşeală e descoperită</a:t>
            </a:r>
            <a:endParaRPr lang="en-US" sz="2400" dirty="0"/>
          </a:p>
        </p:txBody>
      </p:sp>
      <p:sp>
        <p:nvSpPr>
          <p:cNvPr id="5" name="Rechteck 4"/>
          <p:cNvSpPr/>
          <p:nvPr/>
        </p:nvSpPr>
        <p:spPr>
          <a:xfrm rot="21436725">
            <a:off x="802967" y="4356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Mai mult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 rot="21436725">
            <a:off x="3077284" y="2560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Mai mult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 rot="21436725">
            <a:off x="5451389" y="4356286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Mai mult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 rot="21436725">
            <a:off x="3120253" y="6135349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Mai mult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9" name="Titel 1"/>
          <p:cNvSpPr>
            <a:spLocks noGrp="1"/>
          </p:cNvSpPr>
          <p:nvPr>
            <p:ph type="title"/>
          </p:nvPr>
        </p:nvSpPr>
        <p:spPr>
          <a:xfrm>
            <a:off x="-8654" y="516100"/>
            <a:ext cx="9152653" cy="638143"/>
          </a:xfrm>
        </p:spPr>
        <p:txBody>
          <a:bodyPr>
            <a:normAutofit fontScale="90000"/>
          </a:bodyPr>
          <a:lstStyle/>
          <a:p>
            <a:r>
              <a:rPr lang="ro-RO" sz="2800" b="1" dirty="0"/>
              <a:t>Cercul Vicios de ne Neîncredere şi Ascunderea Greşelilor</a:t>
            </a:r>
            <a:endParaRPr lang="de-DE" sz="2800" b="1" dirty="0"/>
          </a:p>
        </p:txBody>
      </p:sp>
      <p:pic>
        <p:nvPicPr>
          <p:cNvPr id="31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32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 animBg="1"/>
      <p:bldP spid="25" grpId="0" animBg="1"/>
      <p:bldP spid="26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0" y="2993962"/>
            <a:ext cx="9144000" cy="87007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Planul de Acţiune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37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67929"/>
          </a:xfr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Planul de Acţiune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o-RO" dirty="0" smtClean="0">
                <a:latin typeface="+mn-lt"/>
              </a:rPr>
              <a:t>Ce</a:t>
            </a:r>
            <a:endParaRPr lang="en-US" dirty="0" smtClean="0">
              <a:latin typeface="+mn-lt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31386" y="2724827"/>
            <a:ext cx="659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o-RO" dirty="0" smtClean="0">
                <a:latin typeface="+mn-lt"/>
              </a:rPr>
              <a:t>Cine	</a:t>
            </a:r>
            <a:endParaRPr lang="de-DE" dirty="0" smtClean="0">
              <a:latin typeface="+mn-lt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10525" y="2603389"/>
            <a:ext cx="966932" cy="29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o-RO" dirty="0" smtClean="0">
                <a:latin typeface="+mn-lt"/>
              </a:rPr>
              <a:t>Ce cine</a:t>
            </a:r>
            <a:endParaRPr lang="en-US" dirty="0" smtClean="0">
              <a:latin typeface="+mn-lt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603389"/>
            <a:ext cx="851457" cy="48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o-RO" dirty="0" err="1" smtClean="0">
                <a:latin typeface="+mn-lt"/>
              </a:rPr>
              <a:t>Pînă</a:t>
            </a:r>
            <a:r>
              <a:rPr lang="ro-RO" dirty="0" smtClean="0">
                <a:latin typeface="+mn-lt"/>
              </a:rPr>
              <a:t> când </a:t>
            </a:r>
            <a:endParaRPr lang="en-US" dirty="0" smtClean="0">
              <a:latin typeface="+mn-lt"/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603389"/>
            <a:ext cx="1274821" cy="48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o-RO" dirty="0" smtClean="0">
                <a:latin typeface="+mn-lt"/>
              </a:rPr>
              <a:t>Cum e </a:t>
            </a:r>
            <a:r>
              <a:rPr lang="ro-RO" dirty="0" err="1" smtClean="0">
                <a:latin typeface="+mn-lt"/>
              </a:rPr>
              <a:t>ver</a:t>
            </a:r>
            <a:r>
              <a:rPr lang="en-US" dirty="0" err="1" smtClean="0">
                <a:latin typeface="+mn-lt"/>
              </a:rPr>
              <a:t>i</a:t>
            </a:r>
            <a:r>
              <a:rPr lang="ro-RO" dirty="0" smtClean="0">
                <a:latin typeface="+mn-lt"/>
              </a:rPr>
              <a:t>ficat</a:t>
            </a:r>
            <a:r>
              <a:rPr lang="en-US" dirty="0" smtClean="0">
                <a:latin typeface="+mn-lt"/>
              </a:rPr>
              <a:t>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063886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90" y="1940025"/>
            <a:ext cx="4138612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de-DE" altLang="de-DE" sz="2400" b="1" dirty="0" smtClean="0">
                <a:ea typeface="ＭＳ Ｐゴシック" pitchFamily="34" charset="-128"/>
              </a:rPr>
              <a:t>A</a:t>
            </a:r>
            <a:r>
              <a:rPr lang="ro-RO" altLang="de-DE" sz="2400" b="1" dirty="0" smtClean="0">
                <a:ea typeface="ＭＳ Ｐゴシック" pitchFamily="34" charset="-128"/>
              </a:rPr>
              <a:t>cordul</a:t>
            </a:r>
            <a:r>
              <a:rPr lang="de-DE" altLang="de-DE" sz="2400" b="1" dirty="0" smtClean="0">
                <a:ea typeface="ＭＳ Ｐゴシック" pitchFamily="34" charset="-128"/>
              </a:rPr>
              <a:t>: </a:t>
            </a:r>
            <a:r>
              <a:rPr lang="ro-RO" altLang="de-DE" sz="2400" b="1" dirty="0" smtClean="0">
                <a:ea typeface="ＭＳ Ｐゴシック" pitchFamily="34" charset="-128"/>
              </a:rPr>
              <a:t>Planul de Acţiune</a:t>
            </a:r>
            <a:endParaRPr lang="de-DE" altLang="de-DE" sz="2400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87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0" y="3130437"/>
            <a:ext cx="9143999" cy="597127"/>
          </a:xfrm>
        </p:spPr>
        <p:txBody>
          <a:bodyPr>
            <a:normAutofit/>
          </a:bodyPr>
          <a:lstStyle/>
          <a:p>
            <a:r>
              <a:rPr lang="ro-RO" sz="2800" b="1" dirty="0"/>
              <a:t>Planificarea Acţiunilor şi Estimarea Riscului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2837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ung 29"/>
          <p:cNvGrpSpPr/>
          <p:nvPr/>
        </p:nvGrpSpPr>
        <p:grpSpPr>
          <a:xfrm>
            <a:off x="1713332" y="3833098"/>
            <a:ext cx="3794792" cy="2146449"/>
            <a:chOff x="3333407" y="4556337"/>
            <a:chExt cx="3004698" cy="2146449"/>
          </a:xfrm>
        </p:grpSpPr>
        <p:pic>
          <p:nvPicPr>
            <p:cNvPr id="15" name="Bild 14" descr="Riskassesment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3407" y="5018002"/>
              <a:ext cx="3004698" cy="1684784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>
              <a:off x="3648252" y="4556337"/>
              <a:ext cx="2375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Risk </a:t>
              </a:r>
              <a:r>
                <a:rPr lang="en-US" sz="2400" dirty="0" err="1" smtClean="0"/>
                <a:t>Assesment</a:t>
              </a:r>
              <a:endParaRPr lang="en-US" sz="2400" dirty="0"/>
            </a:p>
          </p:txBody>
        </p:sp>
      </p:grp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0" y="539744"/>
            <a:ext cx="9199447" cy="597127"/>
          </a:xfrm>
        </p:spPr>
        <p:txBody>
          <a:bodyPr>
            <a:normAutofit/>
          </a:bodyPr>
          <a:lstStyle/>
          <a:p>
            <a:r>
              <a:rPr lang="ro-RO" sz="2800" b="1" dirty="0"/>
              <a:t>Planificarea Acţiunilor şi Estimarea Riscului</a:t>
            </a:r>
            <a:endParaRPr lang="en-US" sz="2800" b="1" dirty="0"/>
          </a:p>
        </p:txBody>
      </p:sp>
      <p:cxnSp>
        <p:nvCxnSpPr>
          <p:cNvPr id="20" name="Gerade Verbindung mit Pfeil 19"/>
          <p:cNvCxnSpPr>
            <a:stCxn id="23" idx="3"/>
            <a:endCxn id="24" idx="1"/>
          </p:cNvCxnSpPr>
          <p:nvPr/>
        </p:nvCxnSpPr>
        <p:spPr>
          <a:xfrm>
            <a:off x="1499016" y="3473826"/>
            <a:ext cx="640727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Explosion 2 10"/>
          <p:cNvSpPr/>
          <p:nvPr/>
        </p:nvSpPr>
        <p:spPr>
          <a:xfrm>
            <a:off x="3284637" y="2984536"/>
            <a:ext cx="2264077" cy="934826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0000"/>
                </a:solidFill>
              </a:rPr>
              <a:t>Ri</a:t>
            </a:r>
            <a:r>
              <a:rPr lang="ro-RO" sz="2400" dirty="0" err="1" smtClean="0">
                <a:solidFill>
                  <a:srgbClr val="000000"/>
                </a:solidFill>
              </a:rPr>
              <a:t>scuri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400944" y="5979547"/>
            <a:ext cx="1946821" cy="667943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Măsuri de prevenire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6" name="Gleichschenkliges Dreieck 5"/>
          <p:cNvSpPr/>
          <p:nvPr/>
        </p:nvSpPr>
        <p:spPr>
          <a:xfrm>
            <a:off x="2434330" y="3240479"/>
            <a:ext cx="651266" cy="409831"/>
          </a:xfrm>
          <a:prstGeom prst="triangl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>
              <a:spcBef>
                <a:spcPts val="400"/>
              </a:spcBef>
            </a:pPr>
            <a:r>
              <a:rPr lang="en-US" sz="2400" dirty="0" smtClean="0">
                <a:solidFill>
                  <a:srgbClr val="000000"/>
                </a:solidFill>
              </a:rPr>
              <a:t>!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9" name="Explosion 2 8"/>
          <p:cNvSpPr/>
          <p:nvPr/>
        </p:nvSpPr>
        <p:spPr>
          <a:xfrm>
            <a:off x="5548714" y="2695005"/>
            <a:ext cx="2357579" cy="1456047"/>
          </a:xfrm>
          <a:prstGeom prst="irregularSeal2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Criză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3" name="Abgerundetes Rechteck 22"/>
          <p:cNvSpPr/>
          <p:nvPr/>
        </p:nvSpPr>
        <p:spPr>
          <a:xfrm>
            <a:off x="37912" y="2938313"/>
            <a:ext cx="1461104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/>
              <a:t>Starea curentă</a:t>
            </a:r>
            <a:endParaRPr lang="en-US" sz="2400" dirty="0"/>
          </a:p>
        </p:txBody>
      </p:sp>
      <p:sp>
        <p:nvSpPr>
          <p:cNvPr id="24" name="Abgerundetes Rechteck 23"/>
          <p:cNvSpPr/>
          <p:nvPr/>
        </p:nvSpPr>
        <p:spPr>
          <a:xfrm>
            <a:off x="7906293" y="2938313"/>
            <a:ext cx="1199795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/>
              <a:t>Starea Ţintei</a:t>
            </a:r>
            <a:endParaRPr lang="en-US" sz="2400" dirty="0"/>
          </a:p>
        </p:txBody>
      </p:sp>
      <p:grpSp>
        <p:nvGrpSpPr>
          <p:cNvPr id="28" name="Gruppierung 27"/>
          <p:cNvGrpSpPr/>
          <p:nvPr/>
        </p:nvGrpSpPr>
        <p:grpSpPr>
          <a:xfrm>
            <a:off x="-302941" y="4765262"/>
            <a:ext cx="2565767" cy="1458292"/>
            <a:chOff x="-348214" y="4363528"/>
            <a:chExt cx="2565767" cy="1458292"/>
          </a:xfrm>
        </p:grpSpPr>
        <p:pic>
          <p:nvPicPr>
            <p:cNvPr id="13" name="Bild 12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350" y="4684202"/>
              <a:ext cx="1274631" cy="1137618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-348214" y="4363528"/>
              <a:ext cx="2565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dirty="0" smtClean="0"/>
                <a:t>Planul de Acţiune</a:t>
              </a:r>
              <a:endParaRPr lang="en-US" sz="2400" dirty="0"/>
            </a:p>
          </p:txBody>
        </p:sp>
      </p:grpSp>
      <p:cxnSp>
        <p:nvCxnSpPr>
          <p:cNvPr id="31" name="Gerade Verbindung mit Pfeil 30"/>
          <p:cNvCxnSpPr>
            <a:stCxn id="29" idx="0"/>
          </p:cNvCxnSpPr>
          <p:nvPr/>
        </p:nvCxnSpPr>
        <p:spPr>
          <a:xfrm flipH="1" flipV="1">
            <a:off x="2933091" y="2834920"/>
            <a:ext cx="677637" cy="998178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>
            <a:stCxn id="29" idx="0"/>
          </p:cNvCxnSpPr>
          <p:nvPr/>
        </p:nvCxnSpPr>
        <p:spPr>
          <a:xfrm flipV="1">
            <a:off x="3610728" y="2944414"/>
            <a:ext cx="601063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>
            <a:stCxn id="29" idx="0"/>
          </p:cNvCxnSpPr>
          <p:nvPr/>
        </p:nvCxnSpPr>
        <p:spPr>
          <a:xfrm flipV="1">
            <a:off x="3610728" y="2944414"/>
            <a:ext cx="2194227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1781883" y="524093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+</a:t>
            </a:r>
            <a:endParaRPr lang="en-US" sz="2400" dirty="0"/>
          </a:p>
        </p:txBody>
      </p:sp>
      <p:sp>
        <p:nvSpPr>
          <p:cNvPr id="17" name="Rechteck 16"/>
          <p:cNvSpPr/>
          <p:nvPr/>
        </p:nvSpPr>
        <p:spPr>
          <a:xfrm>
            <a:off x="5806728" y="4916785"/>
            <a:ext cx="1841550" cy="6679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Măsuri de intervenţie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5548714" y="5735651"/>
            <a:ext cx="1826153" cy="667943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2400" dirty="0" smtClean="0">
                <a:solidFill>
                  <a:srgbClr val="000000"/>
                </a:solidFill>
              </a:rPr>
              <a:t>Plan de criză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4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3.69942E-6 L -0.08403 -0.4601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8" y="-23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94E-6 2.89845E-6 L 0.16366 -0.4871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4" y="-24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9406E-7 2.50983E-6 L 0.39431 -0.517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15" y="-258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6" grpId="1" animBg="1"/>
      <p:bldP spid="6" grpId="0" animBg="1"/>
      <p:bldP spid="9" grpId="0" animBg="1"/>
      <p:bldP spid="23" grpId="0" animBg="1"/>
      <p:bldP spid="24" grpId="0" animBg="1"/>
      <p:bldP spid="46" grpId="0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3130438"/>
            <a:ext cx="9143999" cy="617104"/>
          </a:xfrm>
        </p:spPr>
        <p:txBody>
          <a:bodyPr>
            <a:noAutofit/>
          </a:bodyPr>
          <a:lstStyle/>
          <a:p>
            <a:r>
              <a:rPr lang="ro-RO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Întrebări Pentru Ghidarea Prin Proces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96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1" y="509667"/>
            <a:ext cx="9144000" cy="569626"/>
          </a:xfrm>
        </p:spPr>
        <p:txBody>
          <a:bodyPr>
            <a:noAutofit/>
          </a:bodyPr>
          <a:lstStyle/>
          <a:p>
            <a:r>
              <a:rPr lang="ro-RO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Întrebări Pentru Ghidarea Prin Proces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  <p:sp>
        <p:nvSpPr>
          <p:cNvPr id="8" name="Abgerundetes Rechteck 7"/>
          <p:cNvSpPr>
            <a:spLocks noChangeArrowheads="1"/>
          </p:cNvSpPr>
          <p:nvPr/>
        </p:nvSpPr>
        <p:spPr bwMode="auto">
          <a:xfrm>
            <a:off x="26159" y="1324716"/>
            <a:ext cx="9040667" cy="5001651"/>
          </a:xfrm>
          <a:prstGeom prst="roundRect">
            <a:avLst>
              <a:gd name="adj" fmla="val 1963"/>
            </a:avLst>
          </a:prstGeom>
          <a:solidFill>
            <a:srgbClr val="C6B994"/>
          </a:solidFill>
          <a:ln w="38100">
            <a:solidFill>
              <a:srgbClr val="DDDDDD"/>
            </a:solidFill>
            <a:round/>
            <a:headEnd/>
            <a:tailEnd/>
          </a:ln>
          <a:effectLst>
            <a:outerShdw blurRad="50800"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9" name="Gruppieren 124"/>
          <p:cNvGrpSpPr>
            <a:grpSpLocks/>
          </p:cNvGrpSpPr>
          <p:nvPr/>
        </p:nvGrpSpPr>
        <p:grpSpPr bwMode="auto">
          <a:xfrm>
            <a:off x="2231253" y="1971175"/>
            <a:ext cx="4298037" cy="768030"/>
            <a:chOff x="1239673" y="84138"/>
            <a:chExt cx="1495425" cy="254817"/>
          </a:xfrm>
        </p:grpSpPr>
        <p:sp>
          <p:nvSpPr>
            <p:cNvPr id="79" name="Rechteck 78"/>
            <p:cNvSpPr>
              <a:spLocks noChangeArrowheads="1"/>
            </p:cNvSpPr>
            <p:nvPr/>
          </p:nvSpPr>
          <p:spPr bwMode="auto">
            <a:xfrm>
              <a:off x="1239673" y="86860"/>
              <a:ext cx="1495425" cy="252095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ro-RO" sz="2000" b="1" dirty="0" smtClean="0">
                  <a:solidFill>
                    <a:srgbClr val="000000"/>
                  </a:solidFill>
                  <a:ea typeface="Calibri"/>
                  <a:cs typeface="Arial"/>
                </a:rPr>
                <a:t>Întrebări de ghidare</a:t>
              </a:r>
              <a:endParaRPr lang="de-DE" sz="2000" b="1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80" name="Gruppieren 224"/>
            <p:cNvGrpSpPr>
              <a:grpSpLocks/>
            </p:cNvGrpSpPr>
            <p:nvPr/>
          </p:nvGrpSpPr>
          <p:grpSpPr bwMode="auto">
            <a:xfrm>
              <a:off x="2668423" y="86860"/>
              <a:ext cx="35560" cy="53975"/>
              <a:chOff x="2668423" y="86860"/>
              <a:chExt cx="35560" cy="54156"/>
            </a:xfrm>
          </p:grpSpPr>
          <p:cxnSp>
            <p:nvCxnSpPr>
              <p:cNvPr id="85" name="Gerader Verbinder 460"/>
              <p:cNvCxnSpPr/>
              <p:nvPr/>
            </p:nvCxnSpPr>
            <p:spPr>
              <a:xfrm flipH="1">
                <a:off x="2673423" y="109318"/>
                <a:ext cx="8776" cy="31487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Ellipse 230"/>
              <p:cNvSpPr>
                <a:spLocks noChangeArrowheads="1"/>
              </p:cNvSpPr>
              <p:nvPr/>
            </p:nvSpPr>
            <p:spPr bwMode="auto">
              <a:xfrm>
                <a:off x="2668423" y="8686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7" name="Ellipse 231"/>
              <p:cNvSpPr/>
              <p:nvPr/>
            </p:nvSpPr>
            <p:spPr>
              <a:xfrm>
                <a:off x="2679308" y="9502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81" name="Gruppieren 225"/>
            <p:cNvGrpSpPr>
              <a:grpSpLocks/>
            </p:cNvGrpSpPr>
            <p:nvPr/>
          </p:nvGrpSpPr>
          <p:grpSpPr bwMode="auto">
            <a:xfrm>
              <a:off x="1288659" y="84138"/>
              <a:ext cx="35560" cy="54156"/>
              <a:chOff x="1288659" y="84138"/>
              <a:chExt cx="35560" cy="54156"/>
            </a:xfrm>
          </p:grpSpPr>
          <p:cxnSp>
            <p:nvCxnSpPr>
              <p:cNvPr id="82" name="Gerader Verbinder 464"/>
              <p:cNvCxnSpPr/>
              <p:nvPr/>
            </p:nvCxnSpPr>
            <p:spPr>
              <a:xfrm flipH="1">
                <a:off x="1294531" y="106105"/>
                <a:ext cx="8776" cy="3242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Ellipse 227"/>
              <p:cNvSpPr>
                <a:spLocks noChangeArrowheads="1"/>
              </p:cNvSpPr>
              <p:nvPr/>
            </p:nvSpPr>
            <p:spPr bwMode="auto">
              <a:xfrm>
                <a:off x="1288659" y="84138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4" name="Ellipse 228"/>
              <p:cNvSpPr/>
              <p:nvPr/>
            </p:nvSpPr>
            <p:spPr>
              <a:xfrm>
                <a:off x="1299544" y="92302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0" name="Gruppieren 132"/>
          <p:cNvGrpSpPr>
            <a:grpSpLocks/>
          </p:cNvGrpSpPr>
          <p:nvPr/>
        </p:nvGrpSpPr>
        <p:grpSpPr bwMode="auto">
          <a:xfrm>
            <a:off x="314851" y="3017914"/>
            <a:ext cx="654351" cy="654528"/>
            <a:chOff x="274859" y="608847"/>
            <a:chExt cx="330395" cy="330395"/>
          </a:xfrm>
        </p:grpSpPr>
        <p:sp>
          <p:nvSpPr>
            <p:cNvPr id="74" name="Ellipse 218"/>
            <p:cNvSpPr>
              <a:spLocks noChangeArrowheads="1"/>
            </p:cNvSpPr>
            <p:nvPr/>
          </p:nvSpPr>
          <p:spPr bwMode="auto">
            <a:xfrm>
              <a:off x="274859" y="608847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1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5" name="Gruppieren 219"/>
            <p:cNvGrpSpPr>
              <a:grpSpLocks/>
            </p:cNvGrpSpPr>
            <p:nvPr/>
          </p:nvGrpSpPr>
          <p:grpSpPr bwMode="auto">
            <a:xfrm>
              <a:off x="426324" y="608847"/>
              <a:ext cx="45944" cy="72220"/>
              <a:chOff x="426324" y="608847"/>
              <a:chExt cx="35560" cy="54156"/>
            </a:xfrm>
          </p:grpSpPr>
          <p:cxnSp>
            <p:nvCxnSpPr>
              <p:cNvPr id="76" name="Gerader Verbinder 495"/>
              <p:cNvCxnSpPr/>
              <p:nvPr/>
            </p:nvCxnSpPr>
            <p:spPr>
              <a:xfrm flipH="1">
                <a:off x="430879" y="630329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221"/>
              <p:cNvSpPr>
                <a:spLocks noChangeArrowheads="1"/>
              </p:cNvSpPr>
              <p:nvPr/>
            </p:nvSpPr>
            <p:spPr bwMode="auto">
              <a:xfrm>
                <a:off x="426324" y="60884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8" name="Ellipse 222"/>
              <p:cNvSpPr/>
              <p:nvPr/>
            </p:nvSpPr>
            <p:spPr>
              <a:xfrm>
                <a:off x="437209" y="61701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1" name="Gruppieren 137"/>
          <p:cNvGrpSpPr>
            <a:grpSpLocks/>
          </p:cNvGrpSpPr>
          <p:nvPr/>
        </p:nvGrpSpPr>
        <p:grpSpPr bwMode="auto">
          <a:xfrm>
            <a:off x="327459" y="3862873"/>
            <a:ext cx="654351" cy="654528"/>
            <a:chOff x="280469" y="1032926"/>
            <a:chExt cx="330395" cy="330395"/>
          </a:xfrm>
        </p:grpSpPr>
        <p:sp>
          <p:nvSpPr>
            <p:cNvPr id="69" name="Ellipse 213"/>
            <p:cNvSpPr>
              <a:spLocks noChangeArrowheads="1"/>
            </p:cNvSpPr>
            <p:nvPr/>
          </p:nvSpPr>
          <p:spPr bwMode="auto">
            <a:xfrm>
              <a:off x="280469" y="1032926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2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0" name="Gruppieren 214"/>
            <p:cNvGrpSpPr>
              <a:grpSpLocks/>
            </p:cNvGrpSpPr>
            <p:nvPr/>
          </p:nvGrpSpPr>
          <p:grpSpPr bwMode="auto">
            <a:xfrm>
              <a:off x="431934" y="1032926"/>
              <a:ext cx="45944" cy="72220"/>
              <a:chOff x="431934" y="1032926"/>
              <a:chExt cx="35560" cy="54156"/>
            </a:xfrm>
          </p:grpSpPr>
          <p:cxnSp>
            <p:nvCxnSpPr>
              <p:cNvPr id="71" name="Gerader Verbinder 505"/>
              <p:cNvCxnSpPr/>
              <p:nvPr/>
            </p:nvCxnSpPr>
            <p:spPr>
              <a:xfrm flipH="1">
                <a:off x="436491" y="1054408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Ellipse 216"/>
              <p:cNvSpPr>
                <a:spLocks noChangeArrowheads="1"/>
              </p:cNvSpPr>
              <p:nvPr/>
            </p:nvSpPr>
            <p:spPr bwMode="auto">
              <a:xfrm>
                <a:off x="431934" y="1032926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3" name="Ellipse 217"/>
              <p:cNvSpPr/>
              <p:nvPr/>
            </p:nvSpPr>
            <p:spPr>
              <a:xfrm>
                <a:off x="442819" y="1041090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2" name="Gruppieren 142"/>
          <p:cNvGrpSpPr>
            <a:grpSpLocks/>
          </p:cNvGrpSpPr>
          <p:nvPr/>
        </p:nvGrpSpPr>
        <p:grpSpPr bwMode="auto">
          <a:xfrm>
            <a:off x="340067" y="4733054"/>
            <a:ext cx="654351" cy="654528"/>
            <a:chOff x="286079" y="1473249"/>
            <a:chExt cx="330395" cy="330395"/>
          </a:xfrm>
        </p:grpSpPr>
        <p:sp>
          <p:nvSpPr>
            <p:cNvPr id="64" name="Ellipse 208"/>
            <p:cNvSpPr>
              <a:spLocks noChangeArrowheads="1"/>
            </p:cNvSpPr>
            <p:nvPr/>
          </p:nvSpPr>
          <p:spPr bwMode="auto">
            <a:xfrm>
              <a:off x="286079" y="1473249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3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5" name="Gruppieren 209"/>
            <p:cNvGrpSpPr>
              <a:grpSpLocks/>
            </p:cNvGrpSpPr>
            <p:nvPr/>
          </p:nvGrpSpPr>
          <p:grpSpPr bwMode="auto">
            <a:xfrm>
              <a:off x="437544" y="1473249"/>
              <a:ext cx="45944" cy="72220"/>
              <a:chOff x="437544" y="1473249"/>
              <a:chExt cx="35560" cy="54156"/>
            </a:xfrm>
          </p:grpSpPr>
          <p:cxnSp>
            <p:nvCxnSpPr>
              <p:cNvPr id="66" name="Gerader Verbinder 511"/>
              <p:cNvCxnSpPr/>
              <p:nvPr/>
            </p:nvCxnSpPr>
            <p:spPr>
              <a:xfrm flipH="1">
                <a:off x="442102" y="1494731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Ellipse 211"/>
              <p:cNvSpPr>
                <a:spLocks noChangeArrowheads="1"/>
              </p:cNvSpPr>
              <p:nvPr/>
            </p:nvSpPr>
            <p:spPr bwMode="auto">
              <a:xfrm>
                <a:off x="437544" y="147324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8" name="Ellipse 212"/>
              <p:cNvSpPr/>
              <p:nvPr/>
            </p:nvSpPr>
            <p:spPr>
              <a:xfrm>
                <a:off x="448429" y="148141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3" name="Gruppieren 147"/>
          <p:cNvGrpSpPr>
            <a:grpSpLocks/>
          </p:cNvGrpSpPr>
          <p:nvPr/>
        </p:nvGrpSpPr>
        <p:grpSpPr bwMode="auto">
          <a:xfrm>
            <a:off x="340067" y="5615847"/>
            <a:ext cx="654351" cy="654528"/>
            <a:chOff x="286079" y="1916534"/>
            <a:chExt cx="330395" cy="330395"/>
          </a:xfrm>
        </p:grpSpPr>
        <p:sp>
          <p:nvSpPr>
            <p:cNvPr id="59" name="Ellipse 203"/>
            <p:cNvSpPr>
              <a:spLocks noChangeArrowheads="1"/>
            </p:cNvSpPr>
            <p:nvPr/>
          </p:nvSpPr>
          <p:spPr bwMode="auto">
            <a:xfrm>
              <a:off x="286079" y="1916534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4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0" name="Gruppieren 204"/>
            <p:cNvGrpSpPr>
              <a:grpSpLocks/>
            </p:cNvGrpSpPr>
            <p:nvPr/>
          </p:nvGrpSpPr>
          <p:grpSpPr bwMode="auto">
            <a:xfrm>
              <a:off x="437544" y="1916534"/>
              <a:ext cx="45944" cy="72220"/>
              <a:chOff x="437544" y="1916534"/>
              <a:chExt cx="35560" cy="54156"/>
            </a:xfrm>
          </p:grpSpPr>
          <p:cxnSp>
            <p:nvCxnSpPr>
              <p:cNvPr id="61" name="Gerader Verbinder 112"/>
              <p:cNvCxnSpPr/>
              <p:nvPr/>
            </p:nvCxnSpPr>
            <p:spPr>
              <a:xfrm flipH="1">
                <a:off x="442102" y="1938016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Ellipse 206"/>
              <p:cNvSpPr>
                <a:spLocks noChangeArrowheads="1"/>
              </p:cNvSpPr>
              <p:nvPr/>
            </p:nvSpPr>
            <p:spPr bwMode="auto">
              <a:xfrm>
                <a:off x="437544" y="191653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3" name="Ellipse 207"/>
              <p:cNvSpPr/>
              <p:nvPr/>
            </p:nvSpPr>
            <p:spPr>
              <a:xfrm>
                <a:off x="448429" y="192469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4" name="Rechteck 13"/>
          <p:cNvSpPr>
            <a:spLocks noChangeArrowheads="1"/>
          </p:cNvSpPr>
          <p:nvPr/>
        </p:nvSpPr>
        <p:spPr bwMode="auto">
          <a:xfrm>
            <a:off x="1121757" y="2988908"/>
            <a:ext cx="2645140" cy="755418"/>
          </a:xfrm>
          <a:prstGeom prst="rect">
            <a:avLst/>
          </a:prstGeom>
          <a:solidFill>
            <a:srgbClr val="DA7460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 dirty="0">
                <a:solidFill>
                  <a:srgbClr val="000000"/>
                </a:solidFill>
                <a:cs typeface="Calibri" charset="0"/>
              </a:rPr>
              <a:t> </a:t>
            </a:r>
            <a:r>
              <a:rPr lang="ro-RO" sz="2000" dirty="0" smtClean="0">
                <a:solidFill>
                  <a:srgbClr val="000000"/>
                </a:solidFill>
                <a:cs typeface="Calibri" charset="0"/>
              </a:rPr>
              <a:t>Riscuri</a:t>
            </a:r>
            <a:endParaRPr lang="de-DE" sz="2000" dirty="0">
              <a:solidFill>
                <a:srgbClr val="FFFFFF"/>
              </a:solidFill>
              <a:ea typeface="Calibri" charset="0"/>
              <a:cs typeface="Times New Roman" charset="0"/>
            </a:endParaRPr>
          </a:p>
        </p:txBody>
      </p:sp>
      <p:grpSp>
        <p:nvGrpSpPr>
          <p:cNvPr id="15" name="Gruppieren 153"/>
          <p:cNvGrpSpPr>
            <a:grpSpLocks/>
          </p:cNvGrpSpPr>
          <p:nvPr/>
        </p:nvGrpSpPr>
        <p:grpSpPr bwMode="auto">
          <a:xfrm>
            <a:off x="4098208" y="2912295"/>
            <a:ext cx="4907528" cy="766768"/>
            <a:chOff x="2333870" y="580592"/>
            <a:chExt cx="1495425" cy="254817"/>
          </a:xfrm>
        </p:grpSpPr>
        <p:sp>
          <p:nvSpPr>
            <p:cNvPr id="50" name="Rechteck 49"/>
            <p:cNvSpPr>
              <a:spLocks noChangeArrowheads="1"/>
            </p:cNvSpPr>
            <p:nvPr/>
          </p:nvSpPr>
          <p:spPr bwMode="auto">
            <a:xfrm>
              <a:off x="2333870" y="583314"/>
              <a:ext cx="1495425" cy="252095"/>
            </a:xfrm>
            <a:prstGeom prst="rect">
              <a:avLst/>
            </a:prstGeom>
            <a:solidFill>
              <a:srgbClr val="DA7460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ro-RO" sz="2000" dirty="0" smtClean="0">
                  <a:solidFill>
                    <a:srgbClr val="000000"/>
                  </a:solidFill>
                  <a:ea typeface="Calibri"/>
                  <a:cs typeface="Arial"/>
                </a:rPr>
                <a:t>Dacă ceva merge prost ce va fi asta?</a:t>
              </a:r>
              <a:endParaRPr lang="de-DE" sz="2000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51" name="Gruppieren 195"/>
            <p:cNvGrpSpPr>
              <a:grpSpLocks/>
            </p:cNvGrpSpPr>
            <p:nvPr/>
          </p:nvGrpSpPr>
          <p:grpSpPr bwMode="auto">
            <a:xfrm>
              <a:off x="3762620" y="583314"/>
              <a:ext cx="35560" cy="53975"/>
              <a:chOff x="3762620" y="583314"/>
              <a:chExt cx="35560" cy="54156"/>
            </a:xfrm>
          </p:grpSpPr>
          <p:cxnSp>
            <p:nvCxnSpPr>
              <p:cNvPr id="56" name="Gerader Verbinder 119"/>
              <p:cNvCxnSpPr/>
              <p:nvPr/>
            </p:nvCxnSpPr>
            <p:spPr>
              <a:xfrm flipH="1">
                <a:off x="3767411" y="606339"/>
                <a:ext cx="8776" cy="3153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Ellipse 201"/>
              <p:cNvSpPr>
                <a:spLocks noChangeArrowheads="1"/>
              </p:cNvSpPr>
              <p:nvPr/>
            </p:nvSpPr>
            <p:spPr bwMode="auto">
              <a:xfrm>
                <a:off x="3762620" y="58331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8" name="Ellipse 202"/>
              <p:cNvSpPr/>
              <p:nvPr/>
            </p:nvSpPr>
            <p:spPr>
              <a:xfrm>
                <a:off x="3773505" y="59147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52" name="Gruppieren 196"/>
            <p:cNvGrpSpPr>
              <a:grpSpLocks/>
            </p:cNvGrpSpPr>
            <p:nvPr/>
          </p:nvGrpSpPr>
          <p:grpSpPr bwMode="auto">
            <a:xfrm>
              <a:off x="2382856" y="580592"/>
              <a:ext cx="35560" cy="54156"/>
              <a:chOff x="2382856" y="580592"/>
              <a:chExt cx="35560" cy="54156"/>
            </a:xfrm>
          </p:grpSpPr>
          <p:cxnSp>
            <p:nvCxnSpPr>
              <p:cNvPr id="53" name="Gerader Verbinder 123"/>
              <p:cNvCxnSpPr/>
              <p:nvPr/>
            </p:nvCxnSpPr>
            <p:spPr>
              <a:xfrm flipH="1">
                <a:off x="2388517" y="603119"/>
                <a:ext cx="8776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Ellipse 198"/>
              <p:cNvSpPr>
                <a:spLocks noChangeArrowheads="1"/>
              </p:cNvSpPr>
              <p:nvPr/>
            </p:nvSpPr>
            <p:spPr bwMode="auto">
              <a:xfrm>
                <a:off x="2382856" y="580592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5" name="Ellipse 199"/>
              <p:cNvSpPr/>
              <p:nvPr/>
            </p:nvSpPr>
            <p:spPr>
              <a:xfrm>
                <a:off x="2393741" y="588756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6" name="Rechteck 15"/>
          <p:cNvSpPr>
            <a:spLocks noChangeArrowheads="1"/>
          </p:cNvSpPr>
          <p:nvPr/>
        </p:nvSpPr>
        <p:spPr bwMode="auto">
          <a:xfrm>
            <a:off x="1134365" y="3812428"/>
            <a:ext cx="2645140" cy="755418"/>
          </a:xfrm>
          <a:prstGeom prst="rect">
            <a:avLst/>
          </a:prstGeom>
          <a:solidFill>
            <a:srgbClr val="F4AD66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ro-RO" sz="2000" dirty="0" smtClean="0">
                <a:solidFill>
                  <a:srgbClr val="000000"/>
                </a:solidFill>
                <a:cs typeface="Calibri" charset="0"/>
              </a:rPr>
              <a:t>Semne Timpurii de </a:t>
            </a:r>
          </a:p>
          <a:p>
            <a:pPr algn="ctr"/>
            <a:r>
              <a:rPr lang="ro-RO" sz="2000" dirty="0" smtClean="0">
                <a:solidFill>
                  <a:srgbClr val="000000"/>
                </a:solidFill>
                <a:cs typeface="Calibri" charset="0"/>
              </a:rPr>
              <a:t>Avertizare</a:t>
            </a:r>
            <a:endParaRPr lang="de-DE" sz="2000" dirty="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7" name="Rechteck 16"/>
          <p:cNvSpPr>
            <a:spLocks noChangeArrowheads="1"/>
          </p:cNvSpPr>
          <p:nvPr/>
        </p:nvSpPr>
        <p:spPr bwMode="auto">
          <a:xfrm>
            <a:off x="1134365" y="4704048"/>
            <a:ext cx="2645140" cy="755418"/>
          </a:xfrm>
          <a:prstGeom prst="rect">
            <a:avLst/>
          </a:prstGeom>
          <a:solidFill>
            <a:srgbClr val="7BC86E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ro-RO" sz="2000" dirty="0" smtClean="0">
                <a:solidFill>
                  <a:srgbClr val="000000"/>
                </a:solidFill>
                <a:cs typeface="Calibri" charset="0"/>
              </a:rPr>
              <a:t>Măsuri Preventive </a:t>
            </a:r>
            <a:endParaRPr lang="de-DE" sz="2000" dirty="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auto">
          <a:xfrm>
            <a:off x="1134365" y="5565402"/>
            <a:ext cx="2645140" cy="755418"/>
          </a:xfrm>
          <a:prstGeom prst="rect">
            <a:avLst/>
          </a:prstGeom>
          <a:solidFill>
            <a:srgbClr val="FCE584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ro-RO" sz="2000" dirty="0" smtClean="0">
                <a:solidFill>
                  <a:srgbClr val="000000"/>
                </a:solidFill>
                <a:cs typeface="Calibri" charset="0"/>
              </a:rPr>
              <a:t>Măsuri de Intervenţie</a:t>
            </a:r>
            <a:endParaRPr lang="de-DE" sz="2000" dirty="0">
              <a:solidFill>
                <a:srgbClr val="FFFFFF"/>
              </a:solidFill>
              <a:cs typeface="Calibri" charset="0"/>
            </a:endParaRPr>
          </a:p>
        </p:txBody>
      </p:sp>
      <p:grpSp>
        <p:nvGrpSpPr>
          <p:cNvPr id="19" name="Gruppieren 163"/>
          <p:cNvGrpSpPr>
            <a:grpSpLocks/>
          </p:cNvGrpSpPr>
          <p:nvPr/>
        </p:nvGrpSpPr>
        <p:grpSpPr bwMode="auto">
          <a:xfrm>
            <a:off x="4110816" y="3757254"/>
            <a:ext cx="4907528" cy="769291"/>
            <a:chOff x="2339480" y="1004089"/>
            <a:chExt cx="2165350" cy="387880"/>
          </a:xfrm>
        </p:grpSpPr>
        <p:sp>
          <p:nvSpPr>
            <p:cNvPr id="41" name="Rechteck 40"/>
            <p:cNvSpPr>
              <a:spLocks noChangeArrowheads="1"/>
            </p:cNvSpPr>
            <p:nvPr/>
          </p:nvSpPr>
          <p:spPr bwMode="auto">
            <a:xfrm>
              <a:off x="2339480" y="1009699"/>
              <a:ext cx="2165350" cy="382270"/>
            </a:xfrm>
            <a:prstGeom prst="rect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ro-RO" sz="2000" dirty="0" smtClean="0">
                  <a:solidFill>
                    <a:srgbClr val="000000"/>
                  </a:solidFill>
                  <a:cs typeface="Calibri" charset="0"/>
                </a:rPr>
                <a:t>Presupunând că apare un risc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: </a:t>
              </a:r>
              <a:r>
                <a:rPr lang="ro-RO" sz="2000" dirty="0" smtClean="0">
                  <a:solidFill>
                    <a:srgbClr val="000000"/>
                  </a:solidFill>
                  <a:cs typeface="Calibri" charset="0"/>
                </a:rPr>
                <a:t>Cum ar putea fi prevenit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?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</p:txBody>
        </p:sp>
        <p:grpSp>
          <p:nvGrpSpPr>
            <p:cNvPr id="42" name="Gruppieren 186"/>
            <p:cNvGrpSpPr>
              <a:grpSpLocks/>
            </p:cNvGrpSpPr>
            <p:nvPr/>
          </p:nvGrpSpPr>
          <p:grpSpPr bwMode="auto">
            <a:xfrm>
              <a:off x="4403892" y="1004089"/>
              <a:ext cx="51492" cy="81914"/>
              <a:chOff x="4403892" y="1004089"/>
              <a:chExt cx="35560" cy="54156"/>
            </a:xfrm>
          </p:grpSpPr>
          <p:cxnSp>
            <p:nvCxnSpPr>
              <p:cNvPr id="47" name="Gerader Verbinder 366"/>
              <p:cNvCxnSpPr/>
              <p:nvPr/>
            </p:nvCxnSpPr>
            <p:spPr>
              <a:xfrm flipH="1">
                <a:off x="4408427" y="1026685"/>
                <a:ext cx="8775" cy="3258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Ellipse 192"/>
              <p:cNvSpPr>
                <a:spLocks noChangeArrowheads="1"/>
              </p:cNvSpPr>
              <p:nvPr/>
            </p:nvSpPr>
            <p:spPr bwMode="auto">
              <a:xfrm>
                <a:off x="4403892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9" name="Ellipse 193"/>
              <p:cNvSpPr/>
              <p:nvPr/>
            </p:nvSpPr>
            <p:spPr>
              <a:xfrm>
                <a:off x="4414777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43" name="Gruppieren 187"/>
            <p:cNvGrpSpPr>
              <a:grpSpLocks/>
            </p:cNvGrpSpPr>
            <p:nvPr/>
          </p:nvGrpSpPr>
          <p:grpSpPr bwMode="auto">
            <a:xfrm>
              <a:off x="2406797" y="1004089"/>
              <a:ext cx="51492" cy="82188"/>
              <a:chOff x="2406797" y="1004089"/>
              <a:chExt cx="35560" cy="54156"/>
            </a:xfrm>
          </p:grpSpPr>
          <p:cxnSp>
            <p:nvCxnSpPr>
              <p:cNvPr id="44" name="Gerader Verbinder 370"/>
              <p:cNvCxnSpPr/>
              <p:nvPr/>
            </p:nvCxnSpPr>
            <p:spPr>
              <a:xfrm flipH="1">
                <a:off x="2411665" y="1026610"/>
                <a:ext cx="8775" cy="3247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Ellipse 189"/>
              <p:cNvSpPr>
                <a:spLocks noChangeArrowheads="1"/>
              </p:cNvSpPr>
              <p:nvPr/>
            </p:nvSpPr>
            <p:spPr bwMode="auto">
              <a:xfrm>
                <a:off x="2406797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6" name="Ellipse 190"/>
              <p:cNvSpPr/>
              <p:nvPr/>
            </p:nvSpPr>
            <p:spPr>
              <a:xfrm>
                <a:off x="2417682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0" name="Gruppieren 164"/>
          <p:cNvGrpSpPr>
            <a:grpSpLocks/>
          </p:cNvGrpSpPr>
          <p:nvPr/>
        </p:nvGrpSpPr>
        <p:grpSpPr bwMode="auto">
          <a:xfrm>
            <a:off x="4062334" y="4704048"/>
            <a:ext cx="4907528" cy="757941"/>
            <a:chOff x="2339480" y="1447217"/>
            <a:chExt cx="2165350" cy="382270"/>
          </a:xfrm>
        </p:grpSpPr>
        <p:sp>
          <p:nvSpPr>
            <p:cNvPr id="32" name="Rechteck 31"/>
            <p:cNvSpPr>
              <a:spLocks noChangeArrowheads="1"/>
            </p:cNvSpPr>
            <p:nvPr/>
          </p:nvSpPr>
          <p:spPr bwMode="auto">
            <a:xfrm>
              <a:off x="2339480" y="1447217"/>
              <a:ext cx="2165350" cy="382270"/>
            </a:xfrm>
            <a:prstGeom prst="rect">
              <a:avLst/>
            </a:prstGeom>
            <a:solidFill>
              <a:srgbClr val="7BC86E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ro-RO" sz="2000" dirty="0" smtClean="0">
                  <a:solidFill>
                    <a:srgbClr val="000000"/>
                  </a:solidFill>
                  <a:cs typeface="Calibri" charset="0"/>
                </a:rPr>
                <a:t>Cine şi ce ar putea face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, </a:t>
              </a:r>
              <a:r>
                <a:rPr lang="ro-RO" sz="2000" dirty="0" smtClean="0">
                  <a:solidFill>
                    <a:srgbClr val="000000"/>
                  </a:solidFill>
                  <a:cs typeface="Calibri" charset="0"/>
                </a:rPr>
                <a:t>dacă semnele timpurii de prevenire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 </a:t>
              </a:r>
              <a:r>
                <a:rPr lang="ro-RO" sz="2000" dirty="0" smtClean="0">
                  <a:solidFill>
                    <a:srgbClr val="000000"/>
                  </a:solidFill>
                  <a:cs typeface="Calibri" charset="0"/>
                </a:rPr>
                <a:t>indică la o dezvoltare critică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?</a:t>
              </a: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33" name="Gruppieren 177"/>
            <p:cNvGrpSpPr>
              <a:grpSpLocks/>
            </p:cNvGrpSpPr>
            <p:nvPr/>
          </p:nvGrpSpPr>
          <p:grpSpPr bwMode="auto">
            <a:xfrm>
              <a:off x="4403892" y="1447217"/>
              <a:ext cx="51492" cy="81914"/>
              <a:chOff x="4403892" y="1447217"/>
              <a:chExt cx="35560" cy="54156"/>
            </a:xfrm>
          </p:grpSpPr>
          <p:cxnSp>
            <p:nvCxnSpPr>
              <p:cNvPr id="38" name="Gerader Verbinder 376"/>
              <p:cNvCxnSpPr/>
              <p:nvPr/>
            </p:nvCxnSpPr>
            <p:spPr>
              <a:xfrm flipH="1">
                <a:off x="4408841" y="1469504"/>
                <a:ext cx="8775" cy="31539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Ellipse 183"/>
              <p:cNvSpPr>
                <a:spLocks noChangeArrowheads="1"/>
              </p:cNvSpPr>
              <p:nvPr/>
            </p:nvSpPr>
            <p:spPr bwMode="auto">
              <a:xfrm>
                <a:off x="4403892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0" name="Ellipse 184"/>
              <p:cNvSpPr/>
              <p:nvPr/>
            </p:nvSpPr>
            <p:spPr>
              <a:xfrm>
                <a:off x="4414777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34" name="Gruppieren 178"/>
            <p:cNvGrpSpPr>
              <a:grpSpLocks/>
            </p:cNvGrpSpPr>
            <p:nvPr/>
          </p:nvGrpSpPr>
          <p:grpSpPr bwMode="auto">
            <a:xfrm>
              <a:off x="2406797" y="1447217"/>
              <a:ext cx="51492" cy="82188"/>
              <a:chOff x="2406797" y="1447217"/>
              <a:chExt cx="35560" cy="54156"/>
            </a:xfrm>
          </p:grpSpPr>
          <p:cxnSp>
            <p:nvCxnSpPr>
              <p:cNvPr id="35" name="Gerader Verbinder 381"/>
              <p:cNvCxnSpPr/>
              <p:nvPr/>
            </p:nvCxnSpPr>
            <p:spPr>
              <a:xfrm flipH="1">
                <a:off x="2412078" y="1469430"/>
                <a:ext cx="8775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Ellipse 180"/>
              <p:cNvSpPr>
                <a:spLocks noChangeArrowheads="1"/>
              </p:cNvSpPr>
              <p:nvPr/>
            </p:nvSpPr>
            <p:spPr bwMode="auto">
              <a:xfrm>
                <a:off x="2406797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7" name="Ellipse 181"/>
              <p:cNvSpPr/>
              <p:nvPr/>
            </p:nvSpPr>
            <p:spPr>
              <a:xfrm>
                <a:off x="2417682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1" name="Gruppieren 165"/>
          <p:cNvGrpSpPr>
            <a:grpSpLocks/>
          </p:cNvGrpSpPr>
          <p:nvPr/>
        </p:nvGrpSpPr>
        <p:grpSpPr bwMode="auto">
          <a:xfrm>
            <a:off x="4162188" y="5550268"/>
            <a:ext cx="4907528" cy="770552"/>
            <a:chOff x="2339480" y="1887540"/>
            <a:chExt cx="2165350" cy="388194"/>
          </a:xfrm>
        </p:grpSpPr>
        <p:sp>
          <p:nvSpPr>
            <p:cNvPr id="23" name="Rechteck 22"/>
            <p:cNvSpPr>
              <a:spLocks noChangeArrowheads="1"/>
            </p:cNvSpPr>
            <p:nvPr/>
          </p:nvSpPr>
          <p:spPr bwMode="auto">
            <a:xfrm>
              <a:off x="2339480" y="1893150"/>
              <a:ext cx="2165350" cy="382584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ro-RO" sz="2000" dirty="0" smtClean="0">
                  <a:solidFill>
                    <a:srgbClr val="000000"/>
                  </a:solidFill>
                  <a:cs typeface="Calibri" charset="0"/>
                </a:rPr>
                <a:t>Cine şi ce ar putea face dacă ceva deja a mers prost?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24" name="Gruppieren 168"/>
            <p:cNvGrpSpPr>
              <a:grpSpLocks/>
            </p:cNvGrpSpPr>
            <p:nvPr/>
          </p:nvGrpSpPr>
          <p:grpSpPr bwMode="auto">
            <a:xfrm>
              <a:off x="4403892" y="1887540"/>
              <a:ext cx="51492" cy="81914"/>
              <a:chOff x="4403892" y="1887540"/>
              <a:chExt cx="35560" cy="54156"/>
            </a:xfrm>
          </p:grpSpPr>
          <p:cxnSp>
            <p:nvCxnSpPr>
              <p:cNvPr id="29" name="Gerader Verbinder 387"/>
              <p:cNvCxnSpPr/>
              <p:nvPr/>
            </p:nvCxnSpPr>
            <p:spPr>
              <a:xfrm flipH="1">
                <a:off x="4408841" y="1909592"/>
                <a:ext cx="8775" cy="3150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Ellipse 174"/>
              <p:cNvSpPr>
                <a:spLocks noChangeArrowheads="1"/>
              </p:cNvSpPr>
              <p:nvPr/>
            </p:nvSpPr>
            <p:spPr bwMode="auto">
              <a:xfrm>
                <a:off x="4403892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1" name="Ellipse 175"/>
              <p:cNvSpPr/>
              <p:nvPr/>
            </p:nvSpPr>
            <p:spPr>
              <a:xfrm>
                <a:off x="4414777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25" name="Gruppieren 169"/>
            <p:cNvGrpSpPr>
              <a:grpSpLocks/>
            </p:cNvGrpSpPr>
            <p:nvPr/>
          </p:nvGrpSpPr>
          <p:grpSpPr bwMode="auto">
            <a:xfrm>
              <a:off x="2406797" y="1887540"/>
              <a:ext cx="51492" cy="82188"/>
              <a:chOff x="2406797" y="1887540"/>
              <a:chExt cx="35560" cy="54156"/>
            </a:xfrm>
          </p:grpSpPr>
          <p:cxnSp>
            <p:nvCxnSpPr>
              <p:cNvPr id="26" name="Gerader Verbinder 391"/>
              <p:cNvCxnSpPr/>
              <p:nvPr/>
            </p:nvCxnSpPr>
            <p:spPr>
              <a:xfrm flipH="1">
                <a:off x="2412078" y="1909518"/>
                <a:ext cx="8775" cy="324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Ellipse 171"/>
              <p:cNvSpPr>
                <a:spLocks noChangeArrowheads="1"/>
              </p:cNvSpPr>
              <p:nvPr/>
            </p:nvSpPr>
            <p:spPr bwMode="auto">
              <a:xfrm>
                <a:off x="2406797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28" name="Ellipse 172"/>
              <p:cNvSpPr/>
              <p:nvPr/>
            </p:nvSpPr>
            <p:spPr>
              <a:xfrm>
                <a:off x="2417682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74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o-RO" sz="2800" b="1" dirty="0" smtClean="0"/>
              <a:t>Cercul Vicios de ne Neîncredere şi Ascunderea Greşelilor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49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feld 31"/>
          <p:cNvSpPr txBox="1"/>
          <p:nvPr/>
        </p:nvSpPr>
        <p:spPr>
          <a:xfrm>
            <a:off x="5345626" y="2951354"/>
            <a:ext cx="2071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Se teme să </a:t>
            </a:r>
          </a:p>
          <a:p>
            <a:pPr algn="ctr"/>
            <a:r>
              <a:rPr lang="ro-RO" sz="2400" dirty="0" smtClean="0"/>
              <a:t>Arate mişcările</a:t>
            </a:r>
            <a:endParaRPr lang="en-US" sz="2400" dirty="0"/>
          </a:p>
        </p:txBody>
      </p:sp>
      <p:sp>
        <p:nvSpPr>
          <p:cNvPr id="38" name="Textfeld 37"/>
          <p:cNvSpPr txBox="1"/>
          <p:nvPr/>
        </p:nvSpPr>
        <p:spPr>
          <a:xfrm>
            <a:off x="5234008" y="3918803"/>
            <a:ext cx="2452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Se simte ameninţat</a:t>
            </a:r>
            <a:endParaRPr lang="en-US" sz="2400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081387" y="3177840"/>
            <a:ext cx="0" cy="1522793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8654" y="531090"/>
            <a:ext cx="9152653" cy="638143"/>
          </a:xfrm>
        </p:spPr>
        <p:txBody>
          <a:bodyPr>
            <a:normAutofit fontScale="90000"/>
          </a:bodyPr>
          <a:lstStyle/>
          <a:p>
            <a:r>
              <a:rPr lang="ro-RO" sz="2800" b="1" dirty="0"/>
              <a:t>Cercul Vicios de ne Neîncredere şi Ascunderea Greşelilor</a:t>
            </a:r>
            <a:endParaRPr lang="de-DE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012712" y="1101341"/>
            <a:ext cx="2182898" cy="2079927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12712" y="4704061"/>
            <a:ext cx="2137349" cy="2079927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724788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5626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3083831" y="5487514"/>
            <a:ext cx="199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Face o greşeală</a:t>
            </a:r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01201" y="2141305"/>
            <a:ext cx="1211511" cy="75043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0" idx="3"/>
            <a:endCxn id="15" idx="0"/>
          </p:cNvCxnSpPr>
          <p:nvPr/>
        </p:nvCxnSpPr>
        <p:spPr>
          <a:xfrm>
            <a:off x="5234008" y="1400066"/>
            <a:ext cx="1188031" cy="1491677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061" y="4986730"/>
            <a:ext cx="1271978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01201" y="4986730"/>
            <a:ext cx="1211511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2627270" y="2101025"/>
            <a:ext cx="290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Pedepseşte greşeala</a:t>
            </a:r>
            <a:endParaRPr lang="en-US" sz="2400" dirty="0"/>
          </a:p>
        </p:txBody>
      </p:sp>
      <p:sp>
        <p:nvSpPr>
          <p:cNvPr id="33" name="Textfeld 32"/>
          <p:cNvSpPr txBox="1"/>
          <p:nvPr/>
        </p:nvSpPr>
        <p:spPr>
          <a:xfrm>
            <a:off x="3007936" y="4720824"/>
            <a:ext cx="2071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Ascunde greşelile</a:t>
            </a:r>
            <a:endParaRPr lang="en-US" sz="2400" dirty="0"/>
          </a:p>
        </p:txBody>
      </p:sp>
      <p:sp>
        <p:nvSpPr>
          <p:cNvPr id="9" name="Rechteck 8"/>
          <p:cNvSpPr/>
          <p:nvPr/>
        </p:nvSpPr>
        <p:spPr>
          <a:xfrm>
            <a:off x="374359" y="3523738"/>
            <a:ext cx="28536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dirty="0" smtClean="0"/>
              <a:t>Nu are încredere în cealaltă parte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74313" y="1169233"/>
            <a:ext cx="2259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dirty="0" smtClean="0"/>
              <a:t>Caută greşeli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5699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8" grpId="0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5" grpId="0" animBg="1"/>
      <p:bldP spid="19" grpId="0"/>
      <p:bldP spid="19" grpId="1"/>
      <p:bldP spid="31" grpId="0"/>
      <p:bldP spid="31" grpId="1"/>
      <p:bldP spid="33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Microsoft Office PowerPoint</Application>
  <PresentationFormat>Bildschirmpräsentation (4:3)</PresentationFormat>
  <Paragraphs>97</Paragraphs>
  <Slides>10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TiMMCO-Design</vt:lpstr>
      <vt:lpstr>PowerPoint-Präsentation</vt:lpstr>
      <vt:lpstr>PowerPoint-Präsentation</vt:lpstr>
      <vt:lpstr>Planul de Acţiune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Cercul Vicios de ne Neîncredere şi Ascunderea Greşelilor</vt:lpstr>
      <vt:lpstr>Cercul Vicios de ne Neîncredere şi Ascunderea Greşelilor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53</cp:revision>
  <dcterms:created xsi:type="dcterms:W3CDTF">2013-12-30T09:27:52Z</dcterms:created>
  <dcterms:modified xsi:type="dcterms:W3CDTF">2014-07-24T21:20:27Z</dcterms:modified>
</cp:coreProperties>
</file>