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85" r:id="rId3"/>
    <p:sldId id="276" r:id="rId4"/>
    <p:sldId id="286" r:id="rId5"/>
    <p:sldId id="279" r:id="rId6"/>
    <p:sldId id="289" r:id="rId7"/>
    <p:sldId id="261" r:id="rId8"/>
    <p:sldId id="287" r:id="rId9"/>
    <p:sldId id="263" r:id="rId10"/>
    <p:sldId id="288" r:id="rId11"/>
    <p:sldId id="280" r:id="rId12"/>
    <p:sldId id="281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85"/>
            <p14:sldId id="276"/>
            <p14:sldId id="286"/>
            <p14:sldId id="279"/>
            <p14:sldId id="289"/>
            <p14:sldId id="261"/>
            <p14:sldId id="287"/>
            <p14:sldId id="263"/>
            <p14:sldId id="288"/>
            <p14:sldId id="280"/>
            <p14:sldId id="281"/>
            <p14:sldId id="282"/>
            <p14:sldId id="283"/>
            <p14:sldId id="2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1" autoAdjust="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5" d="100"/>
        <a:sy n="145" d="100"/>
      </p:scale>
      <p:origin x="0" y="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16.06.2014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16.06.2014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58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3102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522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4949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306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40006" y="6444239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398371" y="75970"/>
            <a:ext cx="8151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6: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Step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5 – Negotiating Agreements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677611" y="6438191"/>
            <a:ext cx="5089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microsoft.com/office/2007/relationships/hdphoto" Target="../media/hdphoto5.wdp"/><Relationship Id="rId12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8.wdp"/><Relationship Id="rId7" Type="http://schemas.microsoft.com/office/2007/relationships/hdphoto" Target="../media/hdphoto5.wdp"/><Relationship Id="rId12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3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microsoft.com/office/2007/relationships/hdphoto" Target="../media/hdphoto12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1450606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b="1" dirty="0" smtClean="0"/>
              <a:t>Chapter 6</a:t>
            </a:r>
          </a:p>
          <a:p>
            <a:pPr algn="ctr"/>
            <a:r>
              <a:rPr lang="en-US" sz="2800" b="1" dirty="0" smtClean="0"/>
              <a:t>Step 5 - Negotiating Agreements</a:t>
            </a:r>
            <a:endParaRPr lang="en-US" sz="2800" b="1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0" y="607700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 anchor="ctr">
            <a:normAutofit/>
          </a:bodyPr>
          <a:lstStyle/>
          <a:p>
            <a:r>
              <a:rPr lang="en-US" sz="2800" b="1" dirty="0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774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" y="511363"/>
            <a:ext cx="9186539" cy="552939"/>
          </a:xfrm>
        </p:spPr>
        <p:txBody>
          <a:bodyPr anchor="t">
            <a:normAutofit/>
          </a:bodyPr>
          <a:lstStyle/>
          <a:p>
            <a:pPr algn="l"/>
            <a:r>
              <a:rPr lang="en-US" sz="2800" b="1" dirty="0" smtClean="0"/>
              <a:t>Brainstorming</a:t>
            </a:r>
            <a:endParaRPr lang="en-US" sz="2800" b="1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11</a:t>
            </a:fld>
            <a:endParaRPr lang="en-US" dirty="0"/>
          </a:p>
        </p:txBody>
      </p:sp>
      <p:pic>
        <p:nvPicPr>
          <p:cNvPr id="15" name="Bild 14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-1" y="1917356"/>
            <a:ext cx="914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Individual work: "Write down on cards all the </a:t>
            </a:r>
            <a:r>
              <a:rPr lang="en-US" sz="2400" dirty="0" smtClean="0">
                <a:solidFill>
                  <a:srgbClr val="000000"/>
                </a:solidFill>
              </a:rPr>
              <a:t>ideas </a:t>
            </a:r>
            <a:r>
              <a:rPr lang="en-US" sz="2400" dirty="0" smtClean="0"/>
              <a:t>to our question."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liennummernplatzhalter 1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12</a:t>
            </a:fld>
            <a:endParaRPr lang="en-US" dirty="0"/>
          </a:p>
        </p:txBody>
      </p:sp>
      <p:pic>
        <p:nvPicPr>
          <p:cNvPr id="18" name="Bild 17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9314801" y="4200037"/>
            <a:ext cx="2196275" cy="1898991"/>
            <a:chOff x="6055135" y="4225690"/>
            <a:chExt cx="2196275" cy="1898991"/>
          </a:xfrm>
        </p:grpSpPr>
        <p:pic>
          <p:nvPicPr>
            <p:cNvPr id="23" name="Bild 22" descr="2014_02_25_idea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9740" y="4225690"/>
              <a:ext cx="641670" cy="1898991"/>
            </a:xfrm>
            <a:prstGeom prst="rect">
              <a:avLst/>
            </a:prstGeom>
          </p:spPr>
        </p:pic>
        <p:sp>
          <p:nvSpPr>
            <p:cNvPr id="25" name="Rechteck 24"/>
            <p:cNvSpPr/>
            <p:nvPr/>
          </p:nvSpPr>
          <p:spPr>
            <a:xfrm rot="900725">
              <a:off x="6468383" y="440191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6055135" y="484452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 rot="21227972">
              <a:off x="6262992" y="532192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30" name="Rechteck 29"/>
          <p:cNvSpPr/>
          <p:nvPr/>
        </p:nvSpPr>
        <p:spPr>
          <a:xfrm rot="21368450">
            <a:off x="4093276" y="433182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 rot="295566">
            <a:off x="4093277" y="478738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093277" y="52101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0" y="1929264"/>
            <a:ext cx="9186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Tandem work: "Please share your ideas with your partner and produce more cards."</a:t>
            </a:r>
            <a:endParaRPr lang="en-US" sz="2400" dirty="0"/>
          </a:p>
        </p:txBody>
      </p:sp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552939"/>
          </a:xfrm>
        </p:spPr>
        <p:txBody>
          <a:bodyPr anchor="t">
            <a:normAutofit/>
          </a:bodyPr>
          <a:lstStyle/>
          <a:p>
            <a:pPr algn="l"/>
            <a:r>
              <a:rPr lang="en-US" sz="2800" b="1" dirty="0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8380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35035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13</a:t>
            </a:fld>
            <a:endParaRPr lang="en-US" dirty="0"/>
          </a:p>
        </p:txBody>
      </p:sp>
      <p:sp>
        <p:nvSpPr>
          <p:cNvPr id="33" name="Rechteck 32"/>
          <p:cNvSpPr/>
          <p:nvPr/>
        </p:nvSpPr>
        <p:spPr>
          <a:xfrm>
            <a:off x="2915698" y="254049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2915698" y="336216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2952166" y="397596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 rot="155343">
            <a:off x="5459300" y="248386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5459301" y="336677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5466556" y="39739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9" name="Bild 38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95225"/>
            <a:ext cx="641670" cy="1898991"/>
          </a:xfrm>
          <a:prstGeom prst="rect">
            <a:avLst/>
          </a:prstGeom>
        </p:spPr>
      </p:pic>
      <p:pic>
        <p:nvPicPr>
          <p:cNvPr id="40" name="Bild 39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843434"/>
            <a:ext cx="780493" cy="2008629"/>
          </a:xfrm>
          <a:prstGeom prst="rect">
            <a:avLst/>
          </a:prstGeom>
        </p:spPr>
      </p:pic>
      <p:pic>
        <p:nvPicPr>
          <p:cNvPr id="41" name="Bild 40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5004611"/>
            <a:ext cx="957442" cy="1847452"/>
          </a:xfrm>
          <a:prstGeom prst="rect">
            <a:avLst/>
          </a:prstGeom>
        </p:spPr>
      </p:pic>
      <p:pic>
        <p:nvPicPr>
          <p:cNvPr id="42" name="Bild 41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95225"/>
            <a:ext cx="625882" cy="1847003"/>
          </a:xfrm>
          <a:prstGeom prst="rect">
            <a:avLst/>
          </a:prstGeom>
        </p:spPr>
      </p:pic>
      <p:pic>
        <p:nvPicPr>
          <p:cNvPr id="43" name="Bild 42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97760"/>
            <a:ext cx="557632" cy="1847006"/>
          </a:xfrm>
          <a:prstGeom prst="rect">
            <a:avLst/>
          </a:prstGeom>
        </p:spPr>
      </p:pic>
      <p:pic>
        <p:nvPicPr>
          <p:cNvPr id="44" name="Bild 43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5004611"/>
            <a:ext cx="1070247" cy="1840155"/>
          </a:xfrm>
          <a:prstGeom prst="rect">
            <a:avLst/>
          </a:prstGeom>
        </p:spPr>
      </p:pic>
      <p:sp>
        <p:nvSpPr>
          <p:cNvPr id="45" name="Rechteck 44"/>
          <p:cNvSpPr/>
          <p:nvPr/>
        </p:nvSpPr>
        <p:spPr>
          <a:xfrm>
            <a:off x="4154427" y="259677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4219550" y="344005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4219550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 rot="21368450">
            <a:off x="6574562" y="25090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 rot="21394278">
            <a:off x="6574562" y="33632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6574563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1610780" y="259388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1610780" y="333523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 rot="21291143">
            <a:off x="1624242" y="400869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99890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1</a:t>
            </a:r>
            <a:endParaRPr lang="en-US" dirty="0"/>
          </a:p>
        </p:txBody>
      </p:sp>
      <p:sp>
        <p:nvSpPr>
          <p:cNvPr id="54" name="Abgerundetes Rechteck 53"/>
          <p:cNvSpPr/>
          <p:nvPr/>
        </p:nvSpPr>
        <p:spPr>
          <a:xfrm>
            <a:off x="242711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2</a:t>
            </a:r>
            <a:endParaRPr lang="en-US" dirty="0"/>
          </a:p>
        </p:txBody>
      </p:sp>
      <p:sp>
        <p:nvSpPr>
          <p:cNvPr id="55" name="Abgerundetes Rechteck 54"/>
          <p:cNvSpPr/>
          <p:nvPr/>
        </p:nvSpPr>
        <p:spPr>
          <a:xfrm>
            <a:off x="473379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3</a:t>
            </a:r>
            <a:endParaRPr lang="en-US" dirty="0"/>
          </a:p>
        </p:txBody>
      </p:sp>
      <p:sp>
        <p:nvSpPr>
          <p:cNvPr id="56" name="Abgerundetes Rechteck 55"/>
          <p:cNvSpPr/>
          <p:nvPr/>
        </p:nvSpPr>
        <p:spPr>
          <a:xfrm>
            <a:off x="6977615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Measure 4</a:t>
            </a:r>
            <a:endParaRPr lang="en-US" dirty="0"/>
          </a:p>
        </p:txBody>
      </p:sp>
      <p:sp>
        <p:nvSpPr>
          <p:cNvPr id="5" name="Rechteck 4"/>
          <p:cNvSpPr/>
          <p:nvPr/>
        </p:nvSpPr>
        <p:spPr>
          <a:xfrm>
            <a:off x="-2" y="997083"/>
            <a:ext cx="91865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Whole group: "Visualize all ideas on the whiteboard and cluster them into sets of measures."</a:t>
            </a:r>
            <a:endParaRPr lang="en-US" sz="2400" dirty="0"/>
          </a:p>
        </p:txBody>
      </p:sp>
      <p:sp>
        <p:nvSpPr>
          <p:cNvPr id="30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114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0.24896 0.1766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881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656E-6 -7.68696E-7 L 0.50538 0.0252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9" y="1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3516E-6 8.58995E-7 L -0.00173 -0.04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3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05868 0.1395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69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44 L -0.27404 0.1106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93" y="57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3134E-6 2.39407E-6 L -0.55484 -0.1882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51" y="-94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5017 0.0516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25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8622E-6 4.0125E-6 L 0.36254 0.1051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19" y="525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1496E-6 2.2621E-6 L -0.15099 -0.2137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49" y="-1069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0463 L -0.18056 0.0895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423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-7.68696E-7 L -0.39986 -7.68696E-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9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0.00023 L 0.10587 -0.1873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" y="-937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2.20884E-6 L 0.64821 0.080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02" y="402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-4.67238E-6 L 0.64787 0.0680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85" y="340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73377E-7 -1.37763E-6 L -0.13485 -0.1245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1" y="-6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4" grpId="0" animBg="1"/>
      <p:bldP spid="54" grpId="0" animBg="1"/>
      <p:bldP spid="55" grpId="0" animBg="1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14</a:t>
            </a:fld>
            <a:endParaRPr lang="en-US" dirty="0"/>
          </a:p>
        </p:txBody>
      </p:sp>
      <p:pic>
        <p:nvPicPr>
          <p:cNvPr id="43" name="Bild 42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50255"/>
            <a:ext cx="641670" cy="1898991"/>
          </a:xfrm>
          <a:prstGeom prst="rect">
            <a:avLst/>
          </a:prstGeom>
        </p:spPr>
      </p:pic>
      <p:pic>
        <p:nvPicPr>
          <p:cNvPr id="44" name="Bild 43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798464"/>
            <a:ext cx="780493" cy="2008629"/>
          </a:xfrm>
          <a:prstGeom prst="rect">
            <a:avLst/>
          </a:prstGeom>
        </p:spPr>
      </p:pic>
      <p:pic>
        <p:nvPicPr>
          <p:cNvPr id="45" name="Bild 44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4959641"/>
            <a:ext cx="957442" cy="1847452"/>
          </a:xfrm>
          <a:prstGeom prst="rect">
            <a:avLst/>
          </a:prstGeom>
        </p:spPr>
      </p:pic>
      <p:pic>
        <p:nvPicPr>
          <p:cNvPr id="46" name="Bild 45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50255"/>
            <a:ext cx="625882" cy="1847003"/>
          </a:xfrm>
          <a:prstGeom prst="rect">
            <a:avLst/>
          </a:prstGeom>
        </p:spPr>
      </p:pic>
      <p:pic>
        <p:nvPicPr>
          <p:cNvPr id="47" name="Bild 46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52790"/>
            <a:ext cx="557632" cy="1847006"/>
          </a:xfrm>
          <a:prstGeom prst="rect">
            <a:avLst/>
          </a:prstGeom>
        </p:spPr>
      </p:pic>
      <p:pic>
        <p:nvPicPr>
          <p:cNvPr id="48" name="Bild 47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4959641"/>
            <a:ext cx="1070247" cy="1840155"/>
          </a:xfrm>
          <a:prstGeom prst="rect">
            <a:avLst/>
          </a:prstGeom>
        </p:spPr>
      </p:pic>
      <p:grpSp>
        <p:nvGrpSpPr>
          <p:cNvPr id="62" name="Gruppierung 61"/>
          <p:cNvGrpSpPr/>
          <p:nvPr/>
        </p:nvGrpSpPr>
        <p:grpSpPr>
          <a:xfrm>
            <a:off x="99890" y="2104563"/>
            <a:ext cx="2046111" cy="2639789"/>
            <a:chOff x="99890" y="1789773"/>
            <a:chExt cx="2046111" cy="2639789"/>
          </a:xfrm>
        </p:grpSpPr>
        <p:sp>
          <p:nvSpPr>
            <p:cNvPr id="55" name="Rechteck 54"/>
            <p:cNvSpPr/>
            <p:nvPr/>
          </p:nvSpPr>
          <p:spPr>
            <a:xfrm>
              <a:off x="457200" y="246752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7" name="Rechteck 56"/>
            <p:cNvSpPr/>
            <p:nvPr/>
          </p:nvSpPr>
          <p:spPr>
            <a:xfrm rot="21291143">
              <a:off x="470662" y="291139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8" name="Abgerundetes Rechteck 5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1</a:t>
              </a:r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4733792" y="2104563"/>
            <a:ext cx="2046111" cy="2639789"/>
            <a:chOff x="4733792" y="1789773"/>
            <a:chExt cx="2046111" cy="2639789"/>
          </a:xfrm>
        </p:grpSpPr>
        <p:sp>
          <p:nvSpPr>
            <p:cNvPr id="41" name="Rechteck 40"/>
            <p:cNvSpPr/>
            <p:nvPr/>
          </p:nvSpPr>
          <p:spPr>
            <a:xfrm>
              <a:off x="5036763" y="2810172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>
              <a:off x="5036763" y="308939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0" name="Rechteck 49"/>
            <p:cNvSpPr/>
            <p:nvPr/>
          </p:nvSpPr>
          <p:spPr>
            <a:xfrm>
              <a:off x="5036763" y="331799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0" name="Abgerundetes Rechteck 59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3</a:t>
              </a:r>
              <a:endParaRPr lang="en-US" dirty="0"/>
            </a:p>
          </p:txBody>
        </p:sp>
      </p:grpSp>
      <p:grpSp>
        <p:nvGrpSpPr>
          <p:cNvPr id="65" name="Gruppierung 64"/>
          <p:cNvGrpSpPr/>
          <p:nvPr/>
        </p:nvGrpSpPr>
        <p:grpSpPr>
          <a:xfrm>
            <a:off x="6977615" y="2104563"/>
            <a:ext cx="2046111" cy="2639789"/>
            <a:chOff x="6977615" y="1789773"/>
            <a:chExt cx="2046111" cy="2639789"/>
          </a:xfrm>
        </p:grpSpPr>
        <p:sp>
          <p:nvSpPr>
            <p:cNvPr id="40" name="Rechteck 39"/>
            <p:cNvSpPr/>
            <p:nvPr/>
          </p:nvSpPr>
          <p:spPr>
            <a:xfrm rot="155343">
              <a:off x="7526966" y="268268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2" name="Rechteck 41"/>
            <p:cNvSpPr/>
            <p:nvPr/>
          </p:nvSpPr>
          <p:spPr>
            <a:xfrm>
              <a:off x="7526967" y="338920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1" name="Rechteck 50"/>
            <p:cNvSpPr/>
            <p:nvPr/>
          </p:nvSpPr>
          <p:spPr>
            <a:xfrm>
              <a:off x="7519710" y="37572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21368450">
              <a:off x="7453496" y="23370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4" name="Rechteck 53"/>
            <p:cNvSpPr/>
            <p:nvPr/>
          </p:nvSpPr>
          <p:spPr>
            <a:xfrm>
              <a:off x="7519710" y="304655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1" name="Abgerundetes Rechteck 60"/>
            <p:cNvSpPr/>
            <p:nvPr/>
          </p:nvSpPr>
          <p:spPr>
            <a:xfrm>
              <a:off x="6977615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4</a:t>
              </a:r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2427112" y="2104563"/>
            <a:ext cx="2046111" cy="2639789"/>
            <a:chOff x="2427112" y="1789773"/>
            <a:chExt cx="2046111" cy="2639789"/>
          </a:xfrm>
        </p:grpSpPr>
        <p:sp>
          <p:nvSpPr>
            <p:cNvPr id="38" name="Rechteck 37"/>
            <p:cNvSpPr/>
            <p:nvPr/>
          </p:nvSpPr>
          <p:spPr>
            <a:xfrm>
              <a:off x="2915698" y="2671515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952166" y="34117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394278">
              <a:off x="2942767" y="304221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52166" y="37442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9" name="Abgerundetes Rechteck 58"/>
            <p:cNvSpPr/>
            <p:nvPr/>
          </p:nvSpPr>
          <p:spPr>
            <a:xfrm>
              <a:off x="242711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2</a:t>
              </a:r>
              <a:endParaRPr lang="en-US" dirty="0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2882355" y="23288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67" name="Rechteck 66"/>
          <p:cNvSpPr/>
          <p:nvPr/>
        </p:nvSpPr>
        <p:spPr>
          <a:xfrm rot="543277">
            <a:off x="478259" y="36315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8" name="Rechteck 67"/>
          <p:cNvSpPr/>
          <p:nvPr/>
        </p:nvSpPr>
        <p:spPr>
          <a:xfrm rot="21235753">
            <a:off x="483857" y="400992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21225613">
            <a:off x="5091870" y="42983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0" name="Rechteck 69"/>
          <p:cNvSpPr/>
          <p:nvPr/>
        </p:nvSpPr>
        <p:spPr>
          <a:xfrm rot="543277">
            <a:off x="2903415" y="4364573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2" name="Rechteck 71"/>
          <p:cNvSpPr/>
          <p:nvPr/>
        </p:nvSpPr>
        <p:spPr>
          <a:xfrm rot="543277">
            <a:off x="5057822" y="398144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3" name="Rechteck 72"/>
          <p:cNvSpPr/>
          <p:nvPr/>
        </p:nvSpPr>
        <p:spPr>
          <a:xfrm rot="21225613">
            <a:off x="5020947" y="283278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4" name="Rechteck 73"/>
          <p:cNvSpPr/>
          <p:nvPr/>
        </p:nvSpPr>
        <p:spPr>
          <a:xfrm>
            <a:off x="7513163" y="43818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Idea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5" name="Rechteck 74"/>
          <p:cNvSpPr/>
          <p:nvPr/>
        </p:nvSpPr>
        <p:spPr>
          <a:xfrm>
            <a:off x="0" y="99637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New round (individually, in tandems or whole group): "Separately find new ideas for each set of measures."</a:t>
            </a:r>
            <a:endParaRPr lang="en-US" sz="2400" dirty="0"/>
          </a:p>
        </p:txBody>
      </p:sp>
      <p:sp>
        <p:nvSpPr>
          <p:cNvPr id="66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3526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1" animBg="1"/>
      <p:bldP spid="69" grpId="2" animBg="1"/>
      <p:bldP spid="70" grpId="0" animBg="1"/>
      <p:bldP spid="70" grpId="1" animBg="1"/>
      <p:bldP spid="72" grpId="0" animBg="1"/>
      <p:bldP spid="72" grpId="1" animBg="1"/>
      <p:bldP spid="73" grpId="0" animBg="1"/>
      <p:bldP spid="73" grpId="1" animBg="1"/>
      <p:bldP spid="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liennummernplatzhalter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15</a:t>
            </a:fld>
            <a:endParaRPr lang="en-US" dirty="0"/>
          </a:p>
        </p:txBody>
      </p:sp>
      <p:grpSp>
        <p:nvGrpSpPr>
          <p:cNvPr id="56" name="Gruppierung 55"/>
          <p:cNvGrpSpPr/>
          <p:nvPr/>
        </p:nvGrpSpPr>
        <p:grpSpPr>
          <a:xfrm>
            <a:off x="1620517" y="2305605"/>
            <a:ext cx="1505313" cy="1942079"/>
            <a:chOff x="99890" y="1789773"/>
            <a:chExt cx="2046111" cy="2639789"/>
          </a:xfrm>
        </p:grpSpPr>
        <p:sp>
          <p:nvSpPr>
            <p:cNvPr id="26" name="Rechteck 25"/>
            <p:cNvSpPr/>
            <p:nvPr/>
          </p:nvSpPr>
          <p:spPr>
            <a:xfrm>
              <a:off x="457200" y="246752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 rot="21291143">
              <a:off x="470662" y="291139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1</a:t>
              </a:r>
              <a:endParaRPr lang="en-US" dirty="0"/>
            </a:p>
          </p:txBody>
        </p:sp>
        <p:sp>
          <p:nvSpPr>
            <p:cNvPr id="48" name="Rechteck 47"/>
            <p:cNvSpPr/>
            <p:nvPr/>
          </p:nvSpPr>
          <p:spPr>
            <a:xfrm rot="543277">
              <a:off x="478259" y="331678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 rot="21235753">
              <a:off x="483857" y="369513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6018171" y="2305605"/>
            <a:ext cx="1505313" cy="1942079"/>
            <a:chOff x="4733792" y="1789773"/>
            <a:chExt cx="2046111" cy="2639789"/>
          </a:xfrm>
        </p:grpSpPr>
        <p:sp>
          <p:nvSpPr>
            <p:cNvPr id="30" name="Rechteck 29"/>
            <p:cNvSpPr/>
            <p:nvPr/>
          </p:nvSpPr>
          <p:spPr>
            <a:xfrm>
              <a:off x="5036763" y="2810172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5036763" y="308939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5036763" y="331799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3" name="Abgerundetes Rechteck 32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dirty="0" smtClean="0"/>
                <a:t>Measure 3</a:t>
              </a:r>
              <a:endParaRPr lang="en-US" dirty="0"/>
            </a:p>
          </p:txBody>
        </p:sp>
        <p:sp>
          <p:nvSpPr>
            <p:cNvPr id="50" name="Rechteck 49"/>
            <p:cNvSpPr/>
            <p:nvPr/>
          </p:nvSpPr>
          <p:spPr>
            <a:xfrm rot="21225613">
              <a:off x="5091870" y="398352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543277">
              <a:off x="5057822" y="366665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225613">
              <a:off x="5020947" y="2517995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Idea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72" name="Gruppierung 71"/>
          <p:cNvGrpSpPr/>
          <p:nvPr/>
        </p:nvGrpSpPr>
        <p:grpSpPr>
          <a:xfrm>
            <a:off x="1111083" y="4345649"/>
            <a:ext cx="2668025" cy="2227452"/>
            <a:chOff x="1111083" y="4210739"/>
            <a:chExt cx="2668025" cy="2227452"/>
          </a:xfrm>
        </p:grpSpPr>
        <p:pic>
          <p:nvPicPr>
            <p:cNvPr id="62" name="Bild 61" descr="2014_02_25_questioning.jpg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1111083" y="4223437"/>
              <a:ext cx="780493" cy="2008629"/>
            </a:xfrm>
            <a:prstGeom prst="rect">
              <a:avLst/>
            </a:prstGeom>
          </p:spPr>
        </p:pic>
        <p:pic>
          <p:nvPicPr>
            <p:cNvPr id="63" name="Bild 62" descr="2014_02_25_yeah.jpg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1995652" y="4590739"/>
              <a:ext cx="957442" cy="1847452"/>
            </a:xfrm>
            <a:prstGeom prst="rect">
              <a:avLst/>
            </a:prstGeom>
          </p:spPr>
        </p:pic>
        <p:pic>
          <p:nvPicPr>
            <p:cNvPr id="64" name="Bild 63" descr="2014_02_25_wait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3226" y="4210739"/>
              <a:ext cx="625882" cy="1847003"/>
            </a:xfrm>
            <a:prstGeom prst="rect">
              <a:avLst/>
            </a:prstGeom>
          </p:spPr>
        </p:pic>
      </p:grpSp>
      <p:grpSp>
        <p:nvGrpSpPr>
          <p:cNvPr id="73" name="Gruppierung 72"/>
          <p:cNvGrpSpPr/>
          <p:nvPr/>
        </p:nvGrpSpPr>
        <p:grpSpPr>
          <a:xfrm>
            <a:off x="5427560" y="4345649"/>
            <a:ext cx="2574308" cy="2218506"/>
            <a:chOff x="5427560" y="4210739"/>
            <a:chExt cx="2574308" cy="2218506"/>
          </a:xfrm>
        </p:grpSpPr>
        <p:pic>
          <p:nvPicPr>
            <p:cNvPr id="61" name="Bild 60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22553" y="4530254"/>
              <a:ext cx="641670" cy="1898991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44236" y="4210739"/>
              <a:ext cx="557632" cy="1847006"/>
            </a:xfrm>
            <a:prstGeom prst="rect">
              <a:avLst/>
            </a:prstGeom>
          </p:spPr>
        </p:pic>
        <p:pic>
          <p:nvPicPr>
            <p:cNvPr id="66" name="Bild 65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7560" y="4210739"/>
              <a:ext cx="1070247" cy="1840155"/>
            </a:xfrm>
            <a:prstGeom prst="rect">
              <a:avLst/>
            </a:prstGeom>
          </p:spPr>
        </p:pic>
      </p:grpSp>
      <p:sp>
        <p:nvSpPr>
          <p:cNvPr id="68" name="Rechteck 67"/>
          <p:cNvSpPr/>
          <p:nvPr/>
        </p:nvSpPr>
        <p:spPr>
          <a:xfrm rot="20658477">
            <a:off x="1269924" y="2980706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Optimized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167271">
            <a:off x="5648971" y="3152189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Optimized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1" name="Rechteck 70"/>
          <p:cNvSpPr/>
          <p:nvPr/>
        </p:nvSpPr>
        <p:spPr>
          <a:xfrm>
            <a:off x="-1" y="1035331"/>
            <a:ext cx="9144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If necessary, let the participants work on different clusters in order to optimize the ideas.</a:t>
            </a:r>
            <a:endParaRPr lang="en-US" sz="2400" dirty="0"/>
          </a:p>
        </p:txBody>
      </p:sp>
      <p:sp>
        <p:nvSpPr>
          <p:cNvPr id="34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/>
              <a:t>Brainstorming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945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993962"/>
            <a:ext cx="8229600" cy="870076"/>
          </a:xfrm>
        </p:spPr>
        <p:txBody>
          <a:bodyPr>
            <a:normAutofit/>
          </a:bodyPr>
          <a:lstStyle/>
          <a:p>
            <a:r>
              <a:rPr lang="de-DE" sz="2800" b="1" dirty="0" smtClean="0"/>
              <a:t>Action Plan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3422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597909"/>
          </a:xfrm>
        </p:spPr>
        <p:txBody>
          <a:bodyPr>
            <a:normAutofit/>
          </a:bodyPr>
          <a:lstStyle/>
          <a:p>
            <a:pPr algn="l"/>
            <a:r>
              <a:rPr lang="de-DE" sz="2800" b="1" dirty="0" smtClean="0"/>
              <a:t>Action Plan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latin typeface="+mn-lt"/>
              </a:rPr>
              <a:t>What</a:t>
            </a: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31316" y="2724827"/>
            <a:ext cx="659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de-DE" dirty="0" smtClean="0">
                <a:latin typeface="+mn-lt"/>
              </a:rPr>
              <a:t>Who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87374" y="2603389"/>
            <a:ext cx="81323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With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whom</a:t>
            </a: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93702" y="2603389"/>
            <a:ext cx="851457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Until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when</a:t>
            </a: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23871" y="2603389"/>
            <a:ext cx="127482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How 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checked?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063886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90" y="1940025"/>
            <a:ext cx="4138612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de-DE" altLang="de-DE" sz="2400" b="1" dirty="0" smtClean="0">
                <a:ea typeface="ＭＳ Ｐゴシック" pitchFamily="34" charset="-128"/>
              </a:rPr>
              <a:t>Agreement: Action Plan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42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From Conflict-Issues to the Action Plan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1302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24655"/>
            <a:ext cx="9144000" cy="59960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From Conflict-Issues to the Action Plan </a:t>
            </a:r>
            <a:endParaRPr lang="en-US" sz="2800" b="1" dirty="0"/>
          </a:p>
        </p:txBody>
      </p:sp>
      <p:grpSp>
        <p:nvGrpSpPr>
          <p:cNvPr id="65" name="Gruppierung 64"/>
          <p:cNvGrpSpPr/>
          <p:nvPr/>
        </p:nvGrpSpPr>
        <p:grpSpPr>
          <a:xfrm>
            <a:off x="7714521" y="3141645"/>
            <a:ext cx="1365177" cy="1476960"/>
            <a:chOff x="7321623" y="3141645"/>
            <a:chExt cx="1365177" cy="1476960"/>
          </a:xfrm>
        </p:grpSpPr>
        <p:sp>
          <p:nvSpPr>
            <p:cNvPr id="9" name="Textfeld 8"/>
            <p:cNvSpPr txBox="1"/>
            <p:nvPr/>
          </p:nvSpPr>
          <p:spPr>
            <a:xfrm>
              <a:off x="7321623" y="3141645"/>
              <a:ext cx="1365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Action Plan</a:t>
              </a:r>
              <a:endParaRPr lang="en-US" dirty="0"/>
            </a:p>
          </p:txBody>
        </p:sp>
        <p:pic>
          <p:nvPicPr>
            <p:cNvPr id="27" name="Bild 26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7363" y="3480987"/>
              <a:ext cx="1274631" cy="1137618"/>
            </a:xfrm>
            <a:prstGeom prst="rect">
              <a:avLst/>
            </a:prstGeom>
          </p:spPr>
        </p:pic>
      </p:grp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5</a:t>
            </a:fld>
            <a:endParaRPr lang="en-US" dirty="0"/>
          </a:p>
        </p:txBody>
      </p:sp>
      <p:sp>
        <p:nvSpPr>
          <p:cNvPr id="10" name="Abgerundetes Rechteck 9"/>
          <p:cNvSpPr/>
          <p:nvPr/>
        </p:nvSpPr>
        <p:spPr>
          <a:xfrm>
            <a:off x="91370" y="2503935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2</a:t>
            </a:r>
            <a:endParaRPr lang="en-US" dirty="0"/>
          </a:p>
        </p:txBody>
      </p:sp>
      <p:sp>
        <p:nvSpPr>
          <p:cNvPr id="26" name="Abgerundetes Rechteck 25"/>
          <p:cNvSpPr/>
          <p:nvPr/>
        </p:nvSpPr>
        <p:spPr>
          <a:xfrm>
            <a:off x="91370" y="3351738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3</a:t>
            </a:r>
            <a:endParaRPr lang="en-US" dirty="0"/>
          </a:p>
        </p:txBody>
      </p:sp>
      <p:sp>
        <p:nvSpPr>
          <p:cNvPr id="30" name="Abgerundetes Rechteck 29"/>
          <p:cNvSpPr/>
          <p:nvPr/>
        </p:nvSpPr>
        <p:spPr>
          <a:xfrm>
            <a:off x="91370" y="4199540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4</a:t>
            </a:r>
            <a:endParaRPr lang="en-US" dirty="0"/>
          </a:p>
        </p:txBody>
      </p:sp>
      <p:sp>
        <p:nvSpPr>
          <p:cNvPr id="31" name="Abgerundetes Rechteck 30"/>
          <p:cNvSpPr/>
          <p:nvPr/>
        </p:nvSpPr>
        <p:spPr>
          <a:xfrm>
            <a:off x="91370" y="1656132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Conflict Issue 1</a:t>
            </a:r>
            <a:endParaRPr lang="en-US" dirty="0"/>
          </a:p>
        </p:txBody>
      </p:sp>
      <p:sp>
        <p:nvSpPr>
          <p:cNvPr id="32" name="Abgerundetes Rechteck 31"/>
          <p:cNvSpPr/>
          <p:nvPr/>
        </p:nvSpPr>
        <p:spPr>
          <a:xfrm>
            <a:off x="2553805" y="1581260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Negotiation Process</a:t>
            </a:r>
            <a:endParaRPr lang="en-US" dirty="0"/>
          </a:p>
        </p:txBody>
      </p:sp>
      <p:sp>
        <p:nvSpPr>
          <p:cNvPr id="33" name="Abgerundetes Rechteck 32"/>
          <p:cNvSpPr/>
          <p:nvPr/>
        </p:nvSpPr>
        <p:spPr>
          <a:xfrm>
            <a:off x="2553805" y="5771762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 Persons Conflict</a:t>
            </a:r>
            <a:endParaRPr lang="en-US" dirty="0"/>
          </a:p>
        </p:txBody>
      </p:sp>
      <p:sp>
        <p:nvSpPr>
          <p:cNvPr id="34" name="Abgerundetes Rechteck 33"/>
          <p:cNvSpPr/>
          <p:nvPr/>
        </p:nvSpPr>
        <p:spPr>
          <a:xfrm>
            <a:off x="5061592" y="5771762"/>
            <a:ext cx="1857178" cy="64310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 Persons Mediation</a:t>
            </a:r>
            <a:endParaRPr lang="en-US" dirty="0"/>
          </a:p>
        </p:txBody>
      </p:sp>
      <p:sp>
        <p:nvSpPr>
          <p:cNvPr id="35" name="Abgerundetes Rechteck 34"/>
          <p:cNvSpPr/>
          <p:nvPr/>
        </p:nvSpPr>
        <p:spPr>
          <a:xfrm>
            <a:off x="5061592" y="1656132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1</a:t>
            </a:r>
            <a:endParaRPr lang="en-US" dirty="0"/>
          </a:p>
        </p:txBody>
      </p:sp>
      <p:sp>
        <p:nvSpPr>
          <p:cNvPr id="36" name="Abgerundetes Rechteck 35"/>
          <p:cNvSpPr/>
          <p:nvPr/>
        </p:nvSpPr>
        <p:spPr>
          <a:xfrm>
            <a:off x="5061592" y="2289565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2</a:t>
            </a:r>
            <a:endParaRPr lang="en-US" dirty="0"/>
          </a:p>
        </p:txBody>
      </p:sp>
      <p:sp>
        <p:nvSpPr>
          <p:cNvPr id="37" name="Abgerundetes Rechteck 36"/>
          <p:cNvSpPr/>
          <p:nvPr/>
        </p:nvSpPr>
        <p:spPr>
          <a:xfrm>
            <a:off x="5061592" y="2922998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3</a:t>
            </a:r>
            <a:endParaRPr lang="en-US" dirty="0"/>
          </a:p>
        </p:txBody>
      </p:sp>
      <p:sp>
        <p:nvSpPr>
          <p:cNvPr id="38" name="Abgerundetes Rechteck 37"/>
          <p:cNvSpPr/>
          <p:nvPr/>
        </p:nvSpPr>
        <p:spPr>
          <a:xfrm>
            <a:off x="5061592" y="3556431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Measure 4</a:t>
            </a:r>
            <a:endParaRPr lang="en-US" dirty="0"/>
          </a:p>
        </p:txBody>
      </p:sp>
      <p:cxnSp>
        <p:nvCxnSpPr>
          <p:cNvPr id="14" name="Gerade Verbindung mit Pfeil 13"/>
          <p:cNvCxnSpPr>
            <a:stCxn id="31" idx="3"/>
            <a:endCxn id="32" idx="1"/>
          </p:cNvCxnSpPr>
          <p:nvPr/>
        </p:nvCxnSpPr>
        <p:spPr>
          <a:xfrm>
            <a:off x="1948548" y="1902815"/>
            <a:ext cx="605257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32" idx="3"/>
            <a:endCxn id="35" idx="1"/>
          </p:cNvCxnSpPr>
          <p:nvPr/>
        </p:nvCxnSpPr>
        <p:spPr>
          <a:xfrm>
            <a:off x="4410983" y="1902815"/>
            <a:ext cx="650609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32" idx="3"/>
            <a:endCxn id="36" idx="1"/>
          </p:cNvCxnSpPr>
          <p:nvPr/>
        </p:nvCxnSpPr>
        <p:spPr>
          <a:xfrm>
            <a:off x="4410983" y="1902815"/>
            <a:ext cx="650609" cy="633433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>
            <a:stCxn id="32" idx="3"/>
            <a:endCxn id="37" idx="1"/>
          </p:cNvCxnSpPr>
          <p:nvPr/>
        </p:nvCxnSpPr>
        <p:spPr>
          <a:xfrm>
            <a:off x="4410983" y="1902815"/>
            <a:ext cx="650609" cy="1266866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>
            <a:stCxn id="32" idx="3"/>
            <a:endCxn id="38" idx="1"/>
          </p:cNvCxnSpPr>
          <p:nvPr/>
        </p:nvCxnSpPr>
        <p:spPr>
          <a:xfrm>
            <a:off x="4410983" y="1902815"/>
            <a:ext cx="650609" cy="19002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>
            <a:stCxn id="10" idx="3"/>
            <a:endCxn id="33" idx="1"/>
          </p:cNvCxnSpPr>
          <p:nvPr/>
        </p:nvCxnSpPr>
        <p:spPr>
          <a:xfrm>
            <a:off x="1948548" y="2750618"/>
            <a:ext cx="605257" cy="33426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33" idx="3"/>
            <a:endCxn id="34" idx="1"/>
          </p:cNvCxnSpPr>
          <p:nvPr/>
        </p:nvCxnSpPr>
        <p:spPr>
          <a:xfrm>
            <a:off x="4410983" y="6093317"/>
            <a:ext cx="650609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/>
          <p:cNvCxnSpPr>
            <a:stCxn id="35" idx="1"/>
            <a:endCxn id="26" idx="3"/>
          </p:cNvCxnSpPr>
          <p:nvPr/>
        </p:nvCxnSpPr>
        <p:spPr>
          <a:xfrm flipH="1">
            <a:off x="1948548" y="1902815"/>
            <a:ext cx="3113044" cy="1695606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Gerade Verbindung mit Pfeil 58"/>
          <p:cNvCxnSpPr>
            <a:stCxn id="37" idx="1"/>
            <a:endCxn id="30" idx="3"/>
          </p:cNvCxnSpPr>
          <p:nvPr/>
        </p:nvCxnSpPr>
        <p:spPr>
          <a:xfrm flipH="1">
            <a:off x="1948548" y="3169681"/>
            <a:ext cx="3113044" cy="127654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Gerade Verbindung mit Pfeil 61"/>
          <p:cNvCxnSpPr>
            <a:stCxn id="35" idx="3"/>
          </p:cNvCxnSpPr>
          <p:nvPr/>
        </p:nvCxnSpPr>
        <p:spPr>
          <a:xfrm>
            <a:off x="6918770" y="1902815"/>
            <a:ext cx="795751" cy="19002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Gerade Verbindung mit Pfeil 67"/>
          <p:cNvCxnSpPr>
            <a:stCxn id="36" idx="3"/>
          </p:cNvCxnSpPr>
          <p:nvPr/>
        </p:nvCxnSpPr>
        <p:spPr>
          <a:xfrm>
            <a:off x="6918770" y="2536248"/>
            <a:ext cx="795751" cy="140153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Gerade Verbindung mit Pfeil 70"/>
          <p:cNvCxnSpPr>
            <a:stCxn id="37" idx="3"/>
          </p:cNvCxnSpPr>
          <p:nvPr/>
        </p:nvCxnSpPr>
        <p:spPr>
          <a:xfrm>
            <a:off x="6918770" y="3169681"/>
            <a:ext cx="795751" cy="88011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Gerade Verbindung mit Pfeil 73"/>
          <p:cNvCxnSpPr>
            <a:stCxn id="38" idx="3"/>
          </p:cNvCxnSpPr>
          <p:nvPr/>
        </p:nvCxnSpPr>
        <p:spPr>
          <a:xfrm>
            <a:off x="6918770" y="3803114"/>
            <a:ext cx="795751" cy="37342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7" name="Textfeld 176"/>
          <p:cNvSpPr txBox="1"/>
          <p:nvPr/>
        </p:nvSpPr>
        <p:spPr>
          <a:xfrm rot="19889700">
            <a:off x="2311698" y="2608031"/>
            <a:ext cx="1698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solve also</a:t>
            </a:r>
            <a:endParaRPr lang="en-US" dirty="0"/>
          </a:p>
        </p:txBody>
      </p:sp>
      <p:sp>
        <p:nvSpPr>
          <p:cNvPr id="178" name="Textfeld 177"/>
          <p:cNvSpPr txBox="1"/>
          <p:nvPr/>
        </p:nvSpPr>
        <p:spPr>
          <a:xfrm rot="20254667">
            <a:off x="2622360" y="3497195"/>
            <a:ext cx="1698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solve also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177" grpId="0"/>
      <p:bldP spid="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Precisely Formulated Task</a:t>
            </a:r>
            <a:br>
              <a:rPr lang="en-US" sz="2800" b="1" dirty="0" smtClean="0"/>
            </a:br>
            <a:r>
              <a:rPr lang="en-US" sz="2800" b="1" dirty="0" smtClean="0"/>
              <a:t>for Negotiating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84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61289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Precisely formulated </a:t>
            </a:r>
            <a:r>
              <a:rPr lang="en-US" sz="2800" b="1" dirty="0"/>
              <a:t>t</a:t>
            </a:r>
            <a:r>
              <a:rPr lang="en-US" sz="2800" b="1" dirty="0" smtClean="0"/>
              <a:t>ask for negotiation</a:t>
            </a:r>
            <a:endParaRPr lang="en-US" sz="28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096053" y="1725239"/>
            <a:ext cx="6913562" cy="2879725"/>
          </a:xfrm>
          <a:prstGeom prst="wedgeRoundRectCallout">
            <a:avLst>
              <a:gd name="adj1" fmla="val 52125"/>
              <a:gd name="adj2" fmla="val 371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How can we in future…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(organize the 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  <a:ea typeface="+mn-ea"/>
                <a:cs typeface="+mn-cs"/>
              </a:rPr>
              <a:t>transfer of the texts),</a:t>
            </a:r>
            <a:endParaRPr lang="en-US" sz="2400" b="1" dirty="0" smtClean="0">
              <a:latin typeface="+mn-lt"/>
              <a:ea typeface="+mn-ea"/>
              <a:cs typeface="+mn-cs"/>
            </a:endParaRP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so that… </a:t>
            </a:r>
            <a:r>
              <a:rPr lang="de-DE" sz="2400" dirty="0" smtClean="0">
                <a:latin typeface="+mn-lt"/>
                <a:ea typeface="+mn-ea"/>
                <a:cs typeface="+mn-cs"/>
              </a:rPr>
              <a:t>(</a:t>
            </a:r>
            <a:r>
              <a:rPr lang="en-US" sz="2400" dirty="0">
                <a:latin typeface="+mn-lt"/>
                <a:ea typeface="+mn-ea"/>
                <a:cs typeface="+mn-cs"/>
              </a:rPr>
              <a:t>the output is ready in time</a:t>
            </a:r>
            <a:r>
              <a:rPr lang="de-DE" sz="2400" dirty="0">
                <a:latin typeface="+mn-lt"/>
                <a:ea typeface="+mn-ea"/>
                <a:cs typeface="+mn-cs"/>
              </a:rPr>
              <a:t>),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as well as on one hand…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(avoid big stress)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n-lt"/>
                <a:ea typeface="+mn-ea"/>
                <a:cs typeface="+mn-cs"/>
              </a:rPr>
              <a:t>and on the other hand… </a:t>
            </a:r>
            <a:r>
              <a:rPr lang="en-US" sz="2400" dirty="0" smtClean="0">
                <a:latin typeface="+mn-lt"/>
                <a:ea typeface="+mn-ea"/>
                <a:cs typeface="+mn-cs"/>
              </a:rPr>
              <a:t>(incorporate the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  <a:ea typeface="+mn-ea"/>
                <a:cs typeface="+mn-cs"/>
              </a:rPr>
              <a:t>best ideas which are coming late)?</a:t>
            </a:r>
            <a:endParaRPr lang="en-US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1403350" y="4968081"/>
            <a:ext cx="62976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Common activities/ interactions</a:t>
            </a:r>
          </a:p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Partial goal of conflict resolution</a:t>
            </a:r>
          </a:p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Main concern of one party</a:t>
            </a:r>
          </a:p>
          <a:p>
            <a:pPr>
              <a:buFontTx/>
              <a:buAutoNum type="arabicPeriod"/>
            </a:pPr>
            <a:r>
              <a:rPr lang="en-US" sz="2400" b="1" dirty="0" smtClean="0">
                <a:latin typeface="Arial" charset="0"/>
                <a:cs typeface="Arial" charset="0"/>
              </a:rPr>
              <a:t>Main concern of the other party</a:t>
            </a:r>
            <a:endParaRPr lang="en-US" sz="2400" b="1" dirty="0">
              <a:latin typeface="Arial" charset="0"/>
              <a:cs typeface="Arial" charset="0"/>
            </a:endParaRPr>
          </a:p>
        </p:txBody>
      </p:sp>
      <p:grpSp>
        <p:nvGrpSpPr>
          <p:cNvPr id="18" name="Gruppieren 38"/>
          <p:cNvGrpSpPr>
            <a:grpSpLocks/>
          </p:cNvGrpSpPr>
          <p:nvPr/>
        </p:nvGrpSpPr>
        <p:grpSpPr bwMode="auto">
          <a:xfrm>
            <a:off x="606599" y="3460850"/>
            <a:ext cx="796751" cy="2481407"/>
            <a:chOff x="755576" y="1484784"/>
            <a:chExt cx="1461645" cy="3180878"/>
          </a:xfrm>
        </p:grpSpPr>
        <p:cxnSp>
          <p:nvCxnSpPr>
            <p:cNvPr id="19" name="Gerade Verbindung 32"/>
            <p:cNvCxnSpPr>
              <a:cxnSpLocks noChangeShapeType="1"/>
            </p:cNvCxnSpPr>
            <p:nvPr/>
          </p:nvCxnSpPr>
          <p:spPr bwMode="auto">
            <a:xfrm flipH="1">
              <a:off x="755578" y="4665662"/>
              <a:ext cx="1461643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" name="Gerade Verbindung mit Pfeil 35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00503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" name="Gerade Verbindung 37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Gruppieren 52"/>
          <p:cNvGrpSpPr>
            <a:grpSpLocks/>
          </p:cNvGrpSpPr>
          <p:nvPr/>
        </p:nvGrpSpPr>
        <p:grpSpPr bwMode="auto">
          <a:xfrm>
            <a:off x="794569" y="3876208"/>
            <a:ext cx="608013" cy="2423663"/>
            <a:chOff x="755576" y="1484784"/>
            <a:chExt cx="1792141" cy="3180878"/>
          </a:xfrm>
        </p:grpSpPr>
        <p:cxnSp>
          <p:nvCxnSpPr>
            <p:cNvPr id="23" name="Gerade Verbindung 53"/>
            <p:cNvCxnSpPr>
              <a:cxnSpLocks noChangeShapeType="1"/>
            </p:cNvCxnSpPr>
            <p:nvPr/>
          </p:nvCxnSpPr>
          <p:spPr bwMode="auto">
            <a:xfrm flipH="1">
              <a:off x="755579" y="4665662"/>
              <a:ext cx="1792138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4" name="Gerade Verbindung mit Pfeil 54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96144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5" name="Gerade Verbindung 55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6" name="Gruppieren 56"/>
          <p:cNvGrpSpPr>
            <a:grpSpLocks/>
          </p:cNvGrpSpPr>
          <p:nvPr/>
        </p:nvGrpSpPr>
        <p:grpSpPr bwMode="auto">
          <a:xfrm>
            <a:off x="379124" y="2966389"/>
            <a:ext cx="1024225" cy="2620695"/>
            <a:chOff x="755576" y="1484784"/>
            <a:chExt cx="1153396" cy="3180878"/>
          </a:xfrm>
        </p:grpSpPr>
        <p:cxnSp>
          <p:nvCxnSpPr>
            <p:cNvPr id="27" name="Gerade Verbindung 57"/>
            <p:cNvCxnSpPr>
              <a:cxnSpLocks noChangeShapeType="1"/>
            </p:cNvCxnSpPr>
            <p:nvPr/>
          </p:nvCxnSpPr>
          <p:spPr bwMode="auto">
            <a:xfrm flipH="1">
              <a:off x="755577" y="4665662"/>
              <a:ext cx="1153395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8" name="Gerade Verbindung mit Pfeil 58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0796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9" name="Gerade Verbindung 59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30" name="Gruppieren 60"/>
          <p:cNvGrpSpPr>
            <a:grpSpLocks/>
          </p:cNvGrpSpPr>
          <p:nvPr/>
        </p:nvGrpSpPr>
        <p:grpSpPr bwMode="auto">
          <a:xfrm>
            <a:off x="151649" y="2009184"/>
            <a:ext cx="1250933" cy="3184201"/>
            <a:chOff x="755576" y="1484784"/>
            <a:chExt cx="1143741" cy="3180878"/>
          </a:xfrm>
        </p:grpSpPr>
        <p:cxnSp>
          <p:nvCxnSpPr>
            <p:cNvPr id="31" name="Gerade Verbindung 61"/>
            <p:cNvCxnSpPr>
              <a:cxnSpLocks noChangeShapeType="1"/>
            </p:cNvCxnSpPr>
            <p:nvPr/>
          </p:nvCxnSpPr>
          <p:spPr bwMode="auto">
            <a:xfrm flipH="1">
              <a:off x="755576" y="4665662"/>
              <a:ext cx="1143741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2" name="Gerade Verbindung mit Pfeil 62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1429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3" name="Gerade Verbindung 63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7</a:t>
            </a:fld>
            <a:endParaRPr lang="de-DE"/>
          </a:p>
        </p:txBody>
      </p:sp>
      <p:pic>
        <p:nvPicPr>
          <p:cNvPr id="35" name="Bild 34" descr="2014_02_25_idea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0139" y="4173815"/>
            <a:ext cx="872210" cy="258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9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 autoUpdateAnimBg="0"/>
      <p:bldP spid="1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8</a:t>
            </a:fld>
            <a:endParaRPr lang="de-DE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0" y="2774878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Conflict Case: </a:t>
            </a:r>
            <a:r>
              <a:rPr lang="en-US" sz="2800" b="1" dirty="0"/>
              <a:t>E</a:t>
            </a:r>
            <a:r>
              <a:rPr lang="en-US" sz="2800" b="1" dirty="0" smtClean="0"/>
              <a:t>ditors vs Layout </a:t>
            </a:r>
            <a:r>
              <a:rPr lang="en-US" sz="2800" b="1" dirty="0"/>
              <a:t>S</a:t>
            </a:r>
            <a:r>
              <a:rPr lang="en-US" sz="2800" b="1" dirty="0" smtClean="0"/>
              <a:t>pecialists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8909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" y="511363"/>
            <a:ext cx="9186539" cy="56792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Conflict case: </a:t>
            </a:r>
            <a:r>
              <a:rPr lang="en-US" sz="2800" b="1" dirty="0"/>
              <a:t>E</a:t>
            </a:r>
            <a:r>
              <a:rPr lang="en-US" sz="2800" b="1" dirty="0" smtClean="0"/>
              <a:t>ditors vs layout specialists</a:t>
            </a:r>
            <a:endParaRPr lang="en-US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791393" y="4991773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ditors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214371" y="5029755"/>
            <a:ext cx="2006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Layout specialists</a:t>
            </a:r>
            <a:endParaRPr lang="en-US" dirty="0"/>
          </a:p>
        </p:txBody>
      </p:sp>
      <p:sp>
        <p:nvSpPr>
          <p:cNvPr id="14" name="Rechteckige Legende 13"/>
          <p:cNvSpPr/>
          <p:nvPr/>
        </p:nvSpPr>
        <p:spPr>
          <a:xfrm>
            <a:off x="5548330" y="1558977"/>
            <a:ext cx="3310857" cy="1180828"/>
          </a:xfrm>
          <a:prstGeom prst="wedgeRectCallout">
            <a:avLst>
              <a:gd name="adj1" fmla="val 5315"/>
              <a:gd name="adj2" fmla="val 127093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want to be allowed to work without time pressure.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7" name="Rechteckige Legende 16"/>
          <p:cNvSpPr/>
          <p:nvPr/>
        </p:nvSpPr>
        <p:spPr>
          <a:xfrm>
            <a:off x="137998" y="1783829"/>
            <a:ext cx="3300855" cy="881025"/>
          </a:xfrm>
          <a:prstGeom prst="wedgeRectCallout">
            <a:avLst>
              <a:gd name="adj1" fmla="val -12386"/>
              <a:gd name="adj2" fmla="val 155247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want to get the last ideas into our articles.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4" name="Rechteckige Legende 23"/>
          <p:cNvSpPr/>
          <p:nvPr/>
        </p:nvSpPr>
        <p:spPr>
          <a:xfrm>
            <a:off x="457200" y="5661420"/>
            <a:ext cx="2528072" cy="1141895"/>
          </a:xfrm>
          <a:prstGeom prst="wedgeRectCallout">
            <a:avLst>
              <a:gd name="adj1" fmla="val -14080"/>
              <a:gd name="adj2" fmla="val -79215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need more time for finishing our articles.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5" name="Rechteckige Legende 24"/>
          <p:cNvSpPr/>
          <p:nvPr/>
        </p:nvSpPr>
        <p:spPr>
          <a:xfrm>
            <a:off x="6214371" y="5661420"/>
            <a:ext cx="2335909" cy="1143738"/>
          </a:xfrm>
          <a:prstGeom prst="wedgeRectCallout">
            <a:avLst>
              <a:gd name="adj1" fmla="val 9045"/>
              <a:gd name="adj2" fmla="val -72651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 have a lot of stress and time pressure.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5" name="Bild 14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617" y="3773751"/>
            <a:ext cx="1800531" cy="1248002"/>
          </a:xfrm>
          <a:prstGeom prst="rect">
            <a:avLst/>
          </a:prstGeom>
        </p:spPr>
      </p:pic>
      <p:pic>
        <p:nvPicPr>
          <p:cNvPr id="16" name="Bild 15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68" y="3523402"/>
            <a:ext cx="2095285" cy="1572868"/>
          </a:xfrm>
          <a:prstGeom prst="rect">
            <a:avLst/>
          </a:prstGeom>
        </p:spPr>
      </p:pic>
      <p:grpSp>
        <p:nvGrpSpPr>
          <p:cNvPr id="64" name="Gruppierung 63"/>
          <p:cNvGrpSpPr/>
          <p:nvPr/>
        </p:nvGrpSpPr>
        <p:grpSpPr>
          <a:xfrm>
            <a:off x="2055227" y="4002961"/>
            <a:ext cx="1428596" cy="1026461"/>
            <a:chOff x="2055227" y="4002961"/>
            <a:chExt cx="1428596" cy="1026461"/>
          </a:xfrm>
        </p:grpSpPr>
        <p:sp>
          <p:nvSpPr>
            <p:cNvPr id="9" name="Textfeld 8"/>
            <p:cNvSpPr txBox="1"/>
            <p:nvPr/>
          </p:nvSpPr>
          <p:spPr>
            <a:xfrm>
              <a:off x="2055227" y="4660090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</a:t>
              </a:r>
              <a:r>
                <a:rPr lang="en-US" dirty="0" smtClean="0"/>
                <a:t>anuscripts</a:t>
              </a:r>
              <a:endParaRPr lang="en-US" dirty="0"/>
            </a:p>
          </p:txBody>
        </p:sp>
        <p:grpSp>
          <p:nvGrpSpPr>
            <p:cNvPr id="12" name="Gruppierung 11"/>
            <p:cNvGrpSpPr/>
            <p:nvPr/>
          </p:nvGrpSpPr>
          <p:grpSpPr>
            <a:xfrm>
              <a:off x="2433676" y="4002961"/>
              <a:ext cx="603858" cy="771959"/>
              <a:chOff x="3609367" y="5270504"/>
              <a:chExt cx="330163" cy="422073"/>
            </a:xfrm>
          </p:grpSpPr>
          <p:pic>
            <p:nvPicPr>
              <p:cNvPr id="8" name="Bild 7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74674">
                <a:off x="3609367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19" name="Bild 18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44292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20" name="Bild 19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21557">
                <a:off x="3672867" y="5270504"/>
                <a:ext cx="266663" cy="422073"/>
              </a:xfrm>
              <a:prstGeom prst="rect">
                <a:avLst/>
              </a:prstGeom>
            </p:spPr>
          </p:pic>
        </p:grpSp>
      </p:grpSp>
      <p:grpSp>
        <p:nvGrpSpPr>
          <p:cNvPr id="63" name="Gruppierung 62"/>
          <p:cNvGrpSpPr/>
          <p:nvPr/>
        </p:nvGrpSpPr>
        <p:grpSpPr>
          <a:xfrm>
            <a:off x="3221067" y="2391815"/>
            <a:ext cx="1687406" cy="1494831"/>
            <a:chOff x="3221067" y="2391815"/>
            <a:chExt cx="1687406" cy="1494831"/>
          </a:xfrm>
        </p:grpSpPr>
        <p:sp>
          <p:nvSpPr>
            <p:cNvPr id="10" name="Textfeld 9"/>
            <p:cNvSpPr txBox="1"/>
            <p:nvPr/>
          </p:nvSpPr>
          <p:spPr>
            <a:xfrm rot="20339845">
              <a:off x="3221067" y="239181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Much too late</a:t>
              </a:r>
              <a:endParaRPr lang="en-US" dirty="0"/>
            </a:p>
          </p:txBody>
        </p:sp>
        <p:grpSp>
          <p:nvGrpSpPr>
            <p:cNvPr id="62" name="Gruppierung 61"/>
            <p:cNvGrpSpPr/>
            <p:nvPr/>
          </p:nvGrpSpPr>
          <p:grpSpPr>
            <a:xfrm>
              <a:off x="3766832" y="2733549"/>
              <a:ext cx="1141641" cy="1153097"/>
              <a:chOff x="3935419" y="2654078"/>
              <a:chExt cx="1141641" cy="1153097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3935419" y="2654078"/>
                <a:ext cx="1139537" cy="1139537"/>
              </a:xfrm>
              <a:prstGeom prst="ellipse">
                <a:avLst/>
              </a:prstGeom>
              <a:solidFill>
                <a:srgbClr val="FFFFFF"/>
              </a:solidFill>
              <a:ln w="381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3" name="Gerade Verbindung 22"/>
              <p:cNvCxnSpPr>
                <a:stCxn id="21" idx="0"/>
              </p:cNvCxnSpPr>
              <p:nvPr/>
            </p:nvCxnSpPr>
            <p:spPr>
              <a:xfrm>
                <a:off x="4505188" y="2654078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 Verbindung 27"/>
              <p:cNvCxnSpPr>
                <a:endCxn id="21" idx="4"/>
              </p:cNvCxnSpPr>
              <p:nvPr/>
            </p:nvCxnSpPr>
            <p:spPr>
              <a:xfrm>
                <a:off x="4505188" y="3659377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 Verbindung 28"/>
              <p:cNvCxnSpPr>
                <a:stCxn id="21" idx="6"/>
              </p:cNvCxnSpPr>
              <p:nvPr/>
            </p:nvCxnSpPr>
            <p:spPr>
              <a:xfrm flipH="1">
                <a:off x="4913007" y="3223847"/>
                <a:ext cx="161949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 Verbindung 33"/>
              <p:cNvCxnSpPr>
                <a:endCxn id="21" idx="2"/>
              </p:cNvCxnSpPr>
              <p:nvPr/>
            </p:nvCxnSpPr>
            <p:spPr>
              <a:xfrm flipH="1" flipV="1">
                <a:off x="3935419" y="3223847"/>
                <a:ext cx="161950" cy="1577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 Verbindung 34"/>
              <p:cNvCxnSpPr/>
              <p:nvPr/>
            </p:nvCxnSpPr>
            <p:spPr>
              <a:xfrm>
                <a:off x="4508384" y="2950840"/>
                <a:ext cx="1598" cy="274584"/>
              </a:xfrm>
              <a:prstGeom prst="line">
                <a:avLst/>
              </a:prstGeom>
              <a:ln w="5715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37"/>
              <p:cNvCxnSpPr/>
              <p:nvPr/>
            </p:nvCxnSpPr>
            <p:spPr>
              <a:xfrm flipH="1">
                <a:off x="4509983" y="2767000"/>
                <a:ext cx="235915" cy="456847"/>
              </a:xfrm>
              <a:prstGeom prst="line">
                <a:avLst/>
              </a:prstGeom>
              <a:ln w="381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uppierung 60"/>
              <p:cNvGrpSpPr/>
              <p:nvPr/>
            </p:nvGrpSpPr>
            <p:grpSpPr>
              <a:xfrm>
                <a:off x="3937522" y="2667637"/>
                <a:ext cx="1139538" cy="1139538"/>
                <a:chOff x="4201518" y="4148195"/>
                <a:chExt cx="1139538" cy="1139538"/>
              </a:xfrm>
            </p:grpSpPr>
            <p:grpSp>
              <p:nvGrpSpPr>
                <p:cNvPr id="55" name="Gruppierung 54"/>
                <p:cNvGrpSpPr/>
                <p:nvPr/>
              </p:nvGrpSpPr>
              <p:grpSpPr>
                <a:xfrm rot="18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47" name="Gerade Verbindung 4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Gerade Verbindung 4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Gerade Verbindung 4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Gerade Verbindung 4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Gruppierung 55"/>
                <p:cNvGrpSpPr/>
                <p:nvPr/>
              </p:nvGrpSpPr>
              <p:grpSpPr>
                <a:xfrm rot="36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57" name="Gerade Verbindung 5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Gerade Verbindung 5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Gerade Verbindung 5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Gerade Verbindung 5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32049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Bildschirmpräsentation (4:3)</PresentationFormat>
  <Paragraphs>161</Paragraphs>
  <Slides>15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Action Plan</vt:lpstr>
      <vt:lpstr>Action Plan</vt:lpstr>
      <vt:lpstr>From Conflict-Issues to the Action Plan </vt:lpstr>
      <vt:lpstr>From Conflict-Issues to the Action Plan </vt:lpstr>
      <vt:lpstr>Precisely Formulated Task for Negotiating</vt:lpstr>
      <vt:lpstr>Precisely formulated task for negotiation</vt:lpstr>
      <vt:lpstr>Conflict Case: Editors vs Layout Specialists</vt:lpstr>
      <vt:lpstr>Conflict case: Editors vs layout specialists</vt:lpstr>
      <vt:lpstr>Brainstorming</vt:lpstr>
      <vt:lpstr>Brainstorming</vt:lpstr>
      <vt:lpstr>Brainstorming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64</cp:revision>
  <dcterms:created xsi:type="dcterms:W3CDTF">2013-12-30T09:27:52Z</dcterms:created>
  <dcterms:modified xsi:type="dcterms:W3CDTF">2014-06-15T22:40:54Z</dcterms:modified>
</cp:coreProperties>
</file>