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8" r:id="rId2"/>
    <p:sldId id="290" r:id="rId3"/>
    <p:sldId id="260" r:id="rId4"/>
    <p:sldId id="292" r:id="rId5"/>
    <p:sldId id="280" r:id="rId6"/>
    <p:sldId id="282" r:id="rId7"/>
    <p:sldId id="284" r:id="rId8"/>
    <p:sldId id="291" r:id="rId9"/>
    <p:sldId id="285" r:id="rId10"/>
    <p:sldId id="286" r:id="rId11"/>
    <p:sldId id="287" r:id="rId12"/>
    <p:sldId id="288" r:id="rId13"/>
    <p:sldId id="289" r:id="rId14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90"/>
            <p14:sldId id="260"/>
            <p14:sldId id="292"/>
            <p14:sldId id="280"/>
            <p14:sldId id="282"/>
            <p14:sldId id="284"/>
            <p14:sldId id="291"/>
            <p14:sldId id="285"/>
            <p14:sldId id="286"/>
            <p14:sldId id="287"/>
            <p14:sldId id="288"/>
            <p14:sldId id="289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7" clrIdx="0"/>
  <p:cmAuthor id="1" name="Reviewer" initials="NN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99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993" autoAdjust="0"/>
  </p:normalViewPr>
  <p:slideViewPr>
    <p:cSldViewPr snapToGrid="0" snapToObjects="1">
      <p:cViewPr>
        <p:scale>
          <a:sx n="81" d="100"/>
          <a:sy n="81" d="100"/>
        </p:scale>
        <p:origin x="-1560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8" d="100"/>
        <a:sy n="188" d="100"/>
      </p:scale>
      <p:origin x="0" y="3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25.07.2014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25.07.2014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534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742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5044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0510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55966" y="6442247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1492551" y="75970"/>
            <a:ext cx="5963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TiMMCO – 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C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apitolul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3:</a:t>
            </a:r>
            <a:r>
              <a:rPr lang="en-US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Pasul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 2 – </a:t>
            </a:r>
            <a:r>
              <a:rPr lang="ro-MO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Contribu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irea la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 Contact</a:t>
            </a:r>
            <a:endParaRPr lang="en-US" sz="1800" b="0" i="1" kern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feld 3"/>
          <p:cNvSpPr txBox="1"/>
          <p:nvPr userDrawn="1"/>
        </p:nvSpPr>
        <p:spPr>
          <a:xfrm>
            <a:off x="8706858" y="6500599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3EFA371E-28BF-45D3-907B-FC57D282963B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9.wdp"/><Relationship Id="rId7" Type="http://schemas.microsoft.com/office/2007/relationships/hdphoto" Target="../media/hdphoto2.wdp"/><Relationship Id="rId12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12.wdp"/><Relationship Id="rId5" Type="http://schemas.microsoft.com/office/2007/relationships/hdphoto" Target="../media/hdphoto1.wdp"/><Relationship Id="rId10" Type="http://schemas.microsoft.com/office/2007/relationships/hdphoto" Target="../media/hdphoto11.wdp"/><Relationship Id="rId4" Type="http://schemas.openxmlformats.org/officeDocument/2006/relationships/image" Target="../media/image7.png"/><Relationship Id="rId9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3.wdp"/><Relationship Id="rId7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microsoft.com/office/2007/relationships/hdphoto" Target="../media/hdphoto11.wdp"/><Relationship Id="rId4" Type="http://schemas.openxmlformats.org/officeDocument/2006/relationships/image" Target="../media/image7.png"/><Relationship Id="rId9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microsoft.com/office/2007/relationships/hdphoto" Target="../media/hdphoto14.wdp"/><Relationship Id="rId10" Type="http://schemas.microsoft.com/office/2007/relationships/hdphoto" Target="../media/hdphoto11.wdp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microsoft.com/office/2007/relationships/hdphoto" Target="../media/hdphoto14.wdp"/><Relationship Id="rId12" Type="http://schemas.microsoft.com/office/2007/relationships/hdphoto" Target="../media/hdphoto1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microsoft.com/office/2007/relationships/hdphoto" Target="../media/hdphoto6.wdp"/><Relationship Id="rId5" Type="http://schemas.microsoft.com/office/2007/relationships/hdphoto" Target="../media/hdphoto2.wdp"/><Relationship Id="rId10" Type="http://schemas.microsoft.com/office/2007/relationships/hdphoto" Target="../media/hdphoto11.wdp"/><Relationship Id="rId4" Type="http://schemas.openxmlformats.org/officeDocument/2006/relationships/image" Target="../media/image8.png"/><Relationship Id="rId9" Type="http://schemas.microsoft.com/office/2007/relationships/hdphoto" Target="../media/hdphoto15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8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microsoft.com/office/2007/relationships/hdphoto" Target="../media/hdphoto6.wdp"/><Relationship Id="rId5" Type="http://schemas.microsoft.com/office/2007/relationships/hdphoto" Target="../media/hdphoto2.wdp"/><Relationship Id="rId10" Type="http://schemas.microsoft.com/office/2007/relationships/hdphoto" Target="../media/hdphoto5.wdp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15631" y="823422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/>
              <a:t>Training</a:t>
            </a:r>
          </a:p>
          <a:p>
            <a:pPr algn="ctr"/>
            <a:r>
              <a:rPr lang="vi-VN" sz="3600" b="1" dirty="0"/>
              <a:t>În Medierea Interculturală dintre Mai Multe Părţi</a:t>
            </a:r>
          </a:p>
          <a:p>
            <a:pPr algn="ctr"/>
            <a:r>
              <a:rPr lang="vi-VN" sz="3600" b="1" dirty="0"/>
              <a:t>În Comunităţi şi Organizaţii</a:t>
            </a:r>
          </a:p>
          <a:p>
            <a:pPr algn="ctr"/>
            <a:endParaRPr lang="en-US" sz="2400" dirty="0"/>
          </a:p>
          <a:p>
            <a:pPr algn="ctr"/>
            <a:r>
              <a:rPr lang="de-DE" sz="2800" b="1" dirty="0" smtClean="0"/>
              <a:t>C</a:t>
            </a:r>
            <a:r>
              <a:rPr lang="ro-MO" sz="2800" b="1" dirty="0" smtClean="0"/>
              <a:t>apitolul</a:t>
            </a:r>
            <a:r>
              <a:rPr lang="de-DE" sz="2800" b="1" dirty="0" smtClean="0"/>
              <a:t> </a:t>
            </a:r>
            <a:r>
              <a:rPr lang="en-US" sz="2800" b="1" dirty="0" smtClean="0"/>
              <a:t>3</a:t>
            </a:r>
          </a:p>
          <a:p>
            <a:pPr algn="ctr"/>
            <a:r>
              <a:rPr lang="ro-RO" sz="2800" b="1" dirty="0" smtClean="0"/>
              <a:t>Pasul</a:t>
            </a:r>
            <a:r>
              <a:rPr lang="en-US" sz="2800" b="1" dirty="0" smtClean="0"/>
              <a:t> 2 – </a:t>
            </a:r>
            <a:r>
              <a:rPr lang="ro-MO" sz="2800" b="1" dirty="0" smtClean="0"/>
              <a:t>Contribu</a:t>
            </a:r>
            <a:r>
              <a:rPr lang="ro-RO" sz="2800" b="1" dirty="0" smtClean="0"/>
              <a:t>irea la</a:t>
            </a:r>
            <a:r>
              <a:rPr lang="en-US" sz="2800" b="1" dirty="0" smtClean="0"/>
              <a:t> Contact</a:t>
            </a:r>
            <a:endParaRPr lang="en-US" sz="2800" b="1" dirty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2" name="Textfeld 1"/>
          <p:cNvSpPr txBox="1"/>
          <p:nvPr/>
        </p:nvSpPr>
        <p:spPr>
          <a:xfrm>
            <a:off x="4007556" y="28222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14" name="Rechteck 13"/>
          <p:cNvSpPr/>
          <p:nvPr/>
        </p:nvSpPr>
        <p:spPr>
          <a:xfrm>
            <a:off x="328246" y="6258808"/>
            <a:ext cx="8217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200" dirty="0"/>
              <a:t>Acest manual este finanţat de Oficiul Federal Străin German şi DAAD (Serviciul de Schimb Academic German) în cadrul programului „Prevenirea Conflictului în Regiunea Caucazului de Sud/Asia Centrală şi Moldova 2009-2013”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Bild 42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4933" y="3390333"/>
            <a:ext cx="474496" cy="140424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73554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De</a:t>
            </a:r>
            <a:r>
              <a:rPr lang="ru-MO" sz="2800" b="1" dirty="0" smtClean="0"/>
              <a:t>categorizare</a:t>
            </a:r>
            <a:endParaRPr lang="ru-MO" sz="2800" b="1" dirty="0"/>
          </a:p>
        </p:txBody>
      </p:sp>
      <p:sp>
        <p:nvSpPr>
          <p:cNvPr id="34" name="Rechteck 33"/>
          <p:cNvSpPr/>
          <p:nvPr/>
        </p:nvSpPr>
        <p:spPr>
          <a:xfrm>
            <a:off x="0" y="1726114"/>
            <a:ext cx="6756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1. Contact </a:t>
            </a:r>
            <a:r>
              <a:rPr lang="ro-RO" sz="2400" dirty="0" smtClean="0"/>
              <a:t>prin diviziunile părţilor</a:t>
            </a:r>
            <a:endParaRPr lang="en-US" sz="2400" dirty="0"/>
          </a:p>
        </p:txBody>
      </p:sp>
      <p:pic>
        <p:nvPicPr>
          <p:cNvPr id="18" name="Bild 17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4963297" y="5005903"/>
            <a:ext cx="727927" cy="1404587"/>
          </a:xfrm>
          <a:prstGeom prst="rect">
            <a:avLst/>
          </a:prstGeom>
        </p:spPr>
      </p:pic>
      <p:pic>
        <p:nvPicPr>
          <p:cNvPr id="19" name="Bild 18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127769" y="5101535"/>
            <a:ext cx="545648" cy="1404247"/>
          </a:xfrm>
          <a:prstGeom prst="rect">
            <a:avLst/>
          </a:prstGeom>
        </p:spPr>
      </p:pic>
      <p:pic>
        <p:nvPicPr>
          <p:cNvPr id="20" name="Bild 19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8777" y="3469846"/>
            <a:ext cx="475848" cy="1404247"/>
          </a:xfrm>
          <a:prstGeom prst="rect">
            <a:avLst/>
          </a:prstGeom>
        </p:spPr>
      </p:pic>
      <p:pic>
        <p:nvPicPr>
          <p:cNvPr id="21" name="Bild 20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9215" y="3583737"/>
            <a:ext cx="474496" cy="1404247"/>
          </a:xfrm>
          <a:prstGeom prst="rect">
            <a:avLst/>
          </a:prstGeom>
        </p:spPr>
      </p:pic>
      <p:pic>
        <p:nvPicPr>
          <p:cNvPr id="36" name="Bild 35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248" y="4500940"/>
            <a:ext cx="474496" cy="1404247"/>
          </a:xfrm>
          <a:prstGeom prst="rect">
            <a:avLst/>
          </a:prstGeom>
        </p:spPr>
      </p:pic>
      <p:pic>
        <p:nvPicPr>
          <p:cNvPr id="37" name="Bild 36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115751" y="3583737"/>
            <a:ext cx="545648" cy="1404247"/>
          </a:xfrm>
          <a:prstGeom prst="rect">
            <a:avLst/>
          </a:prstGeom>
        </p:spPr>
      </p:pic>
      <p:pic>
        <p:nvPicPr>
          <p:cNvPr id="38" name="Bild 37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6463" y="5000721"/>
            <a:ext cx="475848" cy="1404247"/>
          </a:xfrm>
          <a:prstGeom prst="rect">
            <a:avLst/>
          </a:prstGeom>
        </p:spPr>
      </p:pic>
      <p:pic>
        <p:nvPicPr>
          <p:cNvPr id="39" name="Bild 38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3514607" y="5083919"/>
            <a:ext cx="727927" cy="1404587"/>
          </a:xfrm>
          <a:prstGeom prst="rect">
            <a:avLst/>
          </a:prstGeom>
        </p:spPr>
      </p:pic>
      <p:pic>
        <p:nvPicPr>
          <p:cNvPr id="41" name="Bild 40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5603998" y="3696948"/>
            <a:ext cx="727927" cy="1404587"/>
          </a:xfrm>
          <a:prstGeom prst="rect">
            <a:avLst/>
          </a:prstGeom>
        </p:spPr>
      </p:pic>
      <p:pic>
        <p:nvPicPr>
          <p:cNvPr id="42" name="Bild 41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083848" y="4500940"/>
            <a:ext cx="545648" cy="1404247"/>
          </a:xfrm>
          <a:prstGeom prst="rect">
            <a:avLst/>
          </a:prstGeom>
        </p:spPr>
      </p:pic>
      <p:pic>
        <p:nvPicPr>
          <p:cNvPr id="44" name="Bild 43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2589" y="3469846"/>
            <a:ext cx="475848" cy="140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02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eck 34"/>
          <p:cNvSpPr/>
          <p:nvPr/>
        </p:nvSpPr>
        <p:spPr>
          <a:xfrm>
            <a:off x="-25241" y="1541448"/>
            <a:ext cx="654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2. </a:t>
            </a:r>
            <a:r>
              <a:rPr lang="ro-RO" sz="2400" dirty="0" smtClean="0"/>
              <a:t>Cunoaşterea aspectelor celorlalţi</a:t>
            </a:r>
            <a:endParaRPr lang="en-US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69064" cy="70783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De</a:t>
            </a:r>
            <a:r>
              <a:rPr lang="ro-RO" sz="2800" b="1" dirty="0" err="1" smtClean="0"/>
              <a:t>categorizare</a:t>
            </a:r>
            <a:endParaRPr lang="en-US" sz="2800" b="1" dirty="0"/>
          </a:p>
        </p:txBody>
      </p:sp>
      <p:sp>
        <p:nvSpPr>
          <p:cNvPr id="7" name="Ovale Legende 6"/>
          <p:cNvSpPr/>
          <p:nvPr/>
        </p:nvSpPr>
        <p:spPr>
          <a:xfrm>
            <a:off x="5851769" y="2272559"/>
            <a:ext cx="2168769" cy="1117774"/>
          </a:xfrm>
          <a:prstGeom prst="wedgeEllipseCallout">
            <a:avLst>
              <a:gd name="adj1" fmla="val -44256"/>
              <a:gd name="adj2" fmla="val 65996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Eu am</a:t>
            </a:r>
            <a:r>
              <a:rPr lang="en-US" dirty="0" smtClean="0"/>
              <a:t> …</a:t>
            </a:r>
            <a:endParaRPr lang="en-US" dirty="0"/>
          </a:p>
        </p:txBody>
      </p:sp>
      <p:pic>
        <p:nvPicPr>
          <p:cNvPr id="54" name="Bild 53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4933" y="3390333"/>
            <a:ext cx="474496" cy="1404247"/>
          </a:xfrm>
          <a:prstGeom prst="rect">
            <a:avLst/>
          </a:prstGeom>
        </p:spPr>
      </p:pic>
      <p:pic>
        <p:nvPicPr>
          <p:cNvPr id="55" name="Bild 54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4963297" y="5005903"/>
            <a:ext cx="727927" cy="1404587"/>
          </a:xfrm>
          <a:prstGeom prst="rect">
            <a:avLst/>
          </a:prstGeom>
        </p:spPr>
      </p:pic>
      <p:pic>
        <p:nvPicPr>
          <p:cNvPr id="56" name="Bild 55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127769" y="5101535"/>
            <a:ext cx="545648" cy="1404247"/>
          </a:xfrm>
          <a:prstGeom prst="rect">
            <a:avLst/>
          </a:prstGeom>
        </p:spPr>
      </p:pic>
      <p:pic>
        <p:nvPicPr>
          <p:cNvPr id="57" name="Bild 56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8777" y="3469846"/>
            <a:ext cx="475848" cy="1404247"/>
          </a:xfrm>
          <a:prstGeom prst="rect">
            <a:avLst/>
          </a:prstGeom>
        </p:spPr>
      </p:pic>
      <p:pic>
        <p:nvPicPr>
          <p:cNvPr id="58" name="Bild 57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9215" y="3583737"/>
            <a:ext cx="474496" cy="1404247"/>
          </a:xfrm>
          <a:prstGeom prst="rect">
            <a:avLst/>
          </a:prstGeom>
        </p:spPr>
      </p:pic>
      <p:pic>
        <p:nvPicPr>
          <p:cNvPr id="59" name="Bild 58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248" y="4500940"/>
            <a:ext cx="474496" cy="1404247"/>
          </a:xfrm>
          <a:prstGeom prst="rect">
            <a:avLst/>
          </a:prstGeom>
        </p:spPr>
      </p:pic>
      <p:pic>
        <p:nvPicPr>
          <p:cNvPr id="60" name="Bild 59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115751" y="3583737"/>
            <a:ext cx="545648" cy="1404247"/>
          </a:xfrm>
          <a:prstGeom prst="rect">
            <a:avLst/>
          </a:prstGeom>
        </p:spPr>
      </p:pic>
      <p:pic>
        <p:nvPicPr>
          <p:cNvPr id="61" name="Bild 60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6463" y="5000721"/>
            <a:ext cx="475848" cy="1404247"/>
          </a:xfrm>
          <a:prstGeom prst="rect">
            <a:avLst/>
          </a:prstGeom>
        </p:spPr>
      </p:pic>
      <p:pic>
        <p:nvPicPr>
          <p:cNvPr id="62" name="Bild 61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3514607" y="5083919"/>
            <a:ext cx="727927" cy="1404587"/>
          </a:xfrm>
          <a:prstGeom prst="rect">
            <a:avLst/>
          </a:prstGeom>
        </p:spPr>
      </p:pic>
      <p:pic>
        <p:nvPicPr>
          <p:cNvPr id="63" name="Bild 62" descr="2014_02_25_yeah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5603998" y="3696948"/>
            <a:ext cx="727927" cy="1404587"/>
          </a:xfrm>
          <a:prstGeom prst="rect">
            <a:avLst/>
          </a:prstGeom>
        </p:spPr>
      </p:pic>
      <p:pic>
        <p:nvPicPr>
          <p:cNvPr id="64" name="Bild 63" descr="2014_02_25_question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083848" y="4500940"/>
            <a:ext cx="545648" cy="1404247"/>
          </a:xfrm>
          <a:prstGeom prst="rect">
            <a:avLst/>
          </a:prstGeom>
        </p:spPr>
      </p:pic>
      <p:pic>
        <p:nvPicPr>
          <p:cNvPr id="65" name="Bild 64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2589" y="3469846"/>
            <a:ext cx="475848" cy="1404247"/>
          </a:xfrm>
          <a:prstGeom prst="rect">
            <a:avLst/>
          </a:prstGeom>
        </p:spPr>
      </p:pic>
      <p:sp>
        <p:nvSpPr>
          <p:cNvPr id="66" name="Ovale Legende 65"/>
          <p:cNvSpPr/>
          <p:nvPr/>
        </p:nvSpPr>
        <p:spPr>
          <a:xfrm>
            <a:off x="3453743" y="2184636"/>
            <a:ext cx="2168769" cy="1117774"/>
          </a:xfrm>
          <a:prstGeom prst="wedgeEllipseCallout">
            <a:avLst>
              <a:gd name="adj1" fmla="val 6645"/>
              <a:gd name="adj2" fmla="val 60752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Eu sunt din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67" name="Ovale Legende 66"/>
          <p:cNvSpPr/>
          <p:nvPr/>
        </p:nvSpPr>
        <p:spPr>
          <a:xfrm>
            <a:off x="823154" y="2831446"/>
            <a:ext cx="2168769" cy="1117774"/>
          </a:xfrm>
          <a:prstGeom prst="wedgeEllipseCallout">
            <a:avLst>
              <a:gd name="adj1" fmla="val 54843"/>
              <a:gd name="adj2" fmla="val 33659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Mie îmi place</a:t>
            </a:r>
            <a:r>
              <a:rPr lang="en-US" dirty="0" smtClean="0"/>
              <a:t> …</a:t>
            </a:r>
            <a:endParaRPr lang="en-US" dirty="0"/>
          </a:p>
        </p:txBody>
      </p:sp>
      <p:sp>
        <p:nvSpPr>
          <p:cNvPr id="68" name="Ovale Legende 67"/>
          <p:cNvSpPr/>
          <p:nvPr/>
        </p:nvSpPr>
        <p:spPr>
          <a:xfrm>
            <a:off x="627770" y="4697369"/>
            <a:ext cx="2168769" cy="1117774"/>
          </a:xfrm>
          <a:prstGeom prst="wedgeEllipseCallout">
            <a:avLst>
              <a:gd name="adj1" fmla="val 64302"/>
              <a:gd name="adj2" fmla="val 447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Eu am fost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69" name="Ovale Legende 68"/>
          <p:cNvSpPr/>
          <p:nvPr/>
        </p:nvSpPr>
        <p:spPr>
          <a:xfrm>
            <a:off x="6518031" y="3993940"/>
            <a:ext cx="2168769" cy="1117774"/>
          </a:xfrm>
          <a:prstGeom prst="wedgeEllipseCallout">
            <a:avLst>
              <a:gd name="adj1" fmla="val -68580"/>
              <a:gd name="adj2" fmla="val 55508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Preferata mea</a:t>
            </a:r>
            <a:r>
              <a:rPr lang="en-US" dirty="0" smtClean="0"/>
              <a:t>… </a:t>
            </a:r>
            <a:r>
              <a:rPr lang="ro-RO" dirty="0" smtClean="0"/>
              <a:t>este</a:t>
            </a:r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86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707837"/>
          </a:xfrm>
        </p:spPr>
        <p:txBody>
          <a:bodyPr>
            <a:normAutofit/>
          </a:bodyPr>
          <a:lstStyle/>
          <a:p>
            <a:pPr algn="l"/>
            <a:r>
              <a:rPr lang="ro-RO" sz="2800" b="1" dirty="0" err="1" smtClean="0"/>
              <a:t>Decategorizare</a:t>
            </a:r>
            <a:endParaRPr lang="en-US" sz="2800" b="1" dirty="0"/>
          </a:p>
        </p:txBody>
      </p:sp>
      <p:sp>
        <p:nvSpPr>
          <p:cNvPr id="36" name="Rechteck 35"/>
          <p:cNvSpPr/>
          <p:nvPr/>
        </p:nvSpPr>
        <p:spPr>
          <a:xfrm>
            <a:off x="-13852" y="153214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/>
              <a:t>3. </a:t>
            </a:r>
            <a:r>
              <a:rPr lang="ro-RO" sz="2400" dirty="0" smtClean="0"/>
              <a:t>Recunoaşterea lucrurilor comune</a:t>
            </a:r>
            <a:endParaRPr lang="en-US" sz="2400" dirty="0"/>
          </a:p>
        </p:txBody>
      </p:sp>
      <p:grpSp>
        <p:nvGrpSpPr>
          <p:cNvPr id="4" name="Gruppierung 3"/>
          <p:cNvGrpSpPr/>
          <p:nvPr/>
        </p:nvGrpSpPr>
        <p:grpSpPr>
          <a:xfrm>
            <a:off x="5227377" y="3055765"/>
            <a:ext cx="1296340" cy="1668662"/>
            <a:chOff x="5761999" y="2591706"/>
            <a:chExt cx="1296340" cy="1668662"/>
          </a:xfrm>
        </p:grpSpPr>
        <p:pic>
          <p:nvPicPr>
            <p:cNvPr id="18" name="Bild 17" descr="2014_02_25_yeah.jpg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5983064" y="2591706"/>
              <a:ext cx="727927" cy="1404587"/>
            </a:xfrm>
            <a:prstGeom prst="rect">
              <a:avLst/>
            </a:prstGeom>
          </p:spPr>
        </p:pic>
        <p:pic>
          <p:nvPicPr>
            <p:cNvPr id="38" name="Bild 37" descr="2014_02_25_yeah.jpg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5761999" y="2855781"/>
              <a:ext cx="727927" cy="1404587"/>
            </a:xfrm>
            <a:prstGeom prst="rect">
              <a:avLst/>
            </a:prstGeom>
          </p:spPr>
        </p:pic>
        <p:pic>
          <p:nvPicPr>
            <p:cNvPr id="39" name="Bild 38" descr="2014_02_25_yeah.jpg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 flipH="1">
              <a:off x="6330412" y="2855781"/>
              <a:ext cx="727927" cy="1404587"/>
            </a:xfrm>
            <a:prstGeom prst="rect">
              <a:avLst/>
            </a:prstGeom>
          </p:spPr>
        </p:pic>
      </p:grpSp>
      <p:sp>
        <p:nvSpPr>
          <p:cNvPr id="42" name="Ovale Legende 41"/>
          <p:cNvSpPr/>
          <p:nvPr/>
        </p:nvSpPr>
        <p:spPr>
          <a:xfrm>
            <a:off x="6710622" y="2418888"/>
            <a:ext cx="1778001" cy="923656"/>
          </a:xfrm>
          <a:prstGeom prst="wedgeEllipseCallout">
            <a:avLst>
              <a:gd name="adj1" fmla="val -69823"/>
              <a:gd name="adj2" fmla="val 3913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Nouă ne place sportul</a:t>
            </a:r>
            <a:endParaRPr lang="en-US" dirty="0"/>
          </a:p>
        </p:txBody>
      </p:sp>
      <p:grpSp>
        <p:nvGrpSpPr>
          <p:cNvPr id="5" name="Gruppierung 4"/>
          <p:cNvGrpSpPr/>
          <p:nvPr/>
        </p:nvGrpSpPr>
        <p:grpSpPr>
          <a:xfrm>
            <a:off x="3117231" y="2942655"/>
            <a:ext cx="951696" cy="1508861"/>
            <a:chOff x="1678395" y="2751507"/>
            <a:chExt cx="951696" cy="1508861"/>
          </a:xfrm>
        </p:grpSpPr>
        <p:pic>
          <p:nvPicPr>
            <p:cNvPr id="20" name="Bild 19" descr="2014_02_25_waiting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16319" y="2751507"/>
              <a:ext cx="475848" cy="1404247"/>
            </a:xfrm>
            <a:prstGeom prst="rect">
              <a:avLst/>
            </a:prstGeom>
          </p:spPr>
        </p:pic>
        <p:pic>
          <p:nvPicPr>
            <p:cNvPr id="37" name="Bild 36" descr="2014_02_25_waiting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154243" y="2759957"/>
              <a:ext cx="475848" cy="1404247"/>
            </a:xfrm>
            <a:prstGeom prst="rect">
              <a:avLst/>
            </a:prstGeom>
          </p:spPr>
        </p:pic>
        <p:pic>
          <p:nvPicPr>
            <p:cNvPr id="41" name="Bild 40" descr="2014_02_25_waiting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78395" y="2856121"/>
              <a:ext cx="475848" cy="1404247"/>
            </a:xfrm>
            <a:prstGeom prst="rect">
              <a:avLst/>
            </a:prstGeom>
          </p:spPr>
        </p:pic>
      </p:grpSp>
      <p:sp>
        <p:nvSpPr>
          <p:cNvPr id="43" name="Ovale Legende 42"/>
          <p:cNvSpPr/>
          <p:nvPr/>
        </p:nvSpPr>
        <p:spPr>
          <a:xfrm>
            <a:off x="897163" y="2417190"/>
            <a:ext cx="1778001" cy="923656"/>
          </a:xfrm>
          <a:prstGeom prst="wedgeEllipseCallout">
            <a:avLst>
              <a:gd name="adj1" fmla="val 71386"/>
              <a:gd name="adj2" fmla="val 35957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Noi iubim cafeaua.</a:t>
            </a:r>
            <a:endParaRPr lang="en-US" dirty="0"/>
          </a:p>
        </p:txBody>
      </p:sp>
      <p:grpSp>
        <p:nvGrpSpPr>
          <p:cNvPr id="6" name="Gruppierung 5"/>
          <p:cNvGrpSpPr/>
          <p:nvPr/>
        </p:nvGrpSpPr>
        <p:grpSpPr>
          <a:xfrm>
            <a:off x="2920566" y="4947134"/>
            <a:ext cx="1110581" cy="1498770"/>
            <a:chOff x="2392167" y="4700057"/>
            <a:chExt cx="1110581" cy="1498770"/>
          </a:xfrm>
        </p:grpSpPr>
        <p:pic>
          <p:nvPicPr>
            <p:cNvPr id="19" name="Bild 18" descr="2014_02_25_question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2588118" y="4730288"/>
              <a:ext cx="545648" cy="1404247"/>
            </a:xfrm>
            <a:prstGeom prst="rect">
              <a:avLst/>
            </a:prstGeom>
          </p:spPr>
        </p:pic>
        <p:pic>
          <p:nvPicPr>
            <p:cNvPr id="35" name="Bild 34" descr="2014_02_25_question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 flipH="1">
              <a:off x="2957100" y="4700057"/>
              <a:ext cx="545648" cy="1404247"/>
            </a:xfrm>
            <a:prstGeom prst="rect">
              <a:avLst/>
            </a:prstGeom>
          </p:spPr>
        </p:pic>
        <p:pic>
          <p:nvPicPr>
            <p:cNvPr id="40" name="Bild 39" descr="2014_02_25_question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2392167" y="4794580"/>
              <a:ext cx="545648" cy="1404247"/>
            </a:xfrm>
            <a:prstGeom prst="rect">
              <a:avLst/>
            </a:prstGeom>
          </p:spPr>
        </p:pic>
      </p:grpSp>
      <p:sp>
        <p:nvSpPr>
          <p:cNvPr id="44" name="Ovale Legende 43"/>
          <p:cNvSpPr/>
          <p:nvPr/>
        </p:nvSpPr>
        <p:spPr>
          <a:xfrm>
            <a:off x="897163" y="4346902"/>
            <a:ext cx="1778001" cy="923656"/>
          </a:xfrm>
          <a:prstGeom prst="wedgeEllipseCallout">
            <a:avLst>
              <a:gd name="adj1" fmla="val 60397"/>
              <a:gd name="adj2" fmla="val 29611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Noi am crescut la sud.</a:t>
            </a:r>
            <a:endParaRPr lang="en-US" dirty="0"/>
          </a:p>
        </p:txBody>
      </p:sp>
      <p:grpSp>
        <p:nvGrpSpPr>
          <p:cNvPr id="7" name="Gruppierung 6"/>
          <p:cNvGrpSpPr/>
          <p:nvPr/>
        </p:nvGrpSpPr>
        <p:grpSpPr>
          <a:xfrm>
            <a:off x="5636200" y="4957488"/>
            <a:ext cx="965175" cy="1488416"/>
            <a:chOff x="5745816" y="5021780"/>
            <a:chExt cx="965175" cy="1488416"/>
          </a:xfrm>
        </p:grpSpPr>
        <p:pic>
          <p:nvPicPr>
            <p:cNvPr id="17" name="Bild 16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056206" y="5021780"/>
              <a:ext cx="474496" cy="1404247"/>
            </a:xfrm>
            <a:prstGeom prst="rect">
              <a:avLst/>
            </a:prstGeom>
          </p:spPr>
        </p:pic>
        <p:pic>
          <p:nvPicPr>
            <p:cNvPr id="21" name="Bild 20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5816" y="5105949"/>
              <a:ext cx="474496" cy="1404247"/>
            </a:xfrm>
            <a:prstGeom prst="rect">
              <a:avLst/>
            </a:prstGeom>
          </p:spPr>
        </p:pic>
        <p:pic>
          <p:nvPicPr>
            <p:cNvPr id="34" name="Bild 33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36495" y="5105949"/>
              <a:ext cx="474496" cy="1404247"/>
            </a:xfrm>
            <a:prstGeom prst="rect">
              <a:avLst/>
            </a:prstGeom>
          </p:spPr>
        </p:pic>
      </p:grpSp>
      <p:sp>
        <p:nvSpPr>
          <p:cNvPr id="45" name="Ovale Legende 44"/>
          <p:cNvSpPr/>
          <p:nvPr/>
        </p:nvSpPr>
        <p:spPr>
          <a:xfrm>
            <a:off x="6758866" y="4251992"/>
            <a:ext cx="1778001" cy="923656"/>
          </a:xfrm>
          <a:prstGeom prst="wedgeEllipseCallout">
            <a:avLst>
              <a:gd name="adj1" fmla="val -61031"/>
              <a:gd name="adj2" fmla="val 42303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Noi avem copii mici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74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69064" cy="693982"/>
          </a:xfrm>
        </p:spPr>
        <p:txBody>
          <a:bodyPr>
            <a:normAutofit/>
          </a:bodyPr>
          <a:lstStyle/>
          <a:p>
            <a:pPr algn="l"/>
            <a:r>
              <a:rPr lang="ro-MO" sz="2800" b="1" dirty="0" smtClean="0"/>
              <a:t>Decategorizare</a:t>
            </a:r>
            <a:endParaRPr lang="ro-MO" sz="2800" b="1" dirty="0"/>
          </a:p>
        </p:txBody>
      </p:sp>
      <p:sp>
        <p:nvSpPr>
          <p:cNvPr id="37" name="Rechteck 36"/>
          <p:cNvSpPr/>
          <p:nvPr/>
        </p:nvSpPr>
        <p:spPr>
          <a:xfrm>
            <a:off x="0" y="1508034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4. </a:t>
            </a:r>
            <a:r>
              <a:rPr lang="ro-RO" sz="2400" smtClean="0"/>
              <a:t>Explorarea diferenţelor </a:t>
            </a:r>
            <a:r>
              <a:rPr lang="ro-RO" sz="2400" dirty="0" smtClean="0"/>
              <a:t>printre membrii propriilor părţi</a:t>
            </a:r>
            <a:endParaRPr lang="en-US" sz="2400" dirty="0"/>
          </a:p>
        </p:txBody>
      </p:sp>
      <p:pic>
        <p:nvPicPr>
          <p:cNvPr id="70" name="Bild 69" descr="2014_02_25_yeah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488992" y="2945713"/>
            <a:ext cx="727927" cy="1404587"/>
          </a:xfrm>
          <a:prstGeom prst="rect">
            <a:avLst/>
          </a:prstGeom>
        </p:spPr>
      </p:pic>
      <p:pic>
        <p:nvPicPr>
          <p:cNvPr id="71" name="Bild 70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956294" y="3366098"/>
            <a:ext cx="545648" cy="1404247"/>
          </a:xfrm>
          <a:prstGeom prst="rect">
            <a:avLst/>
          </a:prstGeom>
        </p:spPr>
      </p:pic>
      <p:pic>
        <p:nvPicPr>
          <p:cNvPr id="72" name="Bild 71" descr="2014_02_25_wait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0457" y="3262449"/>
            <a:ext cx="475848" cy="1404247"/>
          </a:xfrm>
          <a:prstGeom prst="rect">
            <a:avLst/>
          </a:prstGeom>
        </p:spPr>
      </p:pic>
      <p:pic>
        <p:nvPicPr>
          <p:cNvPr id="73" name="Bild 72" descr="2014_02_25_idea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5565" y="3851811"/>
            <a:ext cx="474496" cy="1404247"/>
          </a:xfrm>
          <a:prstGeom prst="rect">
            <a:avLst/>
          </a:prstGeom>
        </p:spPr>
      </p:pic>
      <p:pic>
        <p:nvPicPr>
          <p:cNvPr id="66" name="Bild 65" descr="2014_02_25_idea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3103" y="4040557"/>
            <a:ext cx="474496" cy="1404247"/>
          </a:xfrm>
          <a:prstGeom prst="rect">
            <a:avLst/>
          </a:prstGeom>
        </p:spPr>
      </p:pic>
      <p:pic>
        <p:nvPicPr>
          <p:cNvPr id="67" name="Bild 66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801396" y="4350300"/>
            <a:ext cx="545648" cy="1404247"/>
          </a:xfrm>
          <a:prstGeom prst="rect">
            <a:avLst/>
          </a:prstGeom>
        </p:spPr>
      </p:pic>
      <p:pic>
        <p:nvPicPr>
          <p:cNvPr id="68" name="Bild 67" descr="2014_02_25_wait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2953" y="4476993"/>
            <a:ext cx="475848" cy="1404247"/>
          </a:xfrm>
          <a:prstGeom prst="rect">
            <a:avLst/>
          </a:prstGeom>
        </p:spPr>
      </p:pic>
      <p:pic>
        <p:nvPicPr>
          <p:cNvPr id="69" name="Bild 68" descr="2014_02_25_yeah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4355549" y="5052253"/>
            <a:ext cx="727927" cy="1404587"/>
          </a:xfrm>
          <a:prstGeom prst="rect">
            <a:avLst/>
          </a:prstGeom>
        </p:spPr>
      </p:pic>
      <p:pic>
        <p:nvPicPr>
          <p:cNvPr id="62" name="Bild 61" descr="2014_02_25_yeah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6915587" y="2663804"/>
            <a:ext cx="727927" cy="1404587"/>
          </a:xfrm>
          <a:prstGeom prst="rect">
            <a:avLst/>
          </a:prstGeom>
        </p:spPr>
      </p:pic>
      <p:pic>
        <p:nvPicPr>
          <p:cNvPr id="63" name="Bild 62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 flipH="1">
            <a:off x="7643514" y="3262449"/>
            <a:ext cx="539500" cy="1388424"/>
          </a:xfrm>
          <a:prstGeom prst="rect">
            <a:avLst/>
          </a:prstGeom>
        </p:spPr>
      </p:pic>
      <p:pic>
        <p:nvPicPr>
          <p:cNvPr id="64" name="Bild 63" descr="2014_02_25_idea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0488" y="3262449"/>
            <a:ext cx="474496" cy="1404247"/>
          </a:xfrm>
          <a:prstGeom prst="rect">
            <a:avLst/>
          </a:prstGeom>
        </p:spPr>
      </p:pic>
      <p:pic>
        <p:nvPicPr>
          <p:cNvPr id="65" name="Bild 64" descr="2014_02_25_waiting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7063" y="3851811"/>
            <a:ext cx="475848" cy="1404247"/>
          </a:xfrm>
          <a:prstGeom prst="rect">
            <a:avLst/>
          </a:prstGeom>
        </p:spPr>
      </p:pic>
      <p:sp>
        <p:nvSpPr>
          <p:cNvPr id="74" name="Ovale Legende 73"/>
          <p:cNvSpPr/>
          <p:nvPr/>
        </p:nvSpPr>
        <p:spPr>
          <a:xfrm>
            <a:off x="2225672" y="2325283"/>
            <a:ext cx="1287933" cy="677042"/>
          </a:xfrm>
          <a:prstGeom prst="wedgeEllipseCallout">
            <a:avLst>
              <a:gd name="adj1" fmla="val -17361"/>
              <a:gd name="adj2" fmla="val 83574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r>
              <a:rPr lang="ro-MO" dirty="0" smtClean="0"/>
              <a:t>afea</a:t>
            </a:r>
            <a:endParaRPr lang="ro-MO" dirty="0"/>
          </a:p>
        </p:txBody>
      </p:sp>
      <p:sp>
        <p:nvSpPr>
          <p:cNvPr id="75" name="Ovale Legende 74"/>
          <p:cNvSpPr/>
          <p:nvPr/>
        </p:nvSpPr>
        <p:spPr>
          <a:xfrm>
            <a:off x="6999547" y="5304399"/>
            <a:ext cx="1287933" cy="677042"/>
          </a:xfrm>
          <a:prstGeom prst="wedgeEllipseCallout">
            <a:avLst>
              <a:gd name="adj1" fmla="val -19636"/>
              <a:gd name="adj2" fmla="val -62162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r>
              <a:rPr lang="ro-RO" dirty="0" err="1" smtClean="0"/>
              <a:t>afea</a:t>
            </a:r>
            <a:endParaRPr lang="en-US" dirty="0"/>
          </a:p>
        </p:txBody>
      </p:sp>
      <p:sp>
        <p:nvSpPr>
          <p:cNvPr id="76" name="Ovale Legende 75"/>
          <p:cNvSpPr/>
          <p:nvPr/>
        </p:nvSpPr>
        <p:spPr>
          <a:xfrm>
            <a:off x="5526946" y="4767762"/>
            <a:ext cx="1287933" cy="677042"/>
          </a:xfrm>
          <a:prstGeom prst="wedgeEllipseCallout">
            <a:avLst>
              <a:gd name="adj1" fmla="val -57562"/>
              <a:gd name="adj2" fmla="val -62162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r>
              <a:rPr lang="ro-RO" dirty="0" err="1" smtClean="0"/>
              <a:t>afea</a:t>
            </a:r>
            <a:endParaRPr lang="en-US" dirty="0"/>
          </a:p>
        </p:txBody>
      </p:sp>
      <p:sp>
        <p:nvSpPr>
          <p:cNvPr id="77" name="Ovale Legende 76"/>
          <p:cNvSpPr/>
          <p:nvPr/>
        </p:nvSpPr>
        <p:spPr>
          <a:xfrm>
            <a:off x="5240221" y="6045971"/>
            <a:ext cx="1287933" cy="677042"/>
          </a:xfrm>
          <a:prstGeom prst="wedgeEllipseCallout">
            <a:avLst>
              <a:gd name="adj1" fmla="val -58321"/>
              <a:gd name="adj2" fmla="val -4629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MO" dirty="0" smtClean="0"/>
              <a:t>Sp</a:t>
            </a:r>
            <a:r>
              <a:rPr lang="ro-RO" dirty="0" smtClean="0"/>
              <a:t>ort</a:t>
            </a:r>
            <a:endParaRPr lang="en-US" dirty="0"/>
          </a:p>
        </p:txBody>
      </p:sp>
      <p:sp>
        <p:nvSpPr>
          <p:cNvPr id="78" name="Ovale Legende 77"/>
          <p:cNvSpPr/>
          <p:nvPr/>
        </p:nvSpPr>
        <p:spPr>
          <a:xfrm>
            <a:off x="442738" y="2136346"/>
            <a:ext cx="1287933" cy="677042"/>
          </a:xfrm>
          <a:prstGeom prst="wedgeEllipseCallout">
            <a:avLst>
              <a:gd name="adj1" fmla="val 58491"/>
              <a:gd name="adj2" fmla="val 56158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Sport</a:t>
            </a:r>
            <a:endParaRPr lang="en-US" dirty="0"/>
          </a:p>
        </p:txBody>
      </p:sp>
      <p:sp>
        <p:nvSpPr>
          <p:cNvPr id="79" name="Ovale Legende 78"/>
          <p:cNvSpPr/>
          <p:nvPr/>
        </p:nvSpPr>
        <p:spPr>
          <a:xfrm>
            <a:off x="7582911" y="2136346"/>
            <a:ext cx="1287933" cy="677042"/>
          </a:xfrm>
          <a:prstGeom prst="wedgeEllipseCallout">
            <a:avLst>
              <a:gd name="adj1" fmla="val -48460"/>
              <a:gd name="adj2" fmla="val 41729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Sport</a:t>
            </a:r>
            <a:endParaRPr lang="en-US" dirty="0"/>
          </a:p>
        </p:txBody>
      </p:sp>
      <p:sp>
        <p:nvSpPr>
          <p:cNvPr id="80" name="Ovale Legende 79"/>
          <p:cNvSpPr/>
          <p:nvPr/>
        </p:nvSpPr>
        <p:spPr>
          <a:xfrm>
            <a:off x="2216919" y="4774393"/>
            <a:ext cx="1506426" cy="677042"/>
          </a:xfrm>
          <a:prstGeom prst="wedgeEllipseCallout">
            <a:avLst>
              <a:gd name="adj1" fmla="val -55721"/>
              <a:gd name="adj2" fmla="val -5639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r>
              <a:rPr lang="ro-RO" dirty="0" err="1" smtClean="0"/>
              <a:t>opii</a:t>
            </a:r>
            <a:endParaRPr lang="en-US" dirty="0"/>
          </a:p>
        </p:txBody>
      </p:sp>
      <p:sp>
        <p:nvSpPr>
          <p:cNvPr id="81" name="Ovale Legende 80"/>
          <p:cNvSpPr/>
          <p:nvPr/>
        </p:nvSpPr>
        <p:spPr>
          <a:xfrm>
            <a:off x="3021987" y="3362798"/>
            <a:ext cx="1506426" cy="677042"/>
          </a:xfrm>
          <a:prstGeom prst="wedgeEllipseCallout">
            <a:avLst>
              <a:gd name="adj1" fmla="val 44797"/>
              <a:gd name="adj2" fmla="val 4750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r>
              <a:rPr lang="ro-RO" dirty="0" err="1" smtClean="0"/>
              <a:t>opii</a:t>
            </a:r>
            <a:endParaRPr lang="en-US" dirty="0"/>
          </a:p>
        </p:txBody>
      </p:sp>
      <p:sp>
        <p:nvSpPr>
          <p:cNvPr id="82" name="Ovale Legende 81"/>
          <p:cNvSpPr/>
          <p:nvPr/>
        </p:nvSpPr>
        <p:spPr>
          <a:xfrm>
            <a:off x="4880940" y="2552417"/>
            <a:ext cx="1506426" cy="677042"/>
          </a:xfrm>
          <a:prstGeom prst="wedgeEllipseCallout">
            <a:avLst>
              <a:gd name="adj1" fmla="val 53228"/>
              <a:gd name="adj2" fmla="val 7203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r>
              <a:rPr lang="ro-RO" dirty="0" err="1" smtClean="0"/>
              <a:t>opii</a:t>
            </a:r>
            <a:endParaRPr lang="en-US" dirty="0"/>
          </a:p>
        </p:txBody>
      </p:sp>
      <p:sp>
        <p:nvSpPr>
          <p:cNvPr id="83" name="Ovale Legende 82"/>
          <p:cNvSpPr/>
          <p:nvPr/>
        </p:nvSpPr>
        <p:spPr>
          <a:xfrm>
            <a:off x="2581390" y="5881240"/>
            <a:ext cx="1506426" cy="677042"/>
          </a:xfrm>
          <a:prstGeom prst="wedgeEllipseCallout">
            <a:avLst>
              <a:gd name="adj1" fmla="val 35070"/>
              <a:gd name="adj2" fmla="val -10545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Sud</a:t>
            </a:r>
            <a:endParaRPr lang="en-US" dirty="0"/>
          </a:p>
        </p:txBody>
      </p:sp>
      <p:sp>
        <p:nvSpPr>
          <p:cNvPr id="84" name="Ovale Legende 83"/>
          <p:cNvSpPr/>
          <p:nvPr/>
        </p:nvSpPr>
        <p:spPr>
          <a:xfrm>
            <a:off x="107587" y="5112914"/>
            <a:ext cx="1506426" cy="677042"/>
          </a:xfrm>
          <a:prstGeom prst="wedgeEllipseCallout">
            <a:avLst>
              <a:gd name="adj1" fmla="val 11075"/>
              <a:gd name="adj2" fmla="val -163167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</a:t>
            </a:r>
            <a:r>
              <a:rPr lang="ro-RO" dirty="0" smtClean="0"/>
              <a:t>ud</a:t>
            </a:r>
            <a:endParaRPr lang="en-US" dirty="0"/>
          </a:p>
        </p:txBody>
      </p:sp>
      <p:sp>
        <p:nvSpPr>
          <p:cNvPr id="85" name="Ovale Legende 84"/>
          <p:cNvSpPr/>
          <p:nvPr/>
        </p:nvSpPr>
        <p:spPr>
          <a:xfrm>
            <a:off x="7582911" y="4621194"/>
            <a:ext cx="1506426" cy="677042"/>
          </a:xfrm>
          <a:prstGeom prst="wedgeEllipseCallout">
            <a:avLst>
              <a:gd name="adj1" fmla="val -16811"/>
              <a:gd name="adj2" fmla="val -80920"/>
            </a:avLst>
          </a:prstGeom>
          <a:noFill/>
          <a:ln w="12700" cmpd="sng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</a:t>
            </a:r>
            <a:r>
              <a:rPr lang="ro-RO" smtClean="0"/>
              <a:t>ud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91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0" y="2857500"/>
            <a:ext cx="9169064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Contact</a:t>
            </a:r>
            <a:r>
              <a:rPr lang="ro-RO" sz="2800" b="1" dirty="0" smtClean="0"/>
              <a:t>ul Personal</a:t>
            </a:r>
            <a:r>
              <a:rPr lang="en-US" sz="2800" b="1" dirty="0" smtClean="0"/>
              <a:t> – </a:t>
            </a:r>
            <a:r>
              <a:rPr lang="ro-RO" sz="2800" b="1" dirty="0" smtClean="0"/>
              <a:t>Încrederea de Lucru</a:t>
            </a:r>
            <a:r>
              <a:rPr lang="en-US" sz="2800" b="1" dirty="0" smtClean="0"/>
              <a:t>– </a:t>
            </a:r>
            <a:r>
              <a:rPr lang="en-US" sz="2800" b="1" dirty="0" err="1" smtClean="0"/>
              <a:t>Medi</a:t>
            </a:r>
            <a:r>
              <a:rPr lang="ro-RO" sz="2800" b="1" dirty="0" err="1" smtClean="0"/>
              <a:t>erea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7200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8686800" cy="95402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err="1"/>
              <a:t>Contactul</a:t>
            </a:r>
            <a:r>
              <a:rPr lang="en-US" sz="2800" b="1" dirty="0"/>
              <a:t> Personal – </a:t>
            </a:r>
            <a:r>
              <a:rPr lang="en-US" sz="2800" b="1" dirty="0" err="1"/>
              <a:t>Încrederea</a:t>
            </a:r>
            <a:r>
              <a:rPr lang="en-US" sz="2800" b="1" dirty="0"/>
              <a:t> de </a:t>
            </a:r>
            <a:r>
              <a:rPr lang="en-US" sz="2800" b="1" dirty="0" err="1"/>
              <a:t>Lucru</a:t>
            </a:r>
            <a:r>
              <a:rPr lang="en-US" sz="2800" b="1" dirty="0"/>
              <a:t>– </a:t>
            </a:r>
            <a:r>
              <a:rPr lang="en-US" sz="2800" b="1" dirty="0" err="1"/>
              <a:t>Medierea</a:t>
            </a:r>
            <a:endParaRPr lang="en-US" sz="2800" b="1" dirty="0"/>
          </a:p>
        </p:txBody>
      </p:sp>
      <p:sp>
        <p:nvSpPr>
          <p:cNvPr id="3" name="Abgerundetes Rechteck 2"/>
          <p:cNvSpPr/>
          <p:nvPr/>
        </p:nvSpPr>
        <p:spPr>
          <a:xfrm>
            <a:off x="2069659" y="3743204"/>
            <a:ext cx="1464708" cy="1464708"/>
          </a:xfrm>
          <a:prstGeom prst="roundRect">
            <a:avLst/>
          </a:prstGeom>
          <a:noFill/>
          <a:ln w="19050" cmpd="sng">
            <a:solidFill>
              <a:schemeClr val="tx1">
                <a:alpha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smtClean="0">
                <a:solidFill>
                  <a:srgbClr val="000000"/>
                </a:solidFill>
              </a:rPr>
              <a:t>Contactul Personal şi Încrederea de Lucru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Abgerundetes Rechteck 3"/>
          <p:cNvSpPr/>
          <p:nvPr/>
        </p:nvSpPr>
        <p:spPr>
          <a:xfrm>
            <a:off x="5610917" y="3743204"/>
            <a:ext cx="1464708" cy="1464708"/>
          </a:xfrm>
          <a:prstGeom prst="roundRect">
            <a:avLst/>
          </a:prstGeom>
          <a:noFill/>
          <a:ln w="19050" cmpd="sng">
            <a:solidFill>
              <a:srgbClr val="000000">
                <a:alpha val="2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00"/>
                </a:solidFill>
              </a:rPr>
              <a:t>Medi</a:t>
            </a:r>
            <a:r>
              <a:rPr lang="ro-RO" dirty="0" err="1" smtClean="0">
                <a:solidFill>
                  <a:srgbClr val="000000"/>
                </a:solidFill>
              </a:rPr>
              <a:t>erea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14" name="Gruppierung 13"/>
          <p:cNvGrpSpPr/>
          <p:nvPr/>
        </p:nvGrpSpPr>
        <p:grpSpPr>
          <a:xfrm>
            <a:off x="2802013" y="3186930"/>
            <a:ext cx="3541258" cy="352286"/>
            <a:chOff x="2595686" y="2484548"/>
            <a:chExt cx="3541258" cy="352286"/>
          </a:xfrm>
        </p:grpSpPr>
        <p:cxnSp>
          <p:nvCxnSpPr>
            <p:cNvPr id="6" name="Gerade Verbindung 5"/>
            <p:cNvCxnSpPr/>
            <p:nvPr/>
          </p:nvCxnSpPr>
          <p:spPr>
            <a:xfrm>
              <a:off x="2595686" y="2484548"/>
              <a:ext cx="3541258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9"/>
            <p:cNvCxnSpPr/>
            <p:nvPr/>
          </p:nvCxnSpPr>
          <p:spPr>
            <a:xfrm flipV="1">
              <a:off x="2604956" y="2484549"/>
              <a:ext cx="0" cy="352285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flipV="1">
              <a:off x="6136943" y="2484549"/>
              <a:ext cx="0" cy="352285"/>
            </a:xfrm>
            <a:prstGeom prst="line">
              <a:avLst/>
            </a:prstGeom>
            <a:ln w="19050" cmpd="sng">
              <a:solidFill>
                <a:srgbClr val="0000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pierung 14"/>
          <p:cNvGrpSpPr/>
          <p:nvPr/>
        </p:nvGrpSpPr>
        <p:grpSpPr>
          <a:xfrm rot="10800000">
            <a:off x="2802014" y="5411899"/>
            <a:ext cx="3541258" cy="352286"/>
            <a:chOff x="2595686" y="2484548"/>
            <a:chExt cx="3541258" cy="352286"/>
          </a:xfrm>
        </p:grpSpPr>
        <p:cxnSp>
          <p:nvCxnSpPr>
            <p:cNvPr id="16" name="Gerade Verbindung 15"/>
            <p:cNvCxnSpPr/>
            <p:nvPr/>
          </p:nvCxnSpPr>
          <p:spPr>
            <a:xfrm>
              <a:off x="2595686" y="2484548"/>
              <a:ext cx="3541258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flipV="1">
              <a:off x="2604956" y="2484549"/>
              <a:ext cx="0" cy="352285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17"/>
            <p:cNvCxnSpPr/>
            <p:nvPr/>
          </p:nvCxnSpPr>
          <p:spPr>
            <a:xfrm flipV="1">
              <a:off x="6136943" y="2484549"/>
              <a:ext cx="0" cy="352285"/>
            </a:xfrm>
            <a:prstGeom prst="line">
              <a:avLst/>
            </a:prstGeom>
            <a:ln w="19050" cmpd="sng">
              <a:solidFill>
                <a:srgbClr val="0000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Abgerundetes Rechteck 18"/>
          <p:cNvSpPr/>
          <p:nvPr/>
        </p:nvSpPr>
        <p:spPr>
          <a:xfrm>
            <a:off x="2069659" y="3743204"/>
            <a:ext cx="1464708" cy="1464708"/>
          </a:xfrm>
          <a:prstGeom prst="roundRect">
            <a:avLst/>
          </a:prstGeom>
          <a:noFill/>
          <a:ln w="19050" cmpd="sng">
            <a:solidFill>
              <a:schemeClr val="tx1">
                <a:alpha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0" name="Abgerundetes Rechteck 19"/>
          <p:cNvSpPr/>
          <p:nvPr/>
        </p:nvSpPr>
        <p:spPr>
          <a:xfrm>
            <a:off x="2069661" y="3751233"/>
            <a:ext cx="1464708" cy="1464708"/>
          </a:xfrm>
          <a:prstGeom prst="roundRect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Abgerundetes Rechteck 20"/>
          <p:cNvSpPr/>
          <p:nvPr/>
        </p:nvSpPr>
        <p:spPr>
          <a:xfrm>
            <a:off x="5610918" y="3740284"/>
            <a:ext cx="1464708" cy="1464708"/>
          </a:xfrm>
          <a:prstGeom prst="roundRect">
            <a:avLst/>
          </a:prstGeom>
          <a:noFill/>
          <a:ln w="19050" cmpd="sng">
            <a:solidFill>
              <a:srgbClr val="000000">
                <a:alpha val="6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2" name="Abgerundetes Rechteck 21"/>
          <p:cNvSpPr/>
          <p:nvPr/>
        </p:nvSpPr>
        <p:spPr>
          <a:xfrm>
            <a:off x="5616823" y="3740284"/>
            <a:ext cx="1464708" cy="1464708"/>
          </a:xfrm>
          <a:prstGeom prst="roundRect">
            <a:avLst/>
          </a:prstGeom>
          <a:noFill/>
          <a:ln w="190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0" y="1761823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dirty="0" smtClean="0"/>
              <a:t>Construirea unui minim de contact personal şi încredere de lucru este rezultatul procesului de mediere şi premisa necesară pentru succes.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89917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9" grpId="0" animBg="1"/>
      <p:bldP spid="20" grpId="0" animBg="1"/>
      <p:bldP spid="21" grpId="0" animBg="1"/>
      <p:bldP spid="22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r>
              <a:rPr lang="ro-RO" sz="2800" b="1" dirty="0" smtClean="0"/>
              <a:t>Cercul Vicios de Evitare a Contactului şi Creşterea </a:t>
            </a:r>
            <a:r>
              <a:rPr lang="ru-RU" sz="2800" b="1" dirty="0" smtClean="0"/>
              <a:t>Prejud</a:t>
            </a:r>
            <a:r>
              <a:rPr lang="en-US" sz="2800" b="1" dirty="0" smtClean="0"/>
              <a:t>e</a:t>
            </a:r>
            <a:r>
              <a:rPr lang="ro-MO" sz="2800" b="1" dirty="0" smtClean="0"/>
              <a:t>căţilor</a:t>
            </a:r>
            <a:r>
              <a:rPr lang="ro-RO" sz="2800" b="1" dirty="0" smtClean="0"/>
              <a:t> </a:t>
            </a:r>
            <a:r>
              <a:rPr lang="ro-RO" sz="2800" b="1" dirty="0" smtClean="0"/>
              <a:t>şi Antipatiei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30271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Gerade Verbindung mit Pfeil 46"/>
          <p:cNvCxnSpPr>
            <a:stCxn id="14" idx="6"/>
            <a:endCxn id="15" idx="2"/>
          </p:cNvCxnSpPr>
          <p:nvPr/>
        </p:nvCxnSpPr>
        <p:spPr>
          <a:xfrm>
            <a:off x="3179703" y="4215185"/>
            <a:ext cx="2822223" cy="0"/>
          </a:xfrm>
          <a:prstGeom prst="straightConnector1">
            <a:avLst/>
          </a:prstGeom>
          <a:ln>
            <a:prstDash val="sysDash"/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/>
          <p:nvPr/>
        </p:nvCxnSpPr>
        <p:spPr>
          <a:xfrm>
            <a:off x="3179704" y="3029185"/>
            <a:ext cx="2822222" cy="2247625"/>
          </a:xfrm>
          <a:prstGeom prst="straightConnector1">
            <a:avLst/>
          </a:prstGeom>
          <a:ln>
            <a:prstDash val="sysDash"/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69064" cy="1012637"/>
          </a:xfrm>
        </p:spPr>
        <p:txBody>
          <a:bodyPr>
            <a:normAutofit/>
          </a:bodyPr>
          <a:lstStyle/>
          <a:p>
            <a:pPr algn="l"/>
            <a:r>
              <a:rPr lang="ro-MO" sz="2800" b="1" dirty="0" smtClean="0"/>
              <a:t>Cercul</a:t>
            </a:r>
            <a:r>
              <a:rPr lang="pt-BR" sz="2800" b="1" dirty="0" smtClean="0"/>
              <a:t> </a:t>
            </a:r>
            <a:r>
              <a:rPr lang="ru-MO" sz="2800" b="1" dirty="0" smtClean="0"/>
              <a:t>Vicios de Evitare a Contactului şi</a:t>
            </a:r>
            <a:r>
              <a:rPr lang="pt-BR" sz="2800" b="1" dirty="0" smtClean="0"/>
              <a:t> </a:t>
            </a:r>
            <a:r>
              <a:rPr lang="ru-MO" sz="2800" b="1" dirty="0" smtClean="0"/>
              <a:t>Creşterea</a:t>
            </a:r>
            <a:r>
              <a:rPr lang="ro-RO" sz="2800" b="1" dirty="0" smtClean="0"/>
              <a:t> </a:t>
            </a:r>
            <a:r>
              <a:rPr lang="ru-MO" sz="2800" b="1" dirty="0" smtClean="0"/>
              <a:t>Prejudcăţilor şi Antipatiei</a:t>
            </a:r>
            <a:endParaRPr lang="ru-MO" sz="2800" b="1" dirty="0"/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255" y="1814070"/>
            <a:ext cx="1727881" cy="1286076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4072" y="5276810"/>
            <a:ext cx="1859410" cy="1288813"/>
          </a:xfrm>
          <a:prstGeom prst="rect">
            <a:avLst/>
          </a:prstGeom>
        </p:spPr>
      </p:pic>
      <p:sp>
        <p:nvSpPr>
          <p:cNvPr id="12" name="Abgerundetes Rechteck 11"/>
          <p:cNvSpPr/>
          <p:nvPr/>
        </p:nvSpPr>
        <p:spPr>
          <a:xfrm>
            <a:off x="3717553" y="1674090"/>
            <a:ext cx="1709809" cy="1444582"/>
          </a:xfrm>
          <a:prstGeom prst="roundRect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Abgerundetes Rechteck 12"/>
          <p:cNvSpPr/>
          <p:nvPr/>
        </p:nvSpPr>
        <p:spPr>
          <a:xfrm>
            <a:off x="3717553" y="5276810"/>
            <a:ext cx="1709810" cy="1444582"/>
          </a:xfrm>
          <a:prstGeom prst="roundRect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/>
          <p:cNvSpPr/>
          <p:nvPr/>
        </p:nvSpPr>
        <p:spPr>
          <a:xfrm>
            <a:off x="1383322" y="3352799"/>
            <a:ext cx="1796381" cy="1724771"/>
          </a:xfrm>
          <a:prstGeom prst="ellipse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Oval 14"/>
          <p:cNvSpPr/>
          <p:nvPr/>
        </p:nvSpPr>
        <p:spPr>
          <a:xfrm>
            <a:off x="6001926" y="3352799"/>
            <a:ext cx="1721556" cy="1724771"/>
          </a:xfrm>
          <a:prstGeom prst="ellipse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/>
          <p:cNvSpPr txBox="1"/>
          <p:nvPr/>
        </p:nvSpPr>
        <p:spPr>
          <a:xfrm>
            <a:off x="6188434" y="4013075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Sentimente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839350" y="2211715"/>
            <a:ext cx="1467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De Evitare A</a:t>
            </a:r>
          </a:p>
          <a:p>
            <a:pPr algn="ctr"/>
            <a:r>
              <a:rPr lang="ro-RO" dirty="0" smtClean="0"/>
              <a:t>Contactului</a:t>
            </a:r>
            <a:endParaRPr lang="en-US" dirty="0"/>
          </a:p>
        </p:txBody>
      </p:sp>
      <p:sp>
        <p:nvSpPr>
          <p:cNvPr id="18" name="Textfeld 17"/>
          <p:cNvSpPr txBox="1"/>
          <p:nvPr/>
        </p:nvSpPr>
        <p:spPr>
          <a:xfrm>
            <a:off x="1607564" y="4013075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Sentimente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3716638" y="5459551"/>
            <a:ext cx="1710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Comportament</a:t>
            </a:r>
          </a:p>
          <a:p>
            <a:pPr algn="ctr"/>
            <a:r>
              <a:rPr lang="ro-RO" dirty="0" smtClean="0"/>
              <a:t>De Evitare A </a:t>
            </a:r>
          </a:p>
          <a:p>
            <a:pPr algn="ctr"/>
            <a:r>
              <a:rPr lang="ro-RO" dirty="0" smtClean="0"/>
              <a:t>Contactului</a:t>
            </a:r>
            <a:endParaRPr lang="en-US" dirty="0"/>
          </a:p>
        </p:txBody>
      </p:sp>
      <p:cxnSp>
        <p:nvCxnSpPr>
          <p:cNvPr id="21" name="Gerade Verbindung mit Pfeil 20"/>
          <p:cNvCxnSpPr>
            <a:stCxn id="14" idx="0"/>
            <a:endCxn id="12" idx="1"/>
          </p:cNvCxnSpPr>
          <p:nvPr/>
        </p:nvCxnSpPr>
        <p:spPr>
          <a:xfrm flipV="1">
            <a:off x="2281513" y="2396381"/>
            <a:ext cx="1436040" cy="956418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12" idx="3"/>
            <a:endCxn id="15" idx="0"/>
          </p:cNvCxnSpPr>
          <p:nvPr/>
        </p:nvCxnSpPr>
        <p:spPr>
          <a:xfrm>
            <a:off x="5427362" y="2396381"/>
            <a:ext cx="1435342" cy="956418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4"/>
            <a:endCxn id="13" idx="3"/>
          </p:cNvCxnSpPr>
          <p:nvPr/>
        </p:nvCxnSpPr>
        <p:spPr>
          <a:xfrm flipH="1">
            <a:off x="5427363" y="5077570"/>
            <a:ext cx="1435341" cy="921531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1"/>
            <a:endCxn id="14" idx="4"/>
          </p:cNvCxnSpPr>
          <p:nvPr/>
        </p:nvCxnSpPr>
        <p:spPr>
          <a:xfrm flipH="1" flipV="1">
            <a:off x="2281513" y="5077570"/>
            <a:ext cx="1436040" cy="921531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Textfeld 36"/>
          <p:cNvSpPr txBox="1"/>
          <p:nvPr/>
        </p:nvSpPr>
        <p:spPr>
          <a:xfrm>
            <a:off x="4025057" y="3877242"/>
            <a:ext cx="1093888" cy="1200329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dirty="0" smtClean="0"/>
              <a:t>Pierderea Contactului</a:t>
            </a:r>
            <a:endParaRPr lang="en-US" dirty="0"/>
          </a:p>
        </p:txBody>
      </p:sp>
      <p:sp>
        <p:nvSpPr>
          <p:cNvPr id="40" name="Textfeld 39"/>
          <p:cNvSpPr txBox="1"/>
          <p:nvPr/>
        </p:nvSpPr>
        <p:spPr>
          <a:xfrm>
            <a:off x="6259062" y="4390152"/>
            <a:ext cx="1249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Rezervare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1678193" y="4338907"/>
            <a:ext cx="1249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Rezervare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1485735" y="3462461"/>
            <a:ext cx="15953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Mărirea</a:t>
            </a:r>
          </a:p>
          <a:p>
            <a:pPr algn="ctr"/>
            <a:r>
              <a:rPr lang="ro-RO" dirty="0" smtClean="0"/>
              <a:t>Prejudecăţilor</a:t>
            </a:r>
            <a:endParaRPr lang="en-US" dirty="0"/>
          </a:p>
        </p:txBody>
      </p:sp>
      <p:sp>
        <p:nvSpPr>
          <p:cNvPr id="44" name="Textfeld 43"/>
          <p:cNvSpPr txBox="1"/>
          <p:nvPr/>
        </p:nvSpPr>
        <p:spPr>
          <a:xfrm>
            <a:off x="6104404" y="3470220"/>
            <a:ext cx="1595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Mărirea </a:t>
            </a:r>
          </a:p>
          <a:p>
            <a:pPr algn="ctr"/>
            <a:r>
              <a:rPr lang="ro-RO" dirty="0" smtClean="0"/>
              <a:t>Prejudecăţilor</a:t>
            </a:r>
            <a:endParaRPr lang="en-US" dirty="0" smtClean="0"/>
          </a:p>
        </p:txBody>
      </p:sp>
      <p:sp>
        <p:nvSpPr>
          <p:cNvPr id="45" name="Textfeld 44"/>
          <p:cNvSpPr txBox="1"/>
          <p:nvPr/>
        </p:nvSpPr>
        <p:spPr>
          <a:xfrm>
            <a:off x="3717553" y="1875389"/>
            <a:ext cx="1710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Comportament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05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0837E-6 4.56905E-6 L -0.16134 -0.02341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6" y="-1182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406E-8 3.86469E-6 L 0.14067 0.02919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4" y="14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37" grpId="0" animBg="1"/>
      <p:bldP spid="37" grpId="1" animBg="1"/>
      <p:bldP spid="40" grpId="0"/>
      <p:bldP spid="40" grpId="1"/>
      <p:bldP spid="41" grpId="0"/>
      <p:bldP spid="41" grpId="1"/>
      <p:bldP spid="42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8686800" cy="735546"/>
          </a:xfrm>
        </p:spPr>
        <p:txBody>
          <a:bodyPr>
            <a:normAutofit/>
          </a:bodyPr>
          <a:lstStyle/>
          <a:p>
            <a:pPr algn="l"/>
            <a:r>
              <a:rPr lang="ru-MO" sz="2800" b="1" dirty="0" smtClean="0"/>
              <a:t>Cerc Vicios cu Trei Grupuri</a:t>
            </a:r>
            <a:endParaRPr lang="ru-MO" sz="2800" b="1" dirty="0"/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4090"/>
            <a:ext cx="1727881" cy="1286076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6304" y="5475573"/>
            <a:ext cx="1859410" cy="1288813"/>
          </a:xfrm>
          <a:prstGeom prst="rect">
            <a:avLst/>
          </a:prstGeom>
        </p:spPr>
      </p:pic>
      <p:pic>
        <p:nvPicPr>
          <p:cNvPr id="5" name="Bild 4" descr="2014_01_13_yellow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78749" y="3395121"/>
            <a:ext cx="1708736" cy="1282697"/>
          </a:xfrm>
          <a:prstGeom prst="rect">
            <a:avLst/>
          </a:prstGeom>
        </p:spPr>
      </p:pic>
      <p:grpSp>
        <p:nvGrpSpPr>
          <p:cNvPr id="59" name="Gruppierung 58"/>
          <p:cNvGrpSpPr/>
          <p:nvPr/>
        </p:nvGrpSpPr>
        <p:grpSpPr>
          <a:xfrm>
            <a:off x="3786553" y="1674090"/>
            <a:ext cx="1957753" cy="1444582"/>
            <a:chOff x="3717551" y="1674090"/>
            <a:chExt cx="1710726" cy="1444582"/>
          </a:xfrm>
        </p:grpSpPr>
        <p:sp>
          <p:nvSpPr>
            <p:cNvPr id="45" name="Textfeld 44"/>
            <p:cNvSpPr txBox="1"/>
            <p:nvPr/>
          </p:nvSpPr>
          <p:spPr>
            <a:xfrm>
              <a:off x="3717551" y="2211715"/>
              <a:ext cx="17107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Comportament</a:t>
              </a:r>
              <a:endParaRPr lang="en-US" dirty="0"/>
            </a:p>
          </p:txBody>
        </p:sp>
        <p:sp>
          <p:nvSpPr>
            <p:cNvPr id="12" name="Abgerundetes Rechteck 11"/>
            <p:cNvSpPr/>
            <p:nvPr/>
          </p:nvSpPr>
          <p:spPr>
            <a:xfrm>
              <a:off x="3850620" y="1674090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0" name="Gruppierung 59"/>
          <p:cNvGrpSpPr/>
          <p:nvPr/>
        </p:nvGrpSpPr>
        <p:grpSpPr>
          <a:xfrm>
            <a:off x="1453660" y="4675398"/>
            <a:ext cx="1894441" cy="1444582"/>
            <a:chOff x="1461530" y="4675398"/>
            <a:chExt cx="1710726" cy="1444582"/>
          </a:xfrm>
        </p:grpSpPr>
        <p:sp>
          <p:nvSpPr>
            <p:cNvPr id="46" name="Textfeld 45"/>
            <p:cNvSpPr txBox="1"/>
            <p:nvPr/>
          </p:nvSpPr>
          <p:spPr>
            <a:xfrm>
              <a:off x="1461530" y="5213023"/>
              <a:ext cx="17107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Comportament</a:t>
              </a:r>
              <a:endParaRPr lang="en-US" dirty="0"/>
            </a:p>
          </p:txBody>
        </p:sp>
        <p:sp>
          <p:nvSpPr>
            <p:cNvPr id="13" name="Abgerundetes Rechteck 12"/>
            <p:cNvSpPr/>
            <p:nvPr/>
          </p:nvSpPr>
          <p:spPr>
            <a:xfrm>
              <a:off x="1594599" y="4675398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accent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2" name="Gruppierung 61"/>
          <p:cNvGrpSpPr/>
          <p:nvPr/>
        </p:nvGrpSpPr>
        <p:grpSpPr>
          <a:xfrm>
            <a:off x="1759984" y="2130303"/>
            <a:ext cx="1455042" cy="1455042"/>
            <a:chOff x="1584139" y="2130303"/>
            <a:chExt cx="1455042" cy="1455042"/>
          </a:xfrm>
        </p:grpSpPr>
        <p:sp>
          <p:nvSpPr>
            <p:cNvPr id="42" name="Textfeld 41"/>
            <p:cNvSpPr txBox="1"/>
            <p:nvPr/>
          </p:nvSpPr>
          <p:spPr>
            <a:xfrm>
              <a:off x="1635838" y="2673158"/>
              <a:ext cx="13516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Sentimente</a:t>
              </a:r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1584139" y="2130303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4" name="Gruppierung 63"/>
          <p:cNvGrpSpPr/>
          <p:nvPr/>
        </p:nvGrpSpPr>
        <p:grpSpPr>
          <a:xfrm>
            <a:off x="4017806" y="5151787"/>
            <a:ext cx="1455042" cy="1455042"/>
            <a:chOff x="3841961" y="5151787"/>
            <a:chExt cx="1455042" cy="1455042"/>
          </a:xfrm>
        </p:grpSpPr>
        <p:sp>
          <p:nvSpPr>
            <p:cNvPr id="44" name="Textfeld 43"/>
            <p:cNvSpPr txBox="1"/>
            <p:nvPr/>
          </p:nvSpPr>
          <p:spPr>
            <a:xfrm>
              <a:off x="3893659" y="5694642"/>
              <a:ext cx="13516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Sentimente</a:t>
              </a:r>
              <a:endParaRPr lang="en-US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3841961" y="5151787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21" name="Gerade Verbindung mit Pfeil 20"/>
          <p:cNvCxnSpPr>
            <a:stCxn id="14" idx="6"/>
            <a:endCxn id="12" idx="1"/>
          </p:cNvCxnSpPr>
          <p:nvPr/>
        </p:nvCxnSpPr>
        <p:spPr>
          <a:xfrm flipV="1">
            <a:off x="3215026" y="2396381"/>
            <a:ext cx="723811" cy="46144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endCxn id="15" idx="0"/>
          </p:cNvCxnSpPr>
          <p:nvPr/>
        </p:nvCxnSpPr>
        <p:spPr>
          <a:xfrm>
            <a:off x="4745327" y="3118672"/>
            <a:ext cx="0" cy="203311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2"/>
            <a:endCxn id="13" idx="3"/>
          </p:cNvCxnSpPr>
          <p:nvPr/>
        </p:nvCxnSpPr>
        <p:spPr>
          <a:xfrm flipH="1" flipV="1">
            <a:off x="3200735" y="5397689"/>
            <a:ext cx="817071" cy="48161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0"/>
            <a:endCxn id="14" idx="4"/>
          </p:cNvCxnSpPr>
          <p:nvPr/>
        </p:nvCxnSpPr>
        <p:spPr>
          <a:xfrm flipV="1">
            <a:off x="2400877" y="3585345"/>
            <a:ext cx="86628" cy="109005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1" name="Gruppierung 60"/>
          <p:cNvGrpSpPr/>
          <p:nvPr/>
        </p:nvGrpSpPr>
        <p:grpSpPr>
          <a:xfrm>
            <a:off x="6104840" y="4677818"/>
            <a:ext cx="1902019" cy="1444582"/>
            <a:chOff x="5928996" y="4677818"/>
            <a:chExt cx="1710726" cy="1444582"/>
          </a:xfrm>
        </p:grpSpPr>
        <p:sp>
          <p:nvSpPr>
            <p:cNvPr id="37" name="Textfeld 36"/>
            <p:cNvSpPr txBox="1"/>
            <p:nvPr/>
          </p:nvSpPr>
          <p:spPr>
            <a:xfrm>
              <a:off x="5928996" y="5215443"/>
              <a:ext cx="171072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Comportament</a:t>
              </a:r>
              <a:endParaRPr lang="en-US" dirty="0"/>
            </a:p>
          </p:txBody>
        </p:sp>
        <p:sp>
          <p:nvSpPr>
            <p:cNvPr id="38" name="Abgerundetes Rechteck 37"/>
            <p:cNvSpPr/>
            <p:nvPr/>
          </p:nvSpPr>
          <p:spPr>
            <a:xfrm>
              <a:off x="6062065" y="4677818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3" name="Gruppierung 62"/>
          <p:cNvGrpSpPr/>
          <p:nvPr/>
        </p:nvGrpSpPr>
        <p:grpSpPr>
          <a:xfrm>
            <a:off x="6227450" y="2130303"/>
            <a:ext cx="1455042" cy="1455042"/>
            <a:chOff x="6051605" y="2130303"/>
            <a:chExt cx="1455042" cy="1455042"/>
          </a:xfrm>
        </p:grpSpPr>
        <p:sp>
          <p:nvSpPr>
            <p:cNvPr id="40" name="Textfeld 39"/>
            <p:cNvSpPr txBox="1"/>
            <p:nvPr/>
          </p:nvSpPr>
          <p:spPr>
            <a:xfrm>
              <a:off x="6103303" y="2673158"/>
              <a:ext cx="135165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Sentimente</a:t>
              </a:r>
              <a:endParaRPr lang="en-US" dirty="0"/>
            </a:p>
          </p:txBody>
        </p:sp>
        <p:sp>
          <p:nvSpPr>
            <p:cNvPr id="41" name="Oval 40"/>
            <p:cNvSpPr/>
            <p:nvPr/>
          </p:nvSpPr>
          <p:spPr>
            <a:xfrm>
              <a:off x="6051605" y="2130303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43" name="Gerade Verbindung mit Pfeil 42"/>
          <p:cNvCxnSpPr>
            <a:stCxn id="12" idx="3"/>
            <a:endCxn id="41" idx="2"/>
          </p:cNvCxnSpPr>
          <p:nvPr/>
        </p:nvCxnSpPr>
        <p:spPr>
          <a:xfrm>
            <a:off x="5592015" y="2396381"/>
            <a:ext cx="635435" cy="46144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/>
          <p:nvPr/>
        </p:nvCxnSpPr>
        <p:spPr>
          <a:xfrm flipV="1">
            <a:off x="3215026" y="3372260"/>
            <a:ext cx="3197320" cy="139729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Gerade Verbindung mit Pfeil 47"/>
          <p:cNvCxnSpPr>
            <a:stCxn id="41" idx="4"/>
            <a:endCxn id="38" idx="0"/>
          </p:cNvCxnSpPr>
          <p:nvPr/>
        </p:nvCxnSpPr>
        <p:spPr>
          <a:xfrm>
            <a:off x="6954971" y="3585345"/>
            <a:ext cx="100876" cy="109247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>
            <a:stCxn id="38" idx="1"/>
            <a:endCxn id="15" idx="6"/>
          </p:cNvCxnSpPr>
          <p:nvPr/>
        </p:nvCxnSpPr>
        <p:spPr>
          <a:xfrm flipH="1">
            <a:off x="5472848" y="5400109"/>
            <a:ext cx="779941" cy="47919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endCxn id="14" idx="5"/>
          </p:cNvCxnSpPr>
          <p:nvPr/>
        </p:nvCxnSpPr>
        <p:spPr>
          <a:xfrm flipH="1" flipV="1">
            <a:off x="3001940" y="3372259"/>
            <a:ext cx="3316942" cy="1397297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44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8686800" cy="721692"/>
          </a:xfrm>
        </p:spPr>
        <p:txBody>
          <a:bodyPr>
            <a:normAutofit/>
          </a:bodyPr>
          <a:lstStyle/>
          <a:p>
            <a:pPr algn="l"/>
            <a:r>
              <a:rPr lang="ro-MO" sz="2800" b="1" dirty="0" smtClean="0"/>
              <a:t>Cerc Vicios cu Trei Grupuri</a:t>
            </a:r>
            <a:endParaRPr lang="ro-MO" sz="2800" dirty="0"/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4090"/>
            <a:ext cx="1727881" cy="1286076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9076" y="5468224"/>
            <a:ext cx="1859410" cy="1288813"/>
          </a:xfrm>
          <a:prstGeom prst="rect">
            <a:avLst/>
          </a:prstGeom>
        </p:spPr>
      </p:pic>
      <p:pic>
        <p:nvPicPr>
          <p:cNvPr id="5" name="Bild 4" descr="2014_01_13_yellow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78749" y="3395121"/>
            <a:ext cx="1708736" cy="1282697"/>
          </a:xfrm>
          <a:prstGeom prst="rect">
            <a:avLst/>
          </a:prstGeom>
        </p:spPr>
      </p:pic>
      <p:grpSp>
        <p:nvGrpSpPr>
          <p:cNvPr id="59" name="Gruppierung 58"/>
          <p:cNvGrpSpPr/>
          <p:nvPr/>
        </p:nvGrpSpPr>
        <p:grpSpPr>
          <a:xfrm>
            <a:off x="3846504" y="1674090"/>
            <a:ext cx="1955852" cy="1444582"/>
            <a:chOff x="3820091" y="1674090"/>
            <a:chExt cx="1710726" cy="1444582"/>
          </a:xfrm>
        </p:grpSpPr>
        <p:sp>
          <p:nvSpPr>
            <p:cNvPr id="45" name="Textfeld 44"/>
            <p:cNvSpPr txBox="1"/>
            <p:nvPr/>
          </p:nvSpPr>
          <p:spPr>
            <a:xfrm>
              <a:off x="3820091" y="2211715"/>
              <a:ext cx="17107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Comportament	</a:t>
              </a:r>
              <a:endParaRPr lang="en-US" dirty="0"/>
            </a:p>
          </p:txBody>
        </p:sp>
        <p:sp>
          <p:nvSpPr>
            <p:cNvPr id="12" name="Abgerundetes Rechteck 11"/>
            <p:cNvSpPr/>
            <p:nvPr/>
          </p:nvSpPr>
          <p:spPr>
            <a:xfrm>
              <a:off x="3850620" y="1674090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0" name="Gruppierung 59"/>
          <p:cNvGrpSpPr/>
          <p:nvPr/>
        </p:nvGrpSpPr>
        <p:grpSpPr>
          <a:xfrm>
            <a:off x="1441937" y="4675398"/>
            <a:ext cx="1964780" cy="1444582"/>
            <a:chOff x="1461531" y="4675398"/>
            <a:chExt cx="1710726" cy="1444582"/>
          </a:xfrm>
        </p:grpSpPr>
        <p:sp>
          <p:nvSpPr>
            <p:cNvPr id="46" name="Textfeld 45"/>
            <p:cNvSpPr txBox="1"/>
            <p:nvPr/>
          </p:nvSpPr>
          <p:spPr>
            <a:xfrm>
              <a:off x="1461531" y="5213023"/>
              <a:ext cx="17107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Comportament</a:t>
              </a:r>
              <a:endParaRPr lang="en-US" dirty="0"/>
            </a:p>
          </p:txBody>
        </p:sp>
        <p:sp>
          <p:nvSpPr>
            <p:cNvPr id="13" name="Abgerundetes Rechteck 12"/>
            <p:cNvSpPr/>
            <p:nvPr/>
          </p:nvSpPr>
          <p:spPr>
            <a:xfrm>
              <a:off x="1594599" y="4675398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accent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2" name="Gruppierung 61"/>
          <p:cNvGrpSpPr/>
          <p:nvPr/>
        </p:nvGrpSpPr>
        <p:grpSpPr>
          <a:xfrm>
            <a:off x="1818599" y="2130303"/>
            <a:ext cx="1455042" cy="1455042"/>
            <a:chOff x="1584139" y="2130303"/>
            <a:chExt cx="1455042" cy="1455042"/>
          </a:xfrm>
        </p:grpSpPr>
        <p:sp>
          <p:nvSpPr>
            <p:cNvPr id="42" name="Textfeld 41"/>
            <p:cNvSpPr txBox="1"/>
            <p:nvPr/>
          </p:nvSpPr>
          <p:spPr>
            <a:xfrm>
              <a:off x="1635838" y="2673158"/>
              <a:ext cx="13516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Sentimente</a:t>
              </a:r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1584139" y="2130303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4" name="Gruppierung 63"/>
          <p:cNvGrpSpPr/>
          <p:nvPr/>
        </p:nvGrpSpPr>
        <p:grpSpPr>
          <a:xfrm>
            <a:off x="4076421" y="5151787"/>
            <a:ext cx="1455042" cy="1455042"/>
            <a:chOff x="3841961" y="5151787"/>
            <a:chExt cx="1455042" cy="1455042"/>
          </a:xfrm>
        </p:grpSpPr>
        <p:sp>
          <p:nvSpPr>
            <p:cNvPr id="44" name="Textfeld 43"/>
            <p:cNvSpPr txBox="1"/>
            <p:nvPr/>
          </p:nvSpPr>
          <p:spPr>
            <a:xfrm>
              <a:off x="3893659" y="5694642"/>
              <a:ext cx="13516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Sentimente</a:t>
              </a:r>
              <a:endParaRPr lang="en-US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3841961" y="5151787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21" name="Gerade Verbindung mit Pfeil 20"/>
          <p:cNvCxnSpPr>
            <a:stCxn id="14" idx="6"/>
            <a:endCxn id="12" idx="1"/>
          </p:cNvCxnSpPr>
          <p:nvPr/>
        </p:nvCxnSpPr>
        <p:spPr>
          <a:xfrm flipV="1">
            <a:off x="3273641" y="2396381"/>
            <a:ext cx="607766" cy="46144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endCxn id="15" idx="0"/>
          </p:cNvCxnSpPr>
          <p:nvPr/>
        </p:nvCxnSpPr>
        <p:spPr>
          <a:xfrm>
            <a:off x="4803942" y="3118672"/>
            <a:ext cx="0" cy="203311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2"/>
            <a:endCxn id="13" idx="3"/>
          </p:cNvCxnSpPr>
          <p:nvPr/>
        </p:nvCxnSpPr>
        <p:spPr>
          <a:xfrm flipH="1" flipV="1">
            <a:off x="3253878" y="5397689"/>
            <a:ext cx="822543" cy="48161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0"/>
            <a:endCxn id="14" idx="4"/>
          </p:cNvCxnSpPr>
          <p:nvPr/>
        </p:nvCxnSpPr>
        <p:spPr>
          <a:xfrm flipV="1">
            <a:off x="2424322" y="3585345"/>
            <a:ext cx="121798" cy="109005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1" name="Gruppierung 60"/>
          <p:cNvGrpSpPr/>
          <p:nvPr/>
        </p:nvGrpSpPr>
        <p:grpSpPr>
          <a:xfrm>
            <a:off x="6163456" y="4677818"/>
            <a:ext cx="1948912" cy="1444582"/>
            <a:chOff x="5928996" y="4677818"/>
            <a:chExt cx="1710726" cy="1444582"/>
          </a:xfrm>
        </p:grpSpPr>
        <p:sp>
          <p:nvSpPr>
            <p:cNvPr id="37" name="Textfeld 36"/>
            <p:cNvSpPr txBox="1"/>
            <p:nvPr/>
          </p:nvSpPr>
          <p:spPr>
            <a:xfrm>
              <a:off x="5928996" y="5215443"/>
              <a:ext cx="171072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Comportament</a:t>
              </a:r>
              <a:endParaRPr lang="en-US" dirty="0"/>
            </a:p>
          </p:txBody>
        </p:sp>
        <p:sp>
          <p:nvSpPr>
            <p:cNvPr id="38" name="Abgerundetes Rechteck 37"/>
            <p:cNvSpPr/>
            <p:nvPr/>
          </p:nvSpPr>
          <p:spPr>
            <a:xfrm>
              <a:off x="6062065" y="4677818"/>
              <a:ext cx="1444582" cy="1444582"/>
            </a:xfrm>
            <a:prstGeom prst="roundRect">
              <a:avLst/>
            </a:prstGeom>
            <a:noFill/>
            <a:ln w="28575" cmpd="sng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3" name="Gruppierung 62"/>
          <p:cNvGrpSpPr/>
          <p:nvPr/>
        </p:nvGrpSpPr>
        <p:grpSpPr>
          <a:xfrm>
            <a:off x="6286065" y="2130303"/>
            <a:ext cx="1455042" cy="1455042"/>
            <a:chOff x="6051605" y="2130303"/>
            <a:chExt cx="1455042" cy="1455042"/>
          </a:xfrm>
        </p:grpSpPr>
        <p:sp>
          <p:nvSpPr>
            <p:cNvPr id="40" name="Textfeld 39"/>
            <p:cNvSpPr txBox="1"/>
            <p:nvPr/>
          </p:nvSpPr>
          <p:spPr>
            <a:xfrm>
              <a:off x="6103303" y="2673158"/>
              <a:ext cx="135165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Sentimente</a:t>
              </a:r>
              <a:endParaRPr lang="en-US" dirty="0"/>
            </a:p>
          </p:txBody>
        </p:sp>
        <p:sp>
          <p:nvSpPr>
            <p:cNvPr id="41" name="Oval 40"/>
            <p:cNvSpPr/>
            <p:nvPr/>
          </p:nvSpPr>
          <p:spPr>
            <a:xfrm>
              <a:off x="6051605" y="2130303"/>
              <a:ext cx="1455042" cy="1455042"/>
            </a:xfrm>
            <a:prstGeom prst="ellipse">
              <a:avLst/>
            </a:prstGeom>
            <a:noFill/>
            <a:ln w="28575" cmpd="sng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43" name="Gerade Verbindung mit Pfeil 42"/>
          <p:cNvCxnSpPr>
            <a:stCxn id="12" idx="3"/>
            <a:endCxn id="41" idx="2"/>
          </p:cNvCxnSpPr>
          <p:nvPr/>
        </p:nvCxnSpPr>
        <p:spPr>
          <a:xfrm>
            <a:off x="5532980" y="2396381"/>
            <a:ext cx="753085" cy="46144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/>
          <p:nvPr/>
        </p:nvCxnSpPr>
        <p:spPr>
          <a:xfrm flipV="1">
            <a:off x="3273641" y="3372260"/>
            <a:ext cx="3197320" cy="139729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Gerade Verbindung mit Pfeil 47"/>
          <p:cNvCxnSpPr>
            <a:stCxn id="41" idx="4"/>
          </p:cNvCxnSpPr>
          <p:nvPr/>
        </p:nvCxnSpPr>
        <p:spPr>
          <a:xfrm>
            <a:off x="7013586" y="3585345"/>
            <a:ext cx="5230" cy="109247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>
            <a:stCxn id="38" idx="1"/>
            <a:endCxn id="15" idx="6"/>
          </p:cNvCxnSpPr>
          <p:nvPr/>
        </p:nvCxnSpPr>
        <p:spPr>
          <a:xfrm flipH="1">
            <a:off x="5531463" y="5400109"/>
            <a:ext cx="783589" cy="47919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endCxn id="14" idx="5"/>
          </p:cNvCxnSpPr>
          <p:nvPr/>
        </p:nvCxnSpPr>
        <p:spPr>
          <a:xfrm flipH="1" flipV="1">
            <a:off x="3060555" y="3372259"/>
            <a:ext cx="3316942" cy="1397297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15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ru-MO" sz="2800" b="1" dirty="0" smtClean="0"/>
              <a:t>Decategorizare</a:t>
            </a:r>
            <a:endParaRPr lang="ru-MO" sz="2800" b="1" dirty="0"/>
          </a:p>
        </p:txBody>
      </p:sp>
    </p:spTree>
    <p:extLst>
      <p:ext uri="{BB962C8B-B14F-4D97-AF65-F5344CB8AC3E}">
        <p14:creationId xmlns:p14="http://schemas.microsoft.com/office/powerpoint/2010/main" val="166245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707837"/>
          </a:xfrm>
        </p:spPr>
        <p:txBody>
          <a:bodyPr>
            <a:normAutofit/>
          </a:bodyPr>
          <a:lstStyle/>
          <a:p>
            <a:pPr algn="l"/>
            <a:r>
              <a:rPr lang="ru-MO" sz="2800" b="1" dirty="0" smtClean="0"/>
              <a:t>Decategorizare</a:t>
            </a:r>
            <a:endParaRPr lang="ru-MO" sz="2800" b="1" dirty="0"/>
          </a:p>
        </p:txBody>
      </p:sp>
      <p:grpSp>
        <p:nvGrpSpPr>
          <p:cNvPr id="5" name="Gruppierung 4"/>
          <p:cNvGrpSpPr/>
          <p:nvPr/>
        </p:nvGrpSpPr>
        <p:grpSpPr>
          <a:xfrm>
            <a:off x="1305503" y="3795057"/>
            <a:ext cx="6532994" cy="1969450"/>
            <a:chOff x="1260667" y="2573904"/>
            <a:chExt cx="6532994" cy="1969450"/>
          </a:xfrm>
        </p:grpSpPr>
        <p:grpSp>
          <p:nvGrpSpPr>
            <p:cNvPr id="17" name="Gruppierung 16"/>
            <p:cNvGrpSpPr/>
            <p:nvPr/>
          </p:nvGrpSpPr>
          <p:grpSpPr>
            <a:xfrm>
              <a:off x="1260667" y="2652884"/>
              <a:ext cx="1132102" cy="1811490"/>
              <a:chOff x="815107" y="2621094"/>
              <a:chExt cx="1132102" cy="1811490"/>
            </a:xfrm>
          </p:grpSpPr>
          <p:pic>
            <p:nvPicPr>
              <p:cNvPr id="18" name="Bild 17" descr="2014_02_25_yeah.jpg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3737" b="96712" l="4580" r="898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66" t="4891" r="13030" b="1588"/>
              <a:stretch/>
            </p:blipFill>
            <p:spPr>
              <a:xfrm>
                <a:off x="981358" y="2621094"/>
                <a:ext cx="727927" cy="1404587"/>
              </a:xfrm>
              <a:prstGeom prst="rect">
                <a:avLst/>
              </a:prstGeom>
            </p:spPr>
          </p:pic>
          <p:pic>
            <p:nvPicPr>
              <p:cNvPr id="19" name="Bild 18" descr="2014_02_25_questioning.jpg"/>
              <p:cNvPicPr>
                <a:picLocks noChangeAspect="1"/>
              </p:cNvPicPr>
              <p:nvPr/>
            </p:nvPicPr>
            <p:blipFill rotWithShape="1"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815107" y="2914786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20" name="Bild 19" descr="2014_02_25_waiting.jpg"/>
              <p:cNvPicPr>
                <a:picLocks noChangeAspect="1"/>
              </p:cNvPicPr>
              <p:nvPr/>
            </p:nvPicPr>
            <p:blipFill rotWithShape="1">
              <a:blip r:embed="rId6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567" b="99433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471361" y="2826960"/>
                <a:ext cx="475848" cy="1404247"/>
              </a:xfrm>
              <a:prstGeom prst="rect">
                <a:avLst/>
              </a:prstGeom>
            </p:spPr>
          </p:pic>
          <p:pic>
            <p:nvPicPr>
              <p:cNvPr id="21" name="Bild 20" descr="2014_02_25_idea.jpg"/>
              <p:cNvPicPr>
                <a:picLocks noChangeAspect="1"/>
              </p:cNvPicPr>
              <p:nvPr/>
            </p:nvPicPr>
            <p:blipFill rotWithShape="1">
              <a:blip r:embed="rId8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98690" l="5172" r="965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87931" y="3028337"/>
                <a:ext cx="474496" cy="1404247"/>
              </a:xfrm>
              <a:prstGeom prst="rect">
                <a:avLst/>
              </a:prstGeom>
            </p:spPr>
          </p:pic>
        </p:grpSp>
        <p:grpSp>
          <p:nvGrpSpPr>
            <p:cNvPr id="34" name="Gruppierung 33"/>
            <p:cNvGrpSpPr/>
            <p:nvPr/>
          </p:nvGrpSpPr>
          <p:grpSpPr>
            <a:xfrm>
              <a:off x="3998754" y="2573904"/>
              <a:ext cx="1070598" cy="1969450"/>
              <a:chOff x="3117483" y="2758524"/>
              <a:chExt cx="1070598" cy="1969450"/>
            </a:xfrm>
          </p:grpSpPr>
          <p:pic>
            <p:nvPicPr>
              <p:cNvPr id="35" name="Bild 34" descr="2014_02_25_idea.jpg"/>
              <p:cNvPicPr>
                <a:picLocks noChangeAspect="1"/>
              </p:cNvPicPr>
              <p:nvPr/>
            </p:nvPicPr>
            <p:blipFill rotWithShape="1">
              <a:blip r:embed="rId8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0" b="98690" l="5172" r="965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390307" y="2758524"/>
                <a:ext cx="474496" cy="1404247"/>
              </a:xfrm>
              <a:prstGeom prst="rect">
                <a:avLst/>
              </a:prstGeom>
            </p:spPr>
          </p:pic>
          <p:pic>
            <p:nvPicPr>
              <p:cNvPr id="36" name="Bild 35" descr="2014_02_25_questioning.jpg"/>
              <p:cNvPicPr>
                <a:picLocks noChangeAspect="1"/>
              </p:cNvPicPr>
              <p:nvPr/>
            </p:nvPicPr>
            <p:blipFill rotWithShape="1">
              <a:blip r:embed="rId4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3117483" y="2914786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37" name="Bild 36" descr="2014_02_25_waiting.jpg"/>
              <p:cNvPicPr>
                <a:picLocks noChangeAspect="1"/>
              </p:cNvPicPr>
              <p:nvPr/>
            </p:nvPicPr>
            <p:blipFill rotWithShape="1">
              <a:blip r:embed="rId6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567" b="99433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12233" y="2914786"/>
                <a:ext cx="475848" cy="1404247"/>
              </a:xfrm>
              <a:prstGeom prst="rect">
                <a:avLst/>
              </a:prstGeom>
            </p:spPr>
          </p:pic>
          <p:pic>
            <p:nvPicPr>
              <p:cNvPr id="38" name="Bild 37" descr="2014_02_25_yeah.jpg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3737" b="96712" l="4580" r="898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66" t="4891" r="13030" b="1588"/>
              <a:stretch/>
            </p:blipFill>
            <p:spPr>
              <a:xfrm>
                <a:off x="3299167" y="3323387"/>
                <a:ext cx="727927" cy="1404587"/>
              </a:xfrm>
              <a:prstGeom prst="rect">
                <a:avLst/>
              </a:prstGeom>
            </p:spPr>
          </p:pic>
        </p:grpSp>
        <p:grpSp>
          <p:nvGrpSpPr>
            <p:cNvPr id="39" name="Gruppierung 38"/>
            <p:cNvGrpSpPr/>
            <p:nvPr/>
          </p:nvGrpSpPr>
          <p:grpSpPr>
            <a:xfrm>
              <a:off x="6675337" y="2668708"/>
              <a:ext cx="1118324" cy="1779843"/>
              <a:chOff x="5707469" y="2740567"/>
              <a:chExt cx="1118324" cy="1779843"/>
            </a:xfrm>
          </p:grpSpPr>
          <p:pic>
            <p:nvPicPr>
              <p:cNvPr id="40" name="Bild 39" descr="2014_02_25_yeah.jpg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3737" b="96712" l="4580" r="898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66" t="4891" r="13030" b="1588"/>
              <a:stretch/>
            </p:blipFill>
            <p:spPr>
              <a:xfrm>
                <a:off x="5825042" y="2740567"/>
                <a:ext cx="727927" cy="1404587"/>
              </a:xfrm>
              <a:prstGeom prst="rect">
                <a:avLst/>
              </a:prstGeom>
            </p:spPr>
          </p:pic>
          <p:pic>
            <p:nvPicPr>
              <p:cNvPr id="41" name="Bild 40" descr="2014_02_25_questioning.jpg"/>
              <p:cNvPicPr>
                <a:picLocks noChangeAspect="1"/>
              </p:cNvPicPr>
              <p:nvPr/>
            </p:nvPicPr>
            <p:blipFill rotWithShape="1">
              <a:blip r:embed="rId4" cstate="print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6280145" y="2914786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42" name="Bild 41" descr="2014_02_25_idea.jpg"/>
              <p:cNvPicPr>
                <a:picLocks noChangeAspect="1"/>
              </p:cNvPicPr>
              <p:nvPr/>
            </p:nvPicPr>
            <p:blipFill rotWithShape="1">
              <a:blip r:embed="rId8" cstate="print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0" b="98690" l="5172" r="965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707469" y="2914786"/>
                <a:ext cx="474496" cy="1404247"/>
              </a:xfrm>
              <a:prstGeom prst="rect">
                <a:avLst/>
              </a:prstGeom>
            </p:spPr>
          </p:pic>
          <p:pic>
            <p:nvPicPr>
              <p:cNvPr id="43" name="Bild 42" descr="2014_02_25_waiting.jpg"/>
              <p:cNvPicPr>
                <a:picLocks noChangeAspect="1"/>
              </p:cNvPicPr>
              <p:nvPr/>
            </p:nvPicPr>
            <p:blipFill rotWithShape="1">
              <a:blip r:embed="rId6" cstate="print">
                <a:duotone>
                  <a:prstClr val="black"/>
                  <a:srgbClr val="FFFF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567" b="99433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062006" y="3116163"/>
                <a:ext cx="475848" cy="140424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1676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</Words>
  <Application>Microsoft Office PowerPoint</Application>
  <PresentationFormat>Bildschirmpräsentation (4:3)</PresentationFormat>
  <Paragraphs>78</Paragraphs>
  <Slides>13</Slides>
  <Notes>4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TiMMCO-Design</vt:lpstr>
      <vt:lpstr>PowerPoint-Präsentation</vt:lpstr>
      <vt:lpstr>Contactul Personal – Încrederea de Lucru– Medierea</vt:lpstr>
      <vt:lpstr>Contactul Personal – Încrederea de Lucru– Medierea</vt:lpstr>
      <vt:lpstr>Cercul Vicios de Evitare a Contactului şi Creşterea Prejudecăţilor şi Antipatiei</vt:lpstr>
      <vt:lpstr>Cercul Vicios de Evitare a Contactului şi Creşterea Prejudcăţilor şi Antipatiei</vt:lpstr>
      <vt:lpstr>Cerc Vicios cu Trei Grupuri</vt:lpstr>
      <vt:lpstr>Cerc Vicios cu Trei Grupuri</vt:lpstr>
      <vt:lpstr>Decategorizare</vt:lpstr>
      <vt:lpstr>Decategorizare</vt:lpstr>
      <vt:lpstr>Decategorizare</vt:lpstr>
      <vt:lpstr>Decategorizare</vt:lpstr>
      <vt:lpstr>Decategorizare</vt:lpstr>
      <vt:lpstr>Decategorizare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71</cp:revision>
  <dcterms:created xsi:type="dcterms:W3CDTF">2013-12-30T09:27:52Z</dcterms:created>
  <dcterms:modified xsi:type="dcterms:W3CDTF">2014-07-24T22:38:09Z</dcterms:modified>
</cp:coreProperties>
</file>