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75" r:id="rId3"/>
    <p:sldId id="274" r:id="rId4"/>
    <p:sldId id="276" r:id="rId5"/>
    <p:sldId id="263" r:id="rId6"/>
    <p:sldId id="277" r:id="rId7"/>
    <p:sldId id="264" r:id="rId8"/>
    <p:sldId id="278" r:id="rId9"/>
    <p:sldId id="266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C487E77-23AE-6C4A-896C-AF0852BB0980}">
          <p14:sldIdLst>
            <p14:sldId id="258"/>
            <p14:sldId id="275"/>
            <p14:sldId id="274"/>
            <p14:sldId id="276"/>
            <p14:sldId id="263"/>
            <p14:sldId id="277"/>
            <p14:sldId id="264"/>
            <p14:sldId id="278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7" autoAdjust="0"/>
    <p:restoredTop sz="94687" autoAdjust="0"/>
  </p:normalViewPr>
  <p:slideViewPr>
    <p:cSldViewPr snapToGrid="0" snapToObjects="1">
      <p:cViewPr>
        <p:scale>
          <a:sx n="72" d="100"/>
          <a:sy n="72" d="100"/>
        </p:scale>
        <p:origin x="-194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204A-0106-4745-A5F7-D7AA22A0C83D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2CCC1-A67E-4245-838A-0286BB0ECD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86100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73D1E-9DBA-A74C-B51F-38F7C7191405}" type="datetimeFigureOut">
              <a:rPr lang="de-DE" smtClean="0"/>
              <a:t>24.07.2014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FDC24-3523-F145-B1CB-DFEE1030DA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05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38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6333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FDC24-3523-F145-B1CB-DFEE1030DA5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317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6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72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65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D9D9D9"/>
            </a:gs>
            <a:gs pos="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ung 32"/>
          <p:cNvGrpSpPr/>
          <p:nvPr userDrawn="1"/>
        </p:nvGrpSpPr>
        <p:grpSpPr>
          <a:xfrm>
            <a:off x="8748411" y="6455418"/>
            <a:ext cx="385763" cy="393702"/>
            <a:chOff x="8716963" y="44449"/>
            <a:chExt cx="385763" cy="393702"/>
          </a:xfrm>
        </p:grpSpPr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 rot="2700000">
              <a:off x="8766175" y="100013"/>
              <a:ext cx="292100" cy="282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de-DE" altLang="de-DE" sz="1200" smtClean="0">
                <a:solidFill>
                  <a:schemeClr val="bg2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0"/>
            <p:cNvSpPr>
              <a:spLocks noChangeAspect="1"/>
            </p:cNvSpPr>
            <p:nvPr/>
          </p:nvSpPr>
          <p:spPr bwMode="auto">
            <a:xfrm>
              <a:off x="8932863" y="44450"/>
              <a:ext cx="169862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 sz="1200">
                <a:latin typeface="+mn-lt"/>
              </a:endParaRPr>
            </a:p>
          </p:txBody>
        </p:sp>
        <p:sp>
          <p:nvSpPr>
            <p:cNvPr id="30" name="Freeform 21"/>
            <p:cNvSpPr>
              <a:spLocks noChangeAspect="1"/>
            </p:cNvSpPr>
            <p:nvPr/>
          </p:nvSpPr>
          <p:spPr bwMode="auto">
            <a:xfrm rot="5400000" flipH="1" flipV="1">
              <a:off x="8713788" y="47625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solidFill>
              <a:srgbClr val="FFFF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de-DE" sz="1200">
                <a:latin typeface="+mn-lt"/>
              </a:endParaRPr>
            </a:p>
          </p:txBody>
        </p:sp>
        <p:sp>
          <p:nvSpPr>
            <p:cNvPr id="31" name="Freeform 22"/>
            <p:cNvSpPr>
              <a:spLocks noChangeAspect="1"/>
            </p:cNvSpPr>
            <p:nvPr/>
          </p:nvSpPr>
          <p:spPr bwMode="auto">
            <a:xfrm flipH="1" flipV="1">
              <a:off x="8716963" y="261938"/>
              <a:ext cx="171450" cy="176213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 sz="1200">
                <a:latin typeface="+mn-lt"/>
              </a:endParaRPr>
            </a:p>
          </p:txBody>
        </p:sp>
        <p:sp>
          <p:nvSpPr>
            <p:cNvPr id="32" name="Freeform 23"/>
            <p:cNvSpPr>
              <a:spLocks noChangeAspect="1"/>
            </p:cNvSpPr>
            <p:nvPr/>
          </p:nvSpPr>
          <p:spPr bwMode="auto">
            <a:xfrm rot="5400000">
              <a:off x="8929688" y="265113"/>
              <a:ext cx="176213" cy="169862"/>
            </a:xfrm>
            <a:custGeom>
              <a:avLst/>
              <a:gdLst>
                <a:gd name="T0" fmla="*/ 0 w 227"/>
                <a:gd name="T1" fmla="*/ 0 h 227"/>
                <a:gd name="T2" fmla="*/ 0 w 227"/>
                <a:gd name="T3" fmla="*/ 0 h 227"/>
                <a:gd name="T4" fmla="*/ 0 w 227"/>
                <a:gd name="T5" fmla="*/ 0 h 2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" h="227">
                  <a:moveTo>
                    <a:pt x="0" y="0"/>
                  </a:moveTo>
                  <a:cubicBezTo>
                    <a:pt x="26" y="49"/>
                    <a:pt x="53" y="98"/>
                    <a:pt x="91" y="136"/>
                  </a:cubicBezTo>
                  <a:cubicBezTo>
                    <a:pt x="129" y="174"/>
                    <a:pt x="204" y="212"/>
                    <a:pt x="227" y="227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de-DE" sz="1200">
                <a:latin typeface="+mn-lt"/>
              </a:endParaRPr>
            </a:p>
          </p:txBody>
        </p:sp>
      </p:grpSp>
      <p:cxnSp>
        <p:nvCxnSpPr>
          <p:cNvPr id="8" name="Gerade Verbindung 7"/>
          <p:cNvCxnSpPr/>
          <p:nvPr userDrawn="1"/>
        </p:nvCxnSpPr>
        <p:spPr>
          <a:xfrm>
            <a:off x="-30882" y="473109"/>
            <a:ext cx="92067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 userDrawn="1"/>
        </p:nvSpPr>
        <p:spPr>
          <a:xfrm>
            <a:off x="-30883" y="62718"/>
            <a:ext cx="9206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kern="12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TMMMCO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Глава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8:</a:t>
            </a:r>
            <a:r>
              <a:rPr lang="de-DE" sz="1800" b="0" i="1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Шаг </a:t>
            </a:r>
            <a:r>
              <a:rPr lang="de-DE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7 – </a:t>
            </a:r>
            <a:r>
              <a:rPr lang="ru-RU" sz="1800" b="0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+mn-cs"/>
              </a:rPr>
              <a:t>Мониторинг процесса</a:t>
            </a:r>
            <a:endParaRPr lang="en-US" sz="1800" b="0" i="1" kern="1200" noProof="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 userDrawn="1"/>
        </p:nvSpPr>
        <p:spPr>
          <a:xfrm>
            <a:off x="8699303" y="6513770"/>
            <a:ext cx="48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7D178C5A-55E1-4A74-ABA1-CCAB96D92FC8}" type="slidenum">
              <a:rPr lang="de-DE" sz="1200" smtClean="0">
                <a:latin typeface="+mn-lt"/>
              </a:rPr>
              <a:pPr algn="ctr"/>
              <a:t>‹Nr.›</a:t>
            </a:fld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029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>
              <a:lumMod val="95000"/>
              <a:lumOff val="5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/>
          <p:cNvSpPr txBox="1"/>
          <p:nvPr/>
        </p:nvSpPr>
        <p:spPr>
          <a:xfrm>
            <a:off x="-31264" y="773706"/>
            <a:ext cx="91752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Тренинг</a:t>
            </a:r>
            <a:endParaRPr lang="en-US" sz="3600" b="1" dirty="0"/>
          </a:p>
          <a:p>
            <a:pPr algn="ctr"/>
            <a:r>
              <a:rPr lang="ru-RU" sz="3600" b="1" dirty="0"/>
              <a:t>по многосторонней межкультурной медиации в сообществах и организациях</a:t>
            </a:r>
            <a:endParaRPr lang="en-US" sz="3600" dirty="0"/>
          </a:p>
          <a:p>
            <a:pPr algn="ctr"/>
            <a:endParaRPr lang="en-US" sz="2400" dirty="0"/>
          </a:p>
          <a:p>
            <a:pPr algn="ctr"/>
            <a:r>
              <a:rPr lang="ru-RU" sz="2800" b="1" dirty="0" smtClean="0"/>
              <a:t>Глава </a:t>
            </a:r>
            <a:r>
              <a:rPr lang="de-DE" sz="2800" b="1" dirty="0" smtClean="0"/>
              <a:t>8</a:t>
            </a:r>
          </a:p>
          <a:p>
            <a:pPr algn="ctr"/>
            <a:r>
              <a:rPr lang="ru-RU" sz="2800" b="1" dirty="0" smtClean="0"/>
              <a:t>Шаг </a:t>
            </a:r>
            <a:r>
              <a:rPr lang="de-DE" sz="2800" b="1" dirty="0" smtClean="0"/>
              <a:t>7 – </a:t>
            </a:r>
            <a:r>
              <a:rPr lang="ru-RU" sz="2800" b="1" dirty="0" smtClean="0"/>
              <a:t>Мониторинг процесса </a:t>
            </a:r>
            <a:endParaRPr lang="de-DE" sz="3600" dirty="0" smtClean="0"/>
          </a:p>
        </p:txBody>
      </p:sp>
      <p:grpSp>
        <p:nvGrpSpPr>
          <p:cNvPr id="7" name="Gruppierung 6"/>
          <p:cNvGrpSpPr/>
          <p:nvPr/>
        </p:nvGrpSpPr>
        <p:grpSpPr>
          <a:xfrm>
            <a:off x="511061" y="4736357"/>
            <a:ext cx="8121878" cy="929912"/>
            <a:chOff x="426721" y="4736357"/>
            <a:chExt cx="8121878" cy="929912"/>
          </a:xfrm>
        </p:grpSpPr>
        <p:pic>
          <p:nvPicPr>
            <p:cNvPr id="8" name="Bild 7" descr="attachmentdata1469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1" y="4736357"/>
              <a:ext cx="2606784" cy="929912"/>
            </a:xfrm>
            <a:prstGeom prst="rect">
              <a:avLst/>
            </a:prstGeom>
          </p:spPr>
        </p:pic>
        <p:grpSp>
          <p:nvGrpSpPr>
            <p:cNvPr id="9" name="Gruppierung 8"/>
            <p:cNvGrpSpPr/>
            <p:nvPr/>
          </p:nvGrpSpPr>
          <p:grpSpPr>
            <a:xfrm>
              <a:off x="3472099" y="4736357"/>
              <a:ext cx="3099707" cy="929912"/>
              <a:chOff x="-2636520" y="2903228"/>
              <a:chExt cx="4699000" cy="1409700"/>
            </a:xfrm>
          </p:grpSpPr>
          <p:sp>
            <p:nvSpPr>
              <p:cNvPr id="11" name="Rechteck 10"/>
              <p:cNvSpPr/>
              <p:nvPr/>
            </p:nvSpPr>
            <p:spPr>
              <a:xfrm>
                <a:off x="-2636520" y="2903228"/>
                <a:ext cx="4699000" cy="1409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2" name="Bild 11" descr="logo_0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2636520" y="2903228"/>
                <a:ext cx="4699000" cy="1409700"/>
              </a:xfrm>
              <a:prstGeom prst="rect">
                <a:avLst/>
              </a:prstGeom>
            </p:spPr>
          </p:pic>
        </p:grpSp>
        <p:pic>
          <p:nvPicPr>
            <p:cNvPr id="10" name="Bild 9" descr="ulim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00" y="4736357"/>
              <a:ext cx="1538199" cy="929912"/>
            </a:xfrm>
            <a:prstGeom prst="rect">
              <a:avLst/>
            </a:prstGeom>
          </p:spPr>
        </p:pic>
      </p:grpSp>
      <p:sp>
        <p:nvSpPr>
          <p:cNvPr id="13" name="Rechteck 12"/>
          <p:cNvSpPr/>
          <p:nvPr/>
        </p:nvSpPr>
        <p:spPr>
          <a:xfrm>
            <a:off x="1008997" y="6086680"/>
            <a:ext cx="7094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При финансовой поддержке Федерального министерства иностранных дел</a:t>
            </a:r>
            <a:r>
              <a:rPr lang="fr-FR" sz="1200" dirty="0"/>
              <a:t> </a:t>
            </a:r>
            <a:r>
              <a:rPr lang="ru-RU" sz="1200" dirty="0"/>
              <a:t>Германии и </a:t>
            </a:r>
            <a:r>
              <a:rPr lang="en-US" sz="1200" dirty="0"/>
              <a:t>DAAD (</a:t>
            </a:r>
            <a:r>
              <a:rPr lang="ru-RU" sz="1200" dirty="0"/>
              <a:t>Германская служба академических обменов</a:t>
            </a:r>
            <a:r>
              <a:rPr lang="en-US" sz="1200" dirty="0"/>
              <a:t>) </a:t>
            </a:r>
            <a:r>
              <a:rPr lang="ru-RU" sz="1200" dirty="0"/>
              <a:t>в рамках программы «Предотвращение конфликтов в регионе Южного Кавказа/Центральной Азии и Молдове на </a:t>
            </a:r>
            <a:r>
              <a:rPr lang="en-US" sz="1200" dirty="0"/>
              <a:t>2009-2013</a:t>
            </a:r>
            <a:r>
              <a:rPr lang="ru-RU" sz="1200" dirty="0"/>
              <a:t> гг.»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857501"/>
            <a:ext cx="9144000" cy="61457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Ключевые ценности культуры сотрудничества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717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5620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Ключевые ценности культуры сотрудничества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4294967295"/>
          </p:nvPr>
        </p:nvSpPr>
        <p:spPr>
          <a:xfrm>
            <a:off x="0" y="1493521"/>
            <a:ext cx="9144000" cy="45415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Прозрачность информации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u-RU" sz="2000" dirty="0"/>
              <a:t>то есть, </a:t>
            </a:r>
            <a:r>
              <a:rPr lang="ru-RU" sz="2000" dirty="0" smtClean="0"/>
              <a:t>выдавать лишь правдивую </a:t>
            </a:r>
            <a:r>
              <a:rPr lang="ru-RU" sz="2000" dirty="0"/>
              <a:t>информацию </a:t>
            </a:r>
            <a:r>
              <a:rPr lang="ru-RU" sz="2000" dirty="0" smtClean="0"/>
              <a:t>и </a:t>
            </a:r>
            <a:r>
              <a:rPr lang="ru-RU" sz="2000" dirty="0"/>
              <a:t>не скрывать важную информацию в ущерб друг </a:t>
            </a:r>
            <a:r>
              <a:rPr lang="ru-RU" sz="2000" dirty="0" smtClean="0"/>
              <a:t>другу</a:t>
            </a:r>
            <a:endParaRPr lang="en-US" sz="2000" dirty="0" smtClean="0"/>
          </a:p>
          <a:p>
            <a:endParaRPr lang="en-US" sz="2400" b="1" dirty="0" smtClean="0"/>
          </a:p>
          <a:p>
            <a:r>
              <a:rPr lang="ru-RU" sz="2400" b="1" dirty="0" smtClean="0"/>
              <a:t>Благородство в отношениях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u-RU" sz="2000" dirty="0"/>
              <a:t>то есть, не причинять намеренно вред другой </a:t>
            </a:r>
            <a:r>
              <a:rPr lang="ru-RU" sz="2000" dirty="0" smtClean="0"/>
              <a:t>стороне</a:t>
            </a:r>
            <a:endParaRPr lang="en-US" sz="2400" b="1" dirty="0" smtClean="0"/>
          </a:p>
          <a:p>
            <a:r>
              <a:rPr lang="ru-RU" sz="2400" b="1" dirty="0"/>
              <a:t>О</a:t>
            </a:r>
            <a:r>
              <a:rPr lang="ru-RU" sz="2400" b="1" dirty="0" smtClean="0"/>
              <a:t>ткрытость </a:t>
            </a:r>
            <a:r>
              <a:rPr lang="ru-RU" sz="2400" b="1" dirty="0"/>
              <a:t>к пониманию субъективного мира другой </a:t>
            </a:r>
            <a:r>
              <a:rPr lang="ru-RU" sz="2400" b="1" dirty="0" smtClean="0"/>
              <a:t>стороны</a:t>
            </a:r>
            <a:endParaRPr lang="en-US" sz="2400" b="1" dirty="0" smtClean="0"/>
          </a:p>
          <a:p>
            <a:pPr marL="457200" lvl="1" indent="0">
              <a:buNone/>
            </a:pPr>
            <a:r>
              <a:rPr lang="ru-RU" sz="2000" dirty="0"/>
              <a:t>то есть, </a:t>
            </a:r>
            <a:r>
              <a:rPr lang="ru-RU" sz="2000" dirty="0" smtClean="0"/>
              <a:t>прислушиваться к другой стороне и не </a:t>
            </a:r>
            <a:r>
              <a:rPr lang="ru-RU" sz="2000" dirty="0"/>
              <a:t>возвращаться к предыдущим негативным стереотипам и не винить в </a:t>
            </a:r>
            <a:r>
              <a:rPr lang="ru-RU" sz="2000" dirty="0" smtClean="0"/>
              <a:t>ошибках</a:t>
            </a:r>
            <a:endParaRPr lang="en-US" sz="2400" b="1" dirty="0" smtClean="0"/>
          </a:p>
          <a:p>
            <a:r>
              <a:rPr lang="ru-RU" sz="2400" b="1" dirty="0"/>
              <a:t>О</a:t>
            </a:r>
            <a:r>
              <a:rPr lang="ru-RU" sz="2400" b="1" dirty="0" smtClean="0"/>
              <a:t>тветственность </a:t>
            </a:r>
            <a:r>
              <a:rPr lang="ru-RU" sz="2400" b="1" dirty="0"/>
              <a:t>за согласованные действия</a:t>
            </a:r>
            <a:r>
              <a:rPr lang="en-US" sz="2400" b="1" dirty="0"/>
              <a:t> </a:t>
            </a:r>
            <a:endParaRPr lang="ru-RU" sz="2400" b="1" dirty="0" smtClean="0"/>
          </a:p>
          <a:p>
            <a:r>
              <a:rPr lang="ru-RU" sz="2000" dirty="0"/>
              <a:t>то есть, выполнение необходимых задач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701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0" y="28575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Повседневная жизнь быстро способствует забыванию планов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671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213360" y="1551164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dirty="0" smtClean="0"/>
              <a:t>Первые попытки внедрить меры по решению конфликтов </a:t>
            </a:r>
            <a:endParaRPr lang="en-US" sz="2200" dirty="0"/>
          </a:p>
        </p:txBody>
      </p:sp>
      <p:sp>
        <p:nvSpPr>
          <p:cNvPr id="15" name="Abgerundetes Rechteck 14"/>
          <p:cNvSpPr/>
          <p:nvPr/>
        </p:nvSpPr>
        <p:spPr>
          <a:xfrm>
            <a:off x="213360" y="4338469"/>
            <a:ext cx="2220210" cy="232334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dirty="0" smtClean="0"/>
          </a:p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dirty="0" smtClean="0"/>
              <a:t>плохо адаптированным поведением другой стороны</a:t>
            </a:r>
            <a:endParaRPr lang="en-US" sz="2200" dirty="0"/>
          </a:p>
        </p:txBody>
      </p:sp>
      <p:sp>
        <p:nvSpPr>
          <p:cNvPr id="5" name="Explosion 2 4"/>
          <p:cNvSpPr/>
          <p:nvPr/>
        </p:nvSpPr>
        <p:spPr>
          <a:xfrm rot="900000">
            <a:off x="62310" y="3596099"/>
            <a:ext cx="3028596" cy="1451826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933124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Повседневная жизнь быстро способствует забыванию планов </a:t>
            </a:r>
            <a:endParaRPr lang="en-US" sz="2800" b="1" dirty="0"/>
          </a:p>
        </p:txBody>
      </p:sp>
      <p:sp>
        <p:nvSpPr>
          <p:cNvPr id="16" name="Abgerundetes Rechteck 15"/>
          <p:cNvSpPr/>
          <p:nvPr/>
        </p:nvSpPr>
        <p:spPr>
          <a:xfrm>
            <a:off x="3759210" y="3306395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/>
              <a:t>Новые трения</a:t>
            </a:r>
            <a:endParaRPr lang="en-US" sz="2400" dirty="0"/>
          </a:p>
        </p:txBody>
      </p:sp>
      <p:sp>
        <p:nvSpPr>
          <p:cNvPr id="17" name="Abgerundetes Rechteck 16"/>
          <p:cNvSpPr/>
          <p:nvPr/>
        </p:nvSpPr>
        <p:spPr>
          <a:xfrm>
            <a:off x="6764808" y="3306395"/>
            <a:ext cx="1626766" cy="1626766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dirty="0" smtClean="0"/>
              <a:t>Стороны отказываются от своих усилий</a:t>
            </a:r>
            <a:endParaRPr lang="en-US" sz="2200" dirty="0"/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3089280" y="4119778"/>
            <a:ext cx="576426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5485025" y="4119778"/>
            <a:ext cx="1170888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Geschweifte Klammer rechts 29"/>
          <p:cNvSpPr/>
          <p:nvPr/>
        </p:nvSpPr>
        <p:spPr>
          <a:xfrm>
            <a:off x="2860678" y="1551163"/>
            <a:ext cx="140968" cy="5110651"/>
          </a:xfrm>
          <a:prstGeom prst="rightBrace">
            <a:avLst>
              <a:gd name="adj1" fmla="val 43116"/>
              <a:gd name="adj2" fmla="val 50000"/>
            </a:avLst>
          </a:prstGeom>
          <a:ln w="28575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316151" y="4117284"/>
            <a:ext cx="2329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с</a:t>
            </a:r>
            <a:r>
              <a:rPr lang="ru-RU" sz="2000" dirty="0" smtClean="0"/>
              <a:t>талкиваются с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3831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16" grpId="0" animBg="1"/>
      <p:bldP spid="17" grpId="0" animBg="1"/>
      <p:bldP spid="30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idx="4294967295"/>
          </p:nvPr>
        </p:nvSpPr>
        <p:spPr>
          <a:xfrm>
            <a:off x="-1" y="2857500"/>
            <a:ext cx="9144001" cy="60131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800" b="1" dirty="0" smtClean="0"/>
              <a:t>Тестирование </a:t>
            </a:r>
            <a:r>
              <a:rPr lang="ru-RU" sz="2800" b="1" dirty="0" smtClean="0"/>
              <a:t>плана действий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561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511363"/>
            <a:ext cx="9144000" cy="66211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Тестирование плана действий</a:t>
            </a:r>
            <a:endParaRPr lang="en-US" sz="2800" b="1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4294967295"/>
          </p:nvPr>
        </p:nvSpPr>
        <p:spPr>
          <a:xfrm>
            <a:off x="0" y="1280160"/>
            <a:ext cx="9144000" cy="521271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rgbClr val="000000"/>
                </a:solidFill>
              </a:rPr>
              <a:t>План действий 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Ошибки неизбежны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Никто не совершенен в планировании будущего </a:t>
            </a:r>
            <a:r>
              <a:rPr lang="ru-RU" sz="2400" dirty="0">
                <a:solidFill>
                  <a:srgbClr val="000000"/>
                </a:solidFill>
              </a:rPr>
              <a:t>и </a:t>
            </a:r>
            <a:r>
              <a:rPr lang="ru-RU" sz="2400" dirty="0" smtClean="0">
                <a:solidFill>
                  <a:srgbClr val="000000"/>
                </a:solidFill>
              </a:rPr>
              <a:t>неудачи будут случаться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Do not expect a perfect implementation</a:t>
            </a: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ru-RU" sz="2400" b="1" dirty="0" smtClean="0">
                <a:solidFill>
                  <a:srgbClr val="000000"/>
                </a:solidFill>
              </a:rPr>
              <a:t>Отклонения от плана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Положительное отношение к ошибкам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0"/>
            <a:endParaRPr lang="en-US" sz="2400" b="1" dirty="0" smtClean="0">
              <a:solidFill>
                <a:srgbClr val="000000"/>
              </a:solidFill>
            </a:endParaRPr>
          </a:p>
          <a:p>
            <a:pPr lvl="0"/>
            <a:r>
              <a:rPr lang="ru-RU" sz="2400" b="1" dirty="0" smtClean="0">
                <a:solidFill>
                  <a:srgbClr val="000000"/>
                </a:solidFill>
              </a:rPr>
              <a:t>Оценка и изменение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Предпринимайте малые шаги для улучшений</a:t>
            </a:r>
            <a:endParaRPr lang="en-US" sz="2400" dirty="0" smtClean="0">
              <a:solidFill>
                <a:srgbClr val="000000"/>
              </a:solidFill>
            </a:endParaRPr>
          </a:p>
          <a:p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68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849217"/>
            <a:ext cx="9144000" cy="63610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Использование линии времени для оценки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858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/>
          <p:cNvCxnSpPr/>
          <p:nvPr/>
        </p:nvCxnSpPr>
        <p:spPr>
          <a:xfrm>
            <a:off x="1500370" y="3708807"/>
            <a:ext cx="6348230" cy="12146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uppierung 26"/>
          <p:cNvGrpSpPr/>
          <p:nvPr/>
        </p:nvGrpSpPr>
        <p:grpSpPr>
          <a:xfrm>
            <a:off x="-47652" y="1338523"/>
            <a:ext cx="2042647" cy="4531435"/>
            <a:chOff x="-245772" y="1551883"/>
            <a:chExt cx="2042647" cy="4531435"/>
          </a:xfrm>
        </p:grpSpPr>
        <p:sp>
          <p:nvSpPr>
            <p:cNvPr id="7" name="Textfeld 6"/>
            <p:cNvSpPr txBox="1"/>
            <p:nvPr/>
          </p:nvSpPr>
          <p:spPr>
            <a:xfrm>
              <a:off x="-245772" y="1551883"/>
              <a:ext cx="20426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/>
                <a:t>положительно</a:t>
              </a:r>
              <a:endParaRPr lang="en-US" sz="2000" b="1" dirty="0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-74941" y="3691278"/>
              <a:ext cx="16969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/>
                <a:t>нейтрально</a:t>
              </a:r>
              <a:endParaRPr lang="en-US" sz="2000" b="1" dirty="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-215830" y="5683208"/>
              <a:ext cx="1978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/>
                <a:t>отрицательно</a:t>
              </a:r>
              <a:endParaRPr lang="en-US" sz="2000" b="1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591455" y="2456409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591355" y="2908672"/>
              <a:ext cx="364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91455" y="3360935"/>
              <a:ext cx="3642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29927" y="3987204"/>
              <a:ext cx="2872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29977" y="4326421"/>
              <a:ext cx="287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629927" y="4778684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629927" y="5230947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-</a:t>
              </a:r>
              <a:endParaRPr lang="en-US" sz="2400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91455" y="2004146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+</a:t>
              </a:r>
              <a:endParaRPr lang="en-US" sz="2400" dirty="0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1133065" y="2709591"/>
            <a:ext cx="171633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Событие </a:t>
            </a:r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21" name="Textfeld 20"/>
          <p:cNvSpPr txBox="1"/>
          <p:nvPr/>
        </p:nvSpPr>
        <p:spPr>
          <a:xfrm>
            <a:off x="2609003" y="4569399"/>
            <a:ext cx="171633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Событие </a:t>
            </a:r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3375420" y="1905005"/>
            <a:ext cx="171633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Событие </a:t>
            </a:r>
            <a:r>
              <a:rPr lang="en-US" sz="2400" dirty="0" smtClean="0"/>
              <a:t>3</a:t>
            </a:r>
            <a:endParaRPr lang="en-US" sz="2400" dirty="0"/>
          </a:p>
        </p:txBody>
      </p:sp>
      <p:sp>
        <p:nvSpPr>
          <p:cNvPr id="23" name="Textfeld 22"/>
          <p:cNvSpPr txBox="1"/>
          <p:nvPr/>
        </p:nvSpPr>
        <p:spPr>
          <a:xfrm>
            <a:off x="4781423" y="3305790"/>
            <a:ext cx="171633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Событие </a:t>
            </a:r>
            <a:r>
              <a:rPr lang="en-US" sz="2400" dirty="0" smtClean="0"/>
              <a:t>4</a:t>
            </a:r>
          </a:p>
        </p:txBody>
      </p:sp>
      <p:cxnSp>
        <p:nvCxnSpPr>
          <p:cNvPr id="5" name="Gerade Verbindung 4"/>
          <p:cNvCxnSpPr>
            <a:stCxn id="20" idx="2"/>
            <a:endCxn id="21" idx="0"/>
          </p:cNvCxnSpPr>
          <p:nvPr/>
        </p:nvCxnSpPr>
        <p:spPr>
          <a:xfrm>
            <a:off x="1991233" y="3171256"/>
            <a:ext cx="1475938" cy="1398143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21" idx="0"/>
            <a:endCxn id="22" idx="2"/>
          </p:cNvCxnSpPr>
          <p:nvPr/>
        </p:nvCxnSpPr>
        <p:spPr>
          <a:xfrm flipV="1">
            <a:off x="3467171" y="2366670"/>
            <a:ext cx="766417" cy="2202729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>
            <a:stCxn id="23" idx="0"/>
            <a:endCxn id="22" idx="2"/>
          </p:cNvCxnSpPr>
          <p:nvPr/>
        </p:nvCxnSpPr>
        <p:spPr>
          <a:xfrm flipH="1" flipV="1">
            <a:off x="4233588" y="2366670"/>
            <a:ext cx="1406003" cy="939120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5734577" y="2338643"/>
            <a:ext cx="1716335" cy="461665"/>
          </a:xfrm>
          <a:prstGeom prst="rect">
            <a:avLst/>
          </a:prstGeom>
          <a:solidFill>
            <a:schemeClr val="accent6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Событие </a:t>
            </a:r>
            <a:r>
              <a:rPr lang="en-US" sz="2400" dirty="0" smtClean="0"/>
              <a:t>5</a:t>
            </a:r>
          </a:p>
        </p:txBody>
      </p:sp>
      <p:cxnSp>
        <p:nvCxnSpPr>
          <p:cNvPr id="43" name="Gerade Verbindung 42"/>
          <p:cNvCxnSpPr>
            <a:stCxn id="42" idx="2"/>
            <a:endCxn id="23" idx="0"/>
          </p:cNvCxnSpPr>
          <p:nvPr/>
        </p:nvCxnSpPr>
        <p:spPr>
          <a:xfrm flipH="1">
            <a:off x="5639591" y="2800308"/>
            <a:ext cx="953154" cy="505482"/>
          </a:xfrm>
          <a:prstGeom prst="line">
            <a:avLst/>
          </a:prstGeom>
          <a:ln w="190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>
            <a:off x="7730189" y="3490121"/>
            <a:ext cx="1415171" cy="83099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Линия </a:t>
            </a:r>
          </a:p>
          <a:p>
            <a:pPr algn="ctr"/>
            <a:r>
              <a:rPr lang="ru-RU" sz="2400" dirty="0" smtClean="0"/>
              <a:t>времени</a:t>
            </a:r>
            <a:endParaRPr lang="en-US" sz="2400" dirty="0"/>
          </a:p>
        </p:txBody>
      </p:sp>
      <p:sp>
        <p:nvSpPr>
          <p:cNvPr id="26" name="Titel 1"/>
          <p:cNvSpPr txBox="1">
            <a:spLocks/>
          </p:cNvSpPr>
          <p:nvPr/>
        </p:nvSpPr>
        <p:spPr>
          <a:xfrm>
            <a:off x="0" y="511363"/>
            <a:ext cx="9144000" cy="738317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Использование линии времени для оценки</a:t>
            </a:r>
            <a:endParaRPr lang="en-US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307579" y="6006302"/>
            <a:ext cx="1395484" cy="83099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Оценка </a:t>
            </a:r>
          </a:p>
          <a:p>
            <a:pPr algn="ctr"/>
            <a:r>
              <a:rPr lang="ru-RU" sz="2400" dirty="0" smtClean="0"/>
              <a:t>событий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216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42" grpId="0" animBg="1"/>
      <p:bldP spid="63" grpId="0"/>
      <p:bldP spid="6" grpId="0"/>
    </p:bldLst>
  </p:timing>
</p:sld>
</file>

<file path=ppt/theme/theme1.xml><?xml version="1.0" encoding="utf-8"?>
<a:theme xmlns:a="http://schemas.openxmlformats.org/drawingml/2006/main" name="TiMMCO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Microsoft Office PowerPoint</Application>
  <PresentationFormat>Bildschirmpräsentation (4:3)</PresentationFormat>
  <Paragraphs>62</Paragraphs>
  <Slides>9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TiMMCO-Design</vt:lpstr>
      <vt:lpstr>PowerPoint-Präsentation</vt:lpstr>
      <vt:lpstr>Ключевые ценности культуры сотрудничества</vt:lpstr>
      <vt:lpstr>Ключевые ценности культуры сотрудничества</vt:lpstr>
      <vt:lpstr>Повседневная жизнь быстро способствует забыванию планов </vt:lpstr>
      <vt:lpstr>Повседневная жизнь быстро способствует забыванию планов </vt:lpstr>
      <vt:lpstr>Тестирование плана действий</vt:lpstr>
      <vt:lpstr>Тестирование плана действий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 </dc:creator>
  <cp:lastModifiedBy>Reviewer</cp:lastModifiedBy>
  <cp:revision>64</cp:revision>
  <dcterms:created xsi:type="dcterms:W3CDTF">2013-12-30T09:27:52Z</dcterms:created>
  <dcterms:modified xsi:type="dcterms:W3CDTF">2014-07-24T18:14:26Z</dcterms:modified>
</cp:coreProperties>
</file>