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2"/>
    <p:sldId id="275" r:id="rId3"/>
    <p:sldId id="274" r:id="rId4"/>
    <p:sldId id="276" r:id="rId5"/>
    <p:sldId id="263" r:id="rId6"/>
    <p:sldId id="277" r:id="rId7"/>
    <p:sldId id="264" r:id="rId8"/>
    <p:sldId id="278" r:id="rId9"/>
    <p:sldId id="266" r:id="rId1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5"/>
            <p14:sldId id="274"/>
            <p14:sldId id="276"/>
            <p14:sldId id="263"/>
            <p14:sldId id="277"/>
            <p14:sldId id="264"/>
            <p14:sldId id="278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napToObjects="1">
      <p:cViewPr>
        <p:scale>
          <a:sx n="63" d="100"/>
          <a:sy n="63" d="100"/>
        </p:scale>
        <p:origin x="-2100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26.07.2014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26.07.2014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388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6333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3172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720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650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4441" y="6433140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0" y="759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TiMMCO – 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</a:t>
            </a:r>
            <a:r>
              <a:rPr lang="ro-M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apitolul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8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:</a:t>
            </a:r>
            <a:r>
              <a:rPr lang="de-DE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Pasul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7 –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Monitorizarea Procesului</a:t>
            </a:r>
            <a:endParaRPr lang="de-DE" sz="1800" b="0" i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Textfeld 4"/>
          <p:cNvSpPr txBox="1"/>
          <p:nvPr userDrawn="1"/>
        </p:nvSpPr>
        <p:spPr>
          <a:xfrm>
            <a:off x="8685333" y="6491492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D3072056-1FAA-426F-B944-807C0E9778AA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764088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/>
              <a:t>Training</a:t>
            </a:r>
          </a:p>
          <a:p>
            <a:pPr algn="ctr"/>
            <a:r>
              <a:rPr lang="vi-VN" sz="3600" b="1" dirty="0"/>
              <a:t>În Medierea Interculturală dintre Mai Multe Părţi</a:t>
            </a:r>
          </a:p>
          <a:p>
            <a:pPr algn="ctr"/>
            <a:r>
              <a:rPr lang="vi-VN" sz="3600" b="1" dirty="0"/>
              <a:t>În Comunităţi şi Organizaţii</a:t>
            </a:r>
          </a:p>
          <a:p>
            <a:pPr algn="ctr"/>
            <a:endParaRPr lang="en-US" sz="2400" dirty="0"/>
          </a:p>
          <a:p>
            <a:pPr algn="ctr"/>
            <a:r>
              <a:rPr lang="de-DE" sz="2800" b="1" dirty="0" smtClean="0"/>
              <a:t>C</a:t>
            </a:r>
            <a:r>
              <a:rPr lang="ro-MO" sz="2800" b="1" dirty="0" smtClean="0"/>
              <a:t>apitolul</a:t>
            </a:r>
            <a:r>
              <a:rPr lang="ro-RO" sz="2800" b="1" dirty="0" smtClean="0"/>
              <a:t> 8</a:t>
            </a:r>
            <a:endParaRPr lang="de-DE" sz="2800" b="1" dirty="0" smtClean="0"/>
          </a:p>
          <a:p>
            <a:pPr algn="ctr"/>
            <a:r>
              <a:rPr lang="ro-RO" sz="2800" b="1" dirty="0" smtClean="0"/>
              <a:t>Pasul</a:t>
            </a:r>
            <a:r>
              <a:rPr lang="de-DE" sz="2800" b="1" dirty="0" smtClean="0"/>
              <a:t> 7 – </a:t>
            </a:r>
            <a:r>
              <a:rPr lang="ro-RO" sz="2800" b="1" dirty="0" smtClean="0"/>
              <a:t>Monitorizarea Procesului</a:t>
            </a:r>
            <a:endParaRPr lang="de-DE" sz="3600" dirty="0" smtClean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4" name="Rechteck 13"/>
          <p:cNvSpPr/>
          <p:nvPr/>
        </p:nvSpPr>
        <p:spPr>
          <a:xfrm>
            <a:off x="328246" y="6204881"/>
            <a:ext cx="8217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/>
              <a:t>Acest manual este finanţat de Oficiul Federal Străin German şi DAAD (Serviciul de Schimb Academic German) în cadrul programului „Prevenirea Conflictului în Regiunea Caucazului de Sud/Asia Centrală şi Moldova 2009-2013”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58674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Valrile Cheie ale Culturii Cooperării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717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8686800" cy="72307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800" b="1" dirty="0" err="1"/>
              <a:t>Valrile</a:t>
            </a:r>
            <a:r>
              <a:rPr lang="ro-RO" sz="2800" b="1" dirty="0"/>
              <a:t> Cheie ale Culturii Cooperării</a:t>
            </a:r>
            <a:endParaRPr lang="en-US" sz="2800" b="1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4294967295"/>
          </p:nvPr>
        </p:nvSpPr>
        <p:spPr>
          <a:xfrm>
            <a:off x="0" y="1493521"/>
            <a:ext cx="9144000" cy="4541519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ro-RO" sz="2400" b="1" dirty="0" smtClean="0"/>
              <a:t>Transparenţa informaţiei</a:t>
            </a:r>
            <a:endParaRPr lang="en-US" sz="2400" b="1" dirty="0" smtClean="0"/>
          </a:p>
          <a:p>
            <a:pPr marL="457200" lvl="1" indent="0">
              <a:buNone/>
            </a:pPr>
            <a:r>
              <a:rPr lang="ro-RO" sz="2000" dirty="0" smtClean="0"/>
              <a:t>de ex. să se dea doar informaţie adevărată şi să nu se ascundă informaţie în dezavantajul cuiva</a:t>
            </a:r>
            <a:endParaRPr lang="en-US" sz="2000" dirty="0" smtClean="0"/>
          </a:p>
          <a:p>
            <a:endParaRPr lang="en-US" sz="2400" b="1" dirty="0" smtClean="0"/>
          </a:p>
          <a:p>
            <a:r>
              <a:rPr lang="en-US" sz="2400" b="1" dirty="0" err="1" smtClean="0"/>
              <a:t>Genero</a:t>
            </a:r>
            <a:r>
              <a:rPr lang="ro-RO" sz="2400" b="1" dirty="0" err="1" smtClean="0"/>
              <a:t>zitatea</a:t>
            </a:r>
            <a:r>
              <a:rPr lang="ro-RO" sz="2400" b="1" dirty="0" smtClean="0"/>
              <a:t> în cadrul relaţiei</a:t>
            </a:r>
            <a:endParaRPr lang="en-US" sz="2400" b="1" dirty="0" smtClean="0"/>
          </a:p>
          <a:p>
            <a:pPr marL="457200" lvl="1" indent="0">
              <a:buNone/>
            </a:pPr>
            <a:r>
              <a:rPr lang="ro-RO" sz="2000" dirty="0" smtClean="0"/>
              <a:t>De ex. să se recunoască şi să nu se rănească intenţionat cealaltă parte</a:t>
            </a:r>
            <a:endParaRPr lang="en-US" sz="2000" dirty="0" smtClean="0"/>
          </a:p>
          <a:p>
            <a:endParaRPr lang="en-US" sz="2400" b="1" dirty="0" smtClean="0"/>
          </a:p>
          <a:p>
            <a:r>
              <a:rPr lang="ro-RO" sz="2400" b="1" dirty="0" smtClean="0"/>
              <a:t>Deschiderea de a înţelege lumea subiectivă a celeilalte părţi</a:t>
            </a:r>
            <a:endParaRPr lang="en-US" sz="2400" b="1" dirty="0" smtClean="0"/>
          </a:p>
          <a:p>
            <a:pPr marL="457200" lvl="1" indent="0">
              <a:buNone/>
            </a:pPr>
            <a:r>
              <a:rPr lang="ro-RO" sz="2000" dirty="0" smtClean="0"/>
              <a:t> de ex. ascultaţi cealaltă parte şi nu vă întoarceţi la stereotipurile negative anterioare şi învinuirea de greşeli.</a:t>
            </a:r>
            <a:endParaRPr lang="en-US" sz="2000" dirty="0" smtClean="0"/>
          </a:p>
          <a:p>
            <a:endParaRPr lang="en-US" sz="2400" b="1" dirty="0" smtClean="0"/>
          </a:p>
          <a:p>
            <a:r>
              <a:rPr lang="ro-RO" sz="2400" b="1" dirty="0" smtClean="0"/>
              <a:t>Responsabilitatea pentru acţiunile convenite</a:t>
            </a:r>
            <a:endParaRPr lang="en-US" sz="2400" b="1" dirty="0" smtClean="0"/>
          </a:p>
          <a:p>
            <a:pPr marL="457200" lvl="1" indent="0">
              <a:buNone/>
            </a:pPr>
            <a:r>
              <a:rPr lang="ro-RO" sz="2000" dirty="0" smtClean="0"/>
              <a:t>De ex. îndeplinirea sarcinilor propuse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8701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63246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Viaţa de zi cu zi face ca planurile să fie uitate rapid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6718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153930" y="1203960"/>
            <a:ext cx="2220210" cy="232334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o-RO" sz="2400" dirty="0" smtClean="0"/>
              <a:t>Primele încercări de a implementa măsurile de rezolvare a conflictului</a:t>
            </a:r>
            <a:endParaRPr lang="en-US" sz="2400" dirty="0"/>
          </a:p>
        </p:txBody>
      </p:sp>
      <p:sp>
        <p:nvSpPr>
          <p:cNvPr id="15" name="Abgerundetes Rechteck 14"/>
          <p:cNvSpPr/>
          <p:nvPr/>
        </p:nvSpPr>
        <p:spPr>
          <a:xfrm>
            <a:off x="213360" y="4113185"/>
            <a:ext cx="2220210" cy="232334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o-RO" sz="2400" dirty="0" smtClean="0"/>
              <a:t>Comportamentul prost adaptat al celeilalte părţi</a:t>
            </a:r>
            <a:endParaRPr lang="en-US" sz="2400" dirty="0"/>
          </a:p>
        </p:txBody>
      </p:sp>
      <p:sp>
        <p:nvSpPr>
          <p:cNvPr id="5" name="Explosion 2 4"/>
          <p:cNvSpPr/>
          <p:nvPr/>
        </p:nvSpPr>
        <p:spPr>
          <a:xfrm rot="900000">
            <a:off x="240414" y="3346591"/>
            <a:ext cx="2508752" cy="1191981"/>
          </a:xfrm>
          <a:prstGeom prst="irregularSeal2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69259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800" b="1" dirty="0"/>
              <a:t>Viaţa de zi cu zi face ca planurile să fie uitate rapid</a:t>
            </a:r>
            <a:endParaRPr lang="en-US" sz="2800" b="1" dirty="0"/>
          </a:p>
        </p:txBody>
      </p:sp>
      <p:sp>
        <p:nvSpPr>
          <p:cNvPr id="16" name="Abgerundetes Rechteck 15"/>
          <p:cNvSpPr/>
          <p:nvPr/>
        </p:nvSpPr>
        <p:spPr>
          <a:xfrm>
            <a:off x="3759210" y="3081111"/>
            <a:ext cx="1626766" cy="162676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o-RO" sz="2400" dirty="0" smtClean="0"/>
              <a:t>Noi tensiuni</a:t>
            </a:r>
            <a:endParaRPr lang="en-US" sz="2400" dirty="0"/>
          </a:p>
        </p:txBody>
      </p:sp>
      <p:sp>
        <p:nvSpPr>
          <p:cNvPr id="17" name="Abgerundetes Rechteck 16"/>
          <p:cNvSpPr/>
          <p:nvPr/>
        </p:nvSpPr>
        <p:spPr>
          <a:xfrm>
            <a:off x="6764808" y="3081111"/>
            <a:ext cx="1626766" cy="162676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o-RO" sz="2400" dirty="0" smtClean="0"/>
              <a:t>Părţile nu mai depun efort</a:t>
            </a:r>
            <a:endParaRPr lang="en-US" sz="2400" dirty="0"/>
          </a:p>
        </p:txBody>
      </p:sp>
      <p:cxnSp>
        <p:nvCxnSpPr>
          <p:cNvPr id="22" name="Gerade Verbindung mit Pfeil 21"/>
          <p:cNvCxnSpPr/>
          <p:nvPr/>
        </p:nvCxnSpPr>
        <p:spPr>
          <a:xfrm>
            <a:off x="3089280" y="3894494"/>
            <a:ext cx="576426" cy="0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5485025" y="3894494"/>
            <a:ext cx="1170888" cy="0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Geschweifte Klammer rechts 29"/>
          <p:cNvSpPr/>
          <p:nvPr/>
        </p:nvSpPr>
        <p:spPr>
          <a:xfrm>
            <a:off x="2665788" y="1325879"/>
            <a:ext cx="335858" cy="5110651"/>
          </a:xfrm>
          <a:prstGeom prst="rightBrace">
            <a:avLst>
              <a:gd name="adj1" fmla="val 43116"/>
              <a:gd name="adj2" fmla="val 50000"/>
            </a:avLst>
          </a:prstGeom>
          <a:ln w="28575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16151" y="3696618"/>
            <a:ext cx="2057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Se ciocneşte cu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3831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5" grpId="0" animBg="1"/>
      <p:bldP spid="16" grpId="0" animBg="1"/>
      <p:bldP spid="17" grpId="0" animBg="1"/>
      <p:bldP spid="30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idx="4294967295"/>
          </p:nvPr>
        </p:nvSpPr>
        <p:spPr>
          <a:xfrm>
            <a:off x="-1" y="2857500"/>
            <a:ext cx="9144001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Testarea planului de acţiune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5617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66211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800" b="1" dirty="0" smtClean="0"/>
              <a:t>Testarea planului de acţiune</a:t>
            </a:r>
            <a:endParaRPr lang="en-US" sz="2800" b="1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4294967295"/>
          </p:nvPr>
        </p:nvSpPr>
        <p:spPr>
          <a:xfrm>
            <a:off x="0" y="1280160"/>
            <a:ext cx="9144000" cy="5212715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o-RO" sz="2400" b="1" dirty="0" smtClean="0">
                <a:solidFill>
                  <a:srgbClr val="000000"/>
                </a:solidFill>
              </a:rPr>
              <a:t>Planul de Acţiune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ro-RO" sz="2400" dirty="0" smtClean="0">
                <a:solidFill>
                  <a:srgbClr val="000000"/>
                </a:solidFill>
              </a:rPr>
              <a:t>Greşelile vor fi făcute natural</a:t>
            </a:r>
            <a:endParaRPr lang="en-US" sz="2400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ro-RO" sz="2400" dirty="0" smtClean="0">
                <a:solidFill>
                  <a:srgbClr val="000000"/>
                </a:solidFill>
              </a:rPr>
              <a:t>Nimeni nu este perfect în planificarea viitorului şi vor fi eşecuri.</a:t>
            </a:r>
            <a:endParaRPr lang="en-US" sz="2400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ro-RO" sz="2400" dirty="0" smtClean="0">
                <a:solidFill>
                  <a:srgbClr val="000000"/>
                </a:solidFill>
              </a:rPr>
              <a:t>Nu aşteptaţi o implementare perfectă</a:t>
            </a:r>
            <a:endParaRPr lang="en-US" sz="2400" dirty="0" smtClean="0">
              <a:solidFill>
                <a:srgbClr val="000000"/>
              </a:solidFill>
            </a:endParaRPr>
          </a:p>
          <a:p>
            <a:pPr lvl="0"/>
            <a:endParaRPr lang="en-US" sz="2400" b="1" dirty="0" smtClean="0">
              <a:solidFill>
                <a:srgbClr val="000000"/>
              </a:solidFill>
            </a:endParaRPr>
          </a:p>
          <a:p>
            <a:pPr lvl="0"/>
            <a:r>
              <a:rPr lang="ro-RO" sz="2400" b="1" dirty="0" smtClean="0">
                <a:solidFill>
                  <a:srgbClr val="000000"/>
                </a:solidFill>
              </a:rPr>
              <a:t>Devieri de la plan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ro-RO" sz="2400" dirty="0" smtClean="0">
                <a:solidFill>
                  <a:srgbClr val="000000"/>
                </a:solidFill>
              </a:rPr>
              <a:t>Aşteptarea greşelilor</a:t>
            </a:r>
            <a:endParaRPr lang="en-US" sz="2400" dirty="0" smtClean="0">
              <a:solidFill>
                <a:srgbClr val="000000"/>
              </a:solidFill>
            </a:endParaRPr>
          </a:p>
          <a:p>
            <a:pPr lvl="0"/>
            <a:endParaRPr lang="en-US" sz="2400" b="1" dirty="0" smtClean="0">
              <a:solidFill>
                <a:srgbClr val="000000"/>
              </a:solidFill>
            </a:endParaRPr>
          </a:p>
          <a:p>
            <a:pPr lvl="0"/>
            <a:r>
              <a:rPr lang="ro-RO" sz="2400" b="1" dirty="0" smtClean="0">
                <a:solidFill>
                  <a:srgbClr val="000000"/>
                </a:solidFill>
              </a:rPr>
              <a:t>Evaluare şi modificare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ro-RO" sz="2400" dirty="0" smtClean="0">
                <a:solidFill>
                  <a:srgbClr val="000000"/>
                </a:solidFill>
              </a:rPr>
              <a:t>Faceţi paşi mici spre îmbunătăţire</a:t>
            </a:r>
            <a:endParaRPr lang="en-US" sz="2400" dirty="0" smtClean="0">
              <a:solidFill>
                <a:srgbClr val="000000"/>
              </a:solidFill>
            </a:endParaRPr>
          </a:p>
          <a:p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68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0" y="2954589"/>
            <a:ext cx="9144000" cy="94882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o-RO" sz="2800" b="1" dirty="0" smtClean="0"/>
              <a:t>Folosire Liniei Timpului pentru Evaluare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8586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mit Pfeil 3"/>
          <p:cNvCxnSpPr/>
          <p:nvPr/>
        </p:nvCxnSpPr>
        <p:spPr>
          <a:xfrm>
            <a:off x="1500370" y="3708807"/>
            <a:ext cx="6348230" cy="12146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Gruppierung 26"/>
          <p:cNvGrpSpPr/>
          <p:nvPr/>
        </p:nvGrpSpPr>
        <p:grpSpPr>
          <a:xfrm>
            <a:off x="254975" y="1338523"/>
            <a:ext cx="1433406" cy="4592990"/>
            <a:chOff x="56855" y="1551883"/>
            <a:chExt cx="1433406" cy="4592990"/>
          </a:xfrm>
        </p:grpSpPr>
        <p:sp>
          <p:nvSpPr>
            <p:cNvPr id="7" name="Textfeld 6"/>
            <p:cNvSpPr txBox="1"/>
            <p:nvPr/>
          </p:nvSpPr>
          <p:spPr>
            <a:xfrm>
              <a:off x="110945" y="1551883"/>
              <a:ext cx="13292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sz="2400" b="1" dirty="0" smtClean="0"/>
                <a:t>pozitive</a:t>
              </a:r>
              <a:endParaRPr lang="en-US" sz="2400" b="1" dirty="0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210745" y="3691278"/>
              <a:ext cx="11256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sz="2400" b="1" dirty="0" smtClean="0"/>
                <a:t>neutre</a:t>
              </a:r>
              <a:endParaRPr lang="en-US" sz="2400" b="1" dirty="0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56855" y="5683208"/>
              <a:ext cx="14334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sz="2400" b="1" dirty="0" smtClean="0"/>
                <a:t>negative</a:t>
              </a:r>
              <a:endParaRPr lang="en-US" sz="2400" b="1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591455" y="2456409"/>
              <a:ext cx="364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591355" y="2908672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591455" y="3360935"/>
              <a:ext cx="3642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629927" y="3987204"/>
              <a:ext cx="2872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629977" y="4326421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629927" y="4778684"/>
              <a:ext cx="2872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629927" y="5230947"/>
              <a:ext cx="2872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591455" y="2004146"/>
              <a:ext cx="364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</p:grpSp>
      <p:sp>
        <p:nvSpPr>
          <p:cNvPr id="20" name="Textfeld 19"/>
          <p:cNvSpPr txBox="1"/>
          <p:nvPr/>
        </p:nvSpPr>
        <p:spPr>
          <a:xfrm>
            <a:off x="922668" y="2709591"/>
            <a:ext cx="2137125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Even</a:t>
            </a:r>
            <a:r>
              <a:rPr lang="ro-RO" sz="2400" dirty="0" err="1" smtClean="0"/>
              <a:t>imentul</a:t>
            </a:r>
            <a:r>
              <a:rPr lang="en-US" sz="2400" dirty="0" smtClean="0"/>
              <a:t> 1</a:t>
            </a:r>
            <a:endParaRPr lang="en-US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2433776" y="4553790"/>
            <a:ext cx="2137124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Even</a:t>
            </a:r>
            <a:r>
              <a:rPr lang="ro-RO" sz="2400" dirty="0" err="1"/>
              <a:t>imentul</a:t>
            </a:r>
            <a:r>
              <a:rPr lang="en-US" sz="2400" dirty="0" smtClean="0"/>
              <a:t> 2</a:t>
            </a:r>
            <a:endParaRPr lang="en-US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3080066" y="1905005"/>
            <a:ext cx="2307043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Even</a:t>
            </a:r>
            <a:r>
              <a:rPr lang="ro-RO" sz="2400" dirty="0" err="1"/>
              <a:t>imentul</a:t>
            </a:r>
            <a:r>
              <a:rPr lang="en-US" sz="2400" dirty="0"/>
              <a:t> </a:t>
            </a:r>
            <a:r>
              <a:rPr lang="en-US" sz="2400" dirty="0" smtClean="0"/>
              <a:t> 3</a:t>
            </a:r>
            <a:endParaRPr lang="en-US" sz="2400" dirty="0"/>
          </a:p>
        </p:txBody>
      </p:sp>
      <p:sp>
        <p:nvSpPr>
          <p:cNvPr id="23" name="Textfeld 22"/>
          <p:cNvSpPr txBox="1"/>
          <p:nvPr/>
        </p:nvSpPr>
        <p:spPr>
          <a:xfrm>
            <a:off x="4571028" y="3259288"/>
            <a:ext cx="2137124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Even</a:t>
            </a:r>
            <a:r>
              <a:rPr lang="ro-RO" sz="2400" dirty="0" err="1"/>
              <a:t>imentul</a:t>
            </a:r>
            <a:r>
              <a:rPr lang="en-US" sz="2400" dirty="0" smtClean="0"/>
              <a:t> 4</a:t>
            </a:r>
          </a:p>
        </p:txBody>
      </p:sp>
      <p:cxnSp>
        <p:nvCxnSpPr>
          <p:cNvPr id="5" name="Gerade Verbindung 4"/>
          <p:cNvCxnSpPr>
            <a:stCxn id="20" idx="2"/>
            <a:endCxn id="21" idx="0"/>
          </p:cNvCxnSpPr>
          <p:nvPr/>
        </p:nvCxnSpPr>
        <p:spPr>
          <a:xfrm>
            <a:off x="1991231" y="3171256"/>
            <a:ext cx="1511107" cy="1382534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29"/>
          <p:cNvCxnSpPr>
            <a:stCxn id="21" idx="0"/>
            <a:endCxn id="22" idx="2"/>
          </p:cNvCxnSpPr>
          <p:nvPr/>
        </p:nvCxnSpPr>
        <p:spPr>
          <a:xfrm flipV="1">
            <a:off x="3502338" y="2366670"/>
            <a:ext cx="731250" cy="2187120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/>
          <p:cNvCxnSpPr>
            <a:stCxn id="23" idx="0"/>
            <a:endCxn id="22" idx="2"/>
          </p:cNvCxnSpPr>
          <p:nvPr/>
        </p:nvCxnSpPr>
        <p:spPr>
          <a:xfrm flipH="1" flipV="1">
            <a:off x="4233588" y="2366670"/>
            <a:ext cx="1406002" cy="892618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5524182" y="2338643"/>
            <a:ext cx="2137124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Even</a:t>
            </a:r>
            <a:r>
              <a:rPr lang="ro-RO" sz="2400" dirty="0" err="1"/>
              <a:t>imentul</a:t>
            </a:r>
            <a:r>
              <a:rPr lang="en-US" sz="2400" dirty="0" smtClean="0"/>
              <a:t> 5</a:t>
            </a:r>
          </a:p>
        </p:txBody>
      </p:sp>
      <p:cxnSp>
        <p:nvCxnSpPr>
          <p:cNvPr id="43" name="Gerade Verbindung 42"/>
          <p:cNvCxnSpPr>
            <a:stCxn id="42" idx="2"/>
            <a:endCxn id="23" idx="0"/>
          </p:cNvCxnSpPr>
          <p:nvPr/>
        </p:nvCxnSpPr>
        <p:spPr>
          <a:xfrm flipH="1">
            <a:off x="5639590" y="2800308"/>
            <a:ext cx="953154" cy="458980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feld 62"/>
          <p:cNvSpPr txBox="1"/>
          <p:nvPr/>
        </p:nvSpPr>
        <p:spPr>
          <a:xfrm>
            <a:off x="7225028" y="3312179"/>
            <a:ext cx="1984839" cy="46166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none" rtlCol="0">
            <a:spAutoFit/>
          </a:bodyPr>
          <a:lstStyle/>
          <a:p>
            <a:pPr algn="ctr"/>
            <a:r>
              <a:rPr lang="ro-RO" sz="2400" dirty="0" smtClean="0"/>
              <a:t>Linia timpului</a:t>
            </a:r>
            <a:endParaRPr lang="en-US" sz="2400" dirty="0"/>
          </a:p>
        </p:txBody>
      </p:sp>
      <p:sp>
        <p:nvSpPr>
          <p:cNvPr id="26" name="Titel 1"/>
          <p:cNvSpPr txBox="1">
            <a:spLocks/>
          </p:cNvSpPr>
          <p:nvPr/>
        </p:nvSpPr>
        <p:spPr>
          <a:xfrm>
            <a:off x="0" y="511363"/>
            <a:ext cx="9144000" cy="738317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RO" sz="2800" b="1" dirty="0" smtClean="0"/>
              <a:t>Folosirea liniei timpului pentru evaluare</a:t>
            </a:r>
            <a:endParaRPr lang="en-US" sz="28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0" y="6162345"/>
            <a:ext cx="3627917" cy="46166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none" rtlCol="0">
            <a:spAutoFit/>
          </a:bodyPr>
          <a:lstStyle/>
          <a:p>
            <a:pPr algn="ctr"/>
            <a:r>
              <a:rPr lang="ro-RO" sz="2400" dirty="0" smtClean="0"/>
              <a:t>Evaluarea Evenimentelor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1216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42" grpId="0" animBg="1"/>
      <p:bldP spid="63" grpId="0"/>
      <p:bldP spid="6" grpId="0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Microsoft Office PowerPoint</Application>
  <PresentationFormat>Bildschirmpräsentation (4:3)</PresentationFormat>
  <Paragraphs>62</Paragraphs>
  <Slides>9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TiMMCO-Design</vt:lpstr>
      <vt:lpstr>PowerPoint-Präsentation</vt:lpstr>
      <vt:lpstr>Valrile Cheie ale Culturii Cooperării</vt:lpstr>
      <vt:lpstr>Valrile Cheie ale Culturii Cooperării</vt:lpstr>
      <vt:lpstr>Viaţa de zi cu zi face ca planurile să fie uitate rapid</vt:lpstr>
      <vt:lpstr>Viaţa de zi cu zi face ca planurile să fie uitate rapid</vt:lpstr>
      <vt:lpstr>Testarea planului de acţiune</vt:lpstr>
      <vt:lpstr>Testarea planului de acţiune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54</cp:revision>
  <dcterms:created xsi:type="dcterms:W3CDTF">2013-12-30T09:27:52Z</dcterms:created>
  <dcterms:modified xsi:type="dcterms:W3CDTF">2014-07-26T12:23:24Z</dcterms:modified>
</cp:coreProperties>
</file>