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8" r:id="rId2"/>
    <p:sldId id="300" r:id="rId3"/>
    <p:sldId id="286" r:id="rId4"/>
    <p:sldId id="301" r:id="rId5"/>
    <p:sldId id="283" r:id="rId6"/>
    <p:sldId id="303" r:id="rId7"/>
    <p:sldId id="293" r:id="rId8"/>
    <p:sldId id="294" r:id="rId9"/>
    <p:sldId id="295" r:id="rId10"/>
    <p:sldId id="296" r:id="rId11"/>
    <p:sldId id="297" r:id="rId12"/>
    <p:sldId id="298" r:id="rId13"/>
    <p:sldId id="304" r:id="rId14"/>
    <p:sldId id="299" r:id="rId15"/>
    <p:sldId id="305" r:id="rId16"/>
    <p:sldId id="282" r:id="rId17"/>
    <p:sldId id="302" r:id="rId18"/>
    <p:sldId id="268" r:id="rId19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7428EAAB-A970-7742-9B48-3BC28F0BB9F2}">
          <p14:sldIdLst>
            <p14:sldId id="258"/>
            <p14:sldId id="300"/>
            <p14:sldId id="286"/>
            <p14:sldId id="301"/>
            <p14:sldId id="283"/>
            <p14:sldId id="303"/>
            <p14:sldId id="293"/>
            <p14:sldId id="294"/>
            <p14:sldId id="295"/>
            <p14:sldId id="296"/>
            <p14:sldId id="297"/>
            <p14:sldId id="298"/>
            <p14:sldId id="304"/>
            <p14:sldId id="299"/>
            <p14:sldId id="305"/>
            <p14:sldId id="282"/>
            <p14:sldId id="302"/>
            <p14:sldId id="268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 " initials="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FF00"/>
    <a:srgbClr val="FF9900"/>
    <a:srgbClr val="FFFF66"/>
    <a:srgbClr val="99CCFF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66" autoAdjust="0"/>
    <p:restoredTop sz="99455" autoAdjust="0"/>
  </p:normalViewPr>
  <p:slideViewPr>
    <p:cSldViewPr snapToGrid="0" snapToObjects="1">
      <p:cViewPr varScale="1">
        <p:scale>
          <a:sx n="93" d="100"/>
          <a:sy n="93" d="100"/>
        </p:scale>
        <p:origin x="-129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 snapToObjects="1">
      <p:cViewPr varScale="1">
        <p:scale>
          <a:sx n="118" d="100"/>
          <a:sy n="118" d="100"/>
        </p:scale>
        <p:origin x="-507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C2204A-0106-4745-A5F7-D7AA22A0C83D}" type="datetimeFigureOut">
              <a:rPr lang="de-DE" smtClean="0"/>
              <a:t>24.07.2014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2CCC1-A67E-4245-838A-0286BB0ECD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861001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073D1E-9DBA-A74C-B51F-38F7C7191405}" type="datetimeFigureOut">
              <a:rPr lang="de-DE" smtClean="0"/>
              <a:t>24.07.2014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1FDC24-3523-F145-B1CB-DFEE1030DA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305403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20880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008591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33504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33504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33504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33504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33504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33504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30988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43668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0644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0117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3000">
              <a:srgbClr val="D9D9D9"/>
            </a:gs>
            <a:gs pos="0">
              <a:schemeClr val="bg1">
                <a:lumMod val="6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uppierung 32"/>
          <p:cNvGrpSpPr/>
          <p:nvPr userDrawn="1"/>
        </p:nvGrpSpPr>
        <p:grpSpPr>
          <a:xfrm>
            <a:off x="8734753" y="6441207"/>
            <a:ext cx="385763" cy="393702"/>
            <a:chOff x="8716963" y="44449"/>
            <a:chExt cx="385763" cy="393702"/>
          </a:xfrm>
        </p:grpSpPr>
        <p:sp>
          <p:nvSpPr>
            <p:cNvPr id="28" name="Rectangle 19"/>
            <p:cNvSpPr>
              <a:spLocks noChangeArrowheads="1"/>
            </p:cNvSpPr>
            <p:nvPr/>
          </p:nvSpPr>
          <p:spPr bwMode="auto">
            <a:xfrm rot="2700000">
              <a:off x="8766175" y="100013"/>
              <a:ext cx="292100" cy="2825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de-DE" altLang="de-DE" sz="1000" smtClean="0">
                <a:solidFill>
                  <a:schemeClr val="bg2"/>
                </a:solidFill>
                <a:ea typeface="+mn-ea"/>
              </a:endParaRPr>
            </a:p>
          </p:txBody>
        </p:sp>
        <p:sp>
          <p:nvSpPr>
            <p:cNvPr id="29" name="Freeform 20"/>
            <p:cNvSpPr>
              <a:spLocks noChangeAspect="1"/>
            </p:cNvSpPr>
            <p:nvPr/>
          </p:nvSpPr>
          <p:spPr bwMode="auto">
            <a:xfrm>
              <a:off x="8932863" y="44450"/>
              <a:ext cx="169862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0" name="Freeform 21"/>
            <p:cNvSpPr>
              <a:spLocks noChangeAspect="1"/>
            </p:cNvSpPr>
            <p:nvPr/>
          </p:nvSpPr>
          <p:spPr bwMode="auto">
            <a:xfrm rot="5400000" flipH="1" flipV="1">
              <a:off x="8713788" y="47625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solidFill>
              <a:srgbClr val="FFFFFF"/>
            </a:solidFill>
            <a:ln w="38100" cmpd="sng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1" name="Freeform 22"/>
            <p:cNvSpPr>
              <a:spLocks noChangeAspect="1"/>
            </p:cNvSpPr>
            <p:nvPr/>
          </p:nvSpPr>
          <p:spPr bwMode="auto">
            <a:xfrm flipH="1" flipV="1">
              <a:off x="8716963" y="261938"/>
              <a:ext cx="171450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2" name="Freeform 23"/>
            <p:cNvSpPr>
              <a:spLocks noChangeAspect="1"/>
            </p:cNvSpPr>
            <p:nvPr/>
          </p:nvSpPr>
          <p:spPr bwMode="auto">
            <a:xfrm rot="5400000">
              <a:off x="8929688" y="265113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99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</p:grpSp>
      <p:cxnSp>
        <p:nvCxnSpPr>
          <p:cNvPr id="8" name="Gerade Verbindung 7"/>
          <p:cNvCxnSpPr/>
          <p:nvPr userDrawn="1"/>
        </p:nvCxnSpPr>
        <p:spPr>
          <a:xfrm>
            <a:off x="-30882" y="473109"/>
            <a:ext cx="920672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feld 24"/>
          <p:cNvSpPr txBox="1"/>
          <p:nvPr userDrawn="1"/>
        </p:nvSpPr>
        <p:spPr>
          <a:xfrm>
            <a:off x="-30882" y="75970"/>
            <a:ext cx="9161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i="1" kern="120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TMMMCO </a:t>
            </a:r>
            <a:r>
              <a:rPr lang="en-US" sz="1800" b="0" i="1" kern="120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– </a:t>
            </a:r>
            <a:r>
              <a:rPr lang="ru-RU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Глава </a:t>
            </a:r>
            <a:r>
              <a:rPr lang="en-US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4:</a:t>
            </a:r>
            <a:r>
              <a:rPr lang="en-US" sz="1800" b="0" i="1" kern="12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 </a:t>
            </a:r>
            <a:r>
              <a:rPr lang="ru-RU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Шаг </a:t>
            </a:r>
            <a:r>
              <a:rPr lang="en-US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3 – </a:t>
            </a:r>
            <a:r>
              <a:rPr lang="ru-RU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Определение конфликтных вопросов</a:t>
            </a:r>
            <a:r>
              <a:rPr lang="en-US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 </a:t>
            </a:r>
          </a:p>
        </p:txBody>
      </p:sp>
      <p:sp>
        <p:nvSpPr>
          <p:cNvPr id="4" name="Textfeld 3"/>
          <p:cNvSpPr txBox="1"/>
          <p:nvPr userDrawn="1"/>
        </p:nvSpPr>
        <p:spPr>
          <a:xfrm>
            <a:off x="8685645" y="6499559"/>
            <a:ext cx="483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A185E4E9-14A9-4640-8F7F-772C70ADFBA5}" type="slidenum">
              <a:rPr lang="de-DE" sz="1200" smtClean="0"/>
              <a:pPr algn="ctr"/>
              <a:t>‹Nr.›</a:t>
            </a:fld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2370292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0" i="0" kern="1200">
          <a:solidFill>
            <a:schemeClr val="tx1"/>
          </a:solidFill>
          <a:latin typeface="Arial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32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image" Target="../media/image12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10" Type="http://schemas.microsoft.com/office/2007/relationships/hdphoto" Target="../media/hdphoto11.wdp"/><Relationship Id="rId4" Type="http://schemas.microsoft.com/office/2007/relationships/hdphoto" Target="../media/hdphoto9.wdp"/><Relationship Id="rId9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13.wdp"/><Relationship Id="rId3" Type="http://schemas.openxmlformats.org/officeDocument/2006/relationships/image" Target="../media/image12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10" Type="http://schemas.microsoft.com/office/2007/relationships/hdphoto" Target="../media/hdphoto14.wdp"/><Relationship Id="rId4" Type="http://schemas.microsoft.com/office/2007/relationships/hdphoto" Target="../media/hdphoto12.wdp"/><Relationship Id="rId9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3" Type="http://schemas.openxmlformats.org/officeDocument/2006/relationships/image" Target="../media/image12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10" Type="http://schemas.microsoft.com/office/2007/relationships/hdphoto" Target="../media/hdphoto17.wdp"/><Relationship Id="rId4" Type="http://schemas.microsoft.com/office/2007/relationships/hdphoto" Target="../media/hdphoto15.wdp"/><Relationship Id="rId9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1.png"/><Relationship Id="rId3" Type="http://schemas.openxmlformats.org/officeDocument/2006/relationships/image" Target="../media/image13.png"/><Relationship Id="rId7" Type="http://schemas.openxmlformats.org/officeDocument/2006/relationships/image" Target="../media/image8.png"/><Relationship Id="rId12" Type="http://schemas.microsoft.com/office/2007/relationships/hdphoto" Target="../media/hdphoto19.wdp"/><Relationship Id="rId17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6" Type="http://schemas.microsoft.com/office/2007/relationships/hdphoto" Target="../media/hdphoto3.wdp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5" Type="http://schemas.openxmlformats.org/officeDocument/2006/relationships/image" Target="../media/image10.png"/><Relationship Id="rId10" Type="http://schemas.microsoft.com/office/2007/relationships/hdphoto" Target="../media/hdphoto18.wdp"/><Relationship Id="rId4" Type="http://schemas.openxmlformats.org/officeDocument/2006/relationships/image" Target="../media/image14.png"/><Relationship Id="rId9" Type="http://schemas.openxmlformats.org/officeDocument/2006/relationships/image" Target="../media/image9.png"/><Relationship Id="rId14" Type="http://schemas.microsoft.com/office/2007/relationships/hdphoto" Target="../media/hdphoto20.wdp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9.png"/><Relationship Id="rId10" Type="http://schemas.microsoft.com/office/2007/relationships/hdphoto" Target="../media/hdphoto6.wdp"/><Relationship Id="rId4" Type="http://schemas.microsoft.com/office/2007/relationships/hdphoto" Target="../media/hdphoto1.wdp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12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10" Type="http://schemas.microsoft.com/office/2007/relationships/hdphoto" Target="../media/hdphoto6.wdp"/><Relationship Id="rId4" Type="http://schemas.microsoft.com/office/2007/relationships/hdphoto" Target="../media/hdphoto7.wdp"/><Relationship Id="rId9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feld 18"/>
          <p:cNvSpPr txBox="1"/>
          <p:nvPr/>
        </p:nvSpPr>
        <p:spPr>
          <a:xfrm>
            <a:off x="-31263" y="765576"/>
            <a:ext cx="917526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/>
              <a:t>Тренинг</a:t>
            </a:r>
            <a:endParaRPr lang="en-US" sz="3600" b="1" dirty="0"/>
          </a:p>
          <a:p>
            <a:pPr algn="ctr"/>
            <a:r>
              <a:rPr lang="ru-RU" sz="3600" b="1" dirty="0"/>
              <a:t>по многосторонней межкультурной медиации в сообществах и организациях</a:t>
            </a:r>
            <a:endParaRPr lang="en-US" sz="3600" dirty="0"/>
          </a:p>
          <a:p>
            <a:pPr algn="ctr"/>
            <a:endParaRPr lang="en-US" sz="2400" dirty="0"/>
          </a:p>
          <a:p>
            <a:pPr algn="ctr"/>
            <a:r>
              <a:rPr lang="ru-RU" sz="2800" b="1" dirty="0" smtClean="0"/>
              <a:t>Глава </a:t>
            </a:r>
            <a:r>
              <a:rPr lang="en-US" sz="2800" b="1" dirty="0" smtClean="0"/>
              <a:t>4</a:t>
            </a:r>
          </a:p>
          <a:p>
            <a:pPr algn="ctr"/>
            <a:r>
              <a:rPr lang="ru-RU" sz="2800" b="1" dirty="0" smtClean="0"/>
              <a:t>Шаг </a:t>
            </a:r>
            <a:r>
              <a:rPr lang="en-US" sz="2800" b="1" dirty="0" smtClean="0"/>
              <a:t>3 – </a:t>
            </a:r>
            <a:r>
              <a:rPr lang="ru-RU" sz="2800" b="1" dirty="0"/>
              <a:t>Определение конфликтных вопросов</a:t>
            </a:r>
            <a:r>
              <a:rPr lang="en-US" sz="2800" b="1" dirty="0"/>
              <a:t> </a:t>
            </a:r>
            <a:endParaRPr lang="en-US" sz="2800" b="1" dirty="0" smtClean="0"/>
          </a:p>
        </p:txBody>
      </p:sp>
      <p:grpSp>
        <p:nvGrpSpPr>
          <p:cNvPr id="8" name="Gruppierung 7"/>
          <p:cNvGrpSpPr/>
          <p:nvPr/>
        </p:nvGrpSpPr>
        <p:grpSpPr>
          <a:xfrm>
            <a:off x="511061" y="4736357"/>
            <a:ext cx="8121878" cy="929912"/>
            <a:chOff x="426721" y="4736357"/>
            <a:chExt cx="8121878" cy="929912"/>
          </a:xfrm>
        </p:grpSpPr>
        <p:pic>
          <p:nvPicPr>
            <p:cNvPr id="9" name="Bild 8" descr="attachmentdata14692.jp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6721" y="4736357"/>
              <a:ext cx="2606784" cy="929912"/>
            </a:xfrm>
            <a:prstGeom prst="rect">
              <a:avLst/>
            </a:prstGeom>
          </p:spPr>
        </p:pic>
        <p:grpSp>
          <p:nvGrpSpPr>
            <p:cNvPr id="10" name="Gruppierung 9"/>
            <p:cNvGrpSpPr/>
            <p:nvPr/>
          </p:nvGrpSpPr>
          <p:grpSpPr>
            <a:xfrm>
              <a:off x="3472099" y="4736357"/>
              <a:ext cx="3099707" cy="929912"/>
              <a:chOff x="-2636520" y="2903228"/>
              <a:chExt cx="4699000" cy="1409700"/>
            </a:xfrm>
          </p:grpSpPr>
          <p:sp>
            <p:nvSpPr>
              <p:cNvPr id="12" name="Rechteck 11"/>
              <p:cNvSpPr/>
              <p:nvPr/>
            </p:nvSpPr>
            <p:spPr>
              <a:xfrm>
                <a:off x="-2636520" y="2903228"/>
                <a:ext cx="4699000" cy="1409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pic>
            <p:nvPicPr>
              <p:cNvPr id="13" name="Bild 12" descr="logo_0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2636520" y="2903228"/>
                <a:ext cx="4699000" cy="1409700"/>
              </a:xfrm>
              <a:prstGeom prst="rect">
                <a:avLst/>
              </a:prstGeom>
            </p:spPr>
          </p:pic>
        </p:grpSp>
        <p:pic>
          <p:nvPicPr>
            <p:cNvPr id="11" name="Bild 10" descr="ulim2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10400" y="4736357"/>
              <a:ext cx="1538199" cy="929912"/>
            </a:xfrm>
            <a:prstGeom prst="rect">
              <a:avLst/>
            </a:prstGeom>
          </p:spPr>
        </p:pic>
      </p:grpSp>
      <p:sp>
        <p:nvSpPr>
          <p:cNvPr id="14" name="Rechteck 13"/>
          <p:cNvSpPr/>
          <p:nvPr/>
        </p:nvSpPr>
        <p:spPr>
          <a:xfrm>
            <a:off x="1120298" y="6070498"/>
            <a:ext cx="68721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/>
              <a:t>При финансовой поддержке Федерального министерства иностранных дел</a:t>
            </a:r>
            <a:r>
              <a:rPr lang="fr-FR" sz="1200" dirty="0"/>
              <a:t> </a:t>
            </a:r>
            <a:r>
              <a:rPr lang="ru-RU" sz="1200" dirty="0"/>
              <a:t>Германии и </a:t>
            </a:r>
            <a:r>
              <a:rPr lang="en-US" sz="1200" dirty="0"/>
              <a:t>DAAD (</a:t>
            </a:r>
            <a:r>
              <a:rPr lang="ru-RU" sz="1200" dirty="0"/>
              <a:t>Германская служба академических обменов</a:t>
            </a:r>
            <a:r>
              <a:rPr lang="en-US" sz="1200" dirty="0"/>
              <a:t>) </a:t>
            </a:r>
            <a:r>
              <a:rPr lang="ru-RU" sz="1200" dirty="0"/>
              <a:t>в рамках программы «Предотвращение конфликтов в регионе Южного Кавказа/Центральной Азии и Молдове на </a:t>
            </a:r>
            <a:r>
              <a:rPr lang="en-US" sz="1200" dirty="0"/>
              <a:t>2009-2013</a:t>
            </a:r>
            <a:r>
              <a:rPr lang="ru-RU" sz="1200" dirty="0"/>
              <a:t> гг.»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16162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Bild 93" descr="2013_11_25_explaining person_1.jpg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125" r="100000">
                        <a14:foregroundMark x1="63854" y1="95098" x2="63854" y2="95098"/>
                        <a14:foregroundMark x1="62166" y1="97631" x2="62166" y2="97631"/>
                        <a14:foregroundMark x1="65823" y1="97631" x2="65823" y2="97631"/>
                        <a14:foregroundMark x1="59775" y1="95507" x2="59775" y2="95507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32676" y="2943439"/>
            <a:ext cx="813691" cy="1399039"/>
          </a:xfrm>
          <a:prstGeom prst="rect">
            <a:avLst/>
          </a:prstGeom>
          <a:effectLst/>
        </p:spPr>
      </p:pic>
      <p:sp>
        <p:nvSpPr>
          <p:cNvPr id="73" name="Titel 1"/>
          <p:cNvSpPr txBox="1">
            <a:spLocks/>
          </p:cNvSpPr>
          <p:nvPr/>
        </p:nvSpPr>
        <p:spPr>
          <a:xfrm>
            <a:off x="0" y="511363"/>
            <a:ext cx="919018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ru-RU" sz="2800" b="1" dirty="0"/>
              <a:t>Структурирование конфликтных диалогов в условиях проведения медиации</a:t>
            </a:r>
            <a:endParaRPr lang="en-US" sz="2800" b="1" dirty="0"/>
          </a:p>
        </p:txBody>
      </p:sp>
      <p:pic>
        <p:nvPicPr>
          <p:cNvPr id="74" name="Bild 73" descr="2014_02_25_questioning.jpg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3312456" y="3648949"/>
            <a:ext cx="545648" cy="1404247"/>
          </a:xfrm>
          <a:prstGeom prst="rect">
            <a:avLst/>
          </a:prstGeom>
          <a:effectLst/>
        </p:spPr>
      </p:pic>
      <p:pic>
        <p:nvPicPr>
          <p:cNvPr id="75" name="Bild 74" descr="2014_02_25_waiting.jpg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58104" y="2956425"/>
            <a:ext cx="475848" cy="1404247"/>
          </a:xfrm>
          <a:prstGeom prst="rect">
            <a:avLst/>
          </a:prstGeom>
          <a:effectLst/>
        </p:spPr>
      </p:pic>
      <p:pic>
        <p:nvPicPr>
          <p:cNvPr id="77" name="Bild 76" descr="2014_02_25_idea.jpg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05429" y="3634259"/>
            <a:ext cx="474496" cy="1404247"/>
          </a:xfrm>
          <a:prstGeom prst="rect">
            <a:avLst/>
          </a:prstGeom>
          <a:effectLst/>
        </p:spPr>
      </p:pic>
      <p:sp>
        <p:nvSpPr>
          <p:cNvPr id="72" name="Text Box 60"/>
          <p:cNvSpPr txBox="1">
            <a:spLocks noChangeArrowheads="1"/>
          </p:cNvSpPr>
          <p:nvPr/>
        </p:nvSpPr>
        <p:spPr bwMode="auto">
          <a:xfrm>
            <a:off x="0" y="2093230"/>
            <a:ext cx="91440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571500">
              <a:defRPr sz="28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latin typeface="Arial" charset="0"/>
              </a:rPr>
              <a:t>Малочисленная группа рефлексирует над процессом и отмечает сложности</a:t>
            </a:r>
            <a:endParaRPr lang="en-US" sz="2400" dirty="0" smtClean="0">
              <a:latin typeface="Arial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2373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Bild 93" descr="2013_11_25_explaining person_1.jpg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125" r="100000">
                        <a14:foregroundMark x1="63854" y1="95098" x2="63854" y2="95098"/>
                        <a14:foregroundMark x1="62166" y1="97631" x2="62166" y2="97631"/>
                        <a14:foregroundMark x1="65823" y1="97631" x2="65823" y2="97631"/>
                        <a14:foregroundMark x1="59775" y1="95507" x2="59775" y2="95507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05429" y="3000713"/>
            <a:ext cx="813691" cy="1399039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74" name="Bild 73" descr="2014_02_25_questioning.jpg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3614204" y="4877491"/>
            <a:ext cx="545648" cy="1404247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75" name="Bild 74" descr="2014_02_25_waiting.jpg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31763" y="3000713"/>
            <a:ext cx="475848" cy="1404247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7" name="Bild 76" descr="2014_02_25_idea.jpg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30933" y="4845406"/>
            <a:ext cx="474496" cy="1404247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76" name="Gewitterblitz 75"/>
          <p:cNvSpPr/>
          <p:nvPr/>
        </p:nvSpPr>
        <p:spPr>
          <a:xfrm>
            <a:off x="3938157" y="3325813"/>
            <a:ext cx="692776" cy="781050"/>
          </a:xfrm>
          <a:prstGeom prst="lightningBol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8" name="Text Box 60"/>
          <p:cNvSpPr txBox="1">
            <a:spLocks noChangeArrowheads="1"/>
          </p:cNvSpPr>
          <p:nvPr/>
        </p:nvSpPr>
        <p:spPr bwMode="auto">
          <a:xfrm>
            <a:off x="0" y="2266360"/>
            <a:ext cx="421718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571500">
              <a:defRPr sz="28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>
              <a:defRPr/>
            </a:pPr>
            <a:r>
              <a:rPr lang="ru-RU" sz="2400" dirty="0" smtClean="0">
                <a:latin typeface="Arial" charset="0"/>
              </a:rPr>
              <a:t>Вторая ролевая </a:t>
            </a:r>
            <a:r>
              <a:rPr lang="ru-RU" sz="2400" dirty="0">
                <a:latin typeface="Arial" charset="0"/>
              </a:rPr>
              <a:t>игра </a:t>
            </a:r>
            <a:r>
              <a:rPr lang="ru-RU" sz="2400" dirty="0" smtClean="0">
                <a:latin typeface="Arial" charset="0"/>
              </a:rPr>
              <a:t>медиации</a:t>
            </a:r>
            <a:endParaRPr lang="en-US" sz="2400" dirty="0">
              <a:latin typeface="Arial" charset="0"/>
            </a:endParaRPr>
          </a:p>
        </p:txBody>
      </p:sp>
      <p:sp>
        <p:nvSpPr>
          <p:cNvPr id="79" name="Text Box 50"/>
          <p:cNvSpPr txBox="1">
            <a:spLocks noChangeArrowheads="1"/>
          </p:cNvSpPr>
          <p:nvPr/>
        </p:nvSpPr>
        <p:spPr bwMode="auto">
          <a:xfrm>
            <a:off x="5310349" y="5755997"/>
            <a:ext cx="365417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err="1" smtClean="0">
                <a:latin typeface="Arial" charset="0"/>
              </a:rPr>
              <a:t>Модерирует</a:t>
            </a:r>
            <a:r>
              <a:rPr lang="ru-RU" sz="2400" dirty="0" smtClean="0">
                <a:latin typeface="Arial" charset="0"/>
              </a:rPr>
              <a:t> диада </a:t>
            </a:r>
            <a:r>
              <a:rPr lang="en-US" sz="2400" dirty="0">
                <a:latin typeface="Arial" charset="0"/>
              </a:rPr>
              <a:t>A-B </a:t>
            </a:r>
            <a:r>
              <a:rPr lang="en-US" sz="2400" dirty="0" smtClean="0">
                <a:latin typeface="Arial" charset="0"/>
              </a:rPr>
              <a:t> </a:t>
            </a:r>
            <a:endParaRPr lang="en-US" sz="2400" dirty="0" smtClean="0">
              <a:latin typeface="Arial" charset="0"/>
              <a:cs typeface="+mn-cs"/>
            </a:endParaRPr>
          </a:p>
        </p:txBody>
      </p:sp>
      <p:sp>
        <p:nvSpPr>
          <p:cNvPr id="80" name="Text Box 50"/>
          <p:cNvSpPr txBox="1">
            <a:spLocks noChangeArrowheads="1"/>
          </p:cNvSpPr>
          <p:nvPr/>
        </p:nvSpPr>
        <p:spPr bwMode="auto">
          <a:xfrm>
            <a:off x="6099815" y="3498577"/>
            <a:ext cx="3044185" cy="1200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latin typeface="Arial" charset="0"/>
              </a:rPr>
              <a:t>Диада </a:t>
            </a:r>
            <a:r>
              <a:rPr lang="en-US" sz="2400" dirty="0" smtClean="0">
                <a:latin typeface="Arial" charset="0"/>
                <a:cs typeface="+mn-cs"/>
              </a:rPr>
              <a:t>C-D </a:t>
            </a:r>
            <a:r>
              <a:rPr lang="ru-RU" sz="2400" dirty="0" smtClean="0">
                <a:latin typeface="Arial" charset="0"/>
              </a:rPr>
              <a:t>играет роль сторон конфликта</a:t>
            </a:r>
            <a:endParaRPr lang="en-US" sz="2400" dirty="0" smtClean="0">
              <a:latin typeface="Arial" charset="0"/>
              <a:cs typeface="+mn-cs"/>
            </a:endParaRPr>
          </a:p>
        </p:txBody>
      </p:sp>
      <p:sp>
        <p:nvSpPr>
          <p:cNvPr id="12" name="Titel 1"/>
          <p:cNvSpPr txBox="1">
            <a:spLocks/>
          </p:cNvSpPr>
          <p:nvPr/>
        </p:nvSpPr>
        <p:spPr>
          <a:xfrm>
            <a:off x="0" y="511363"/>
            <a:ext cx="919018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/>
              <a:t>Структурирование конфликтных диалогов в условиях проведения медиации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906600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Bild 93" descr="2013_11_25_explaining person_1.jpg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125" r="100000">
                        <a14:foregroundMark x1="63854" y1="95098" x2="63854" y2="95098"/>
                        <a14:foregroundMark x1="62166" y1="97631" x2="62166" y2="97631"/>
                        <a14:foregroundMark x1="65823" y1="97631" x2="65823" y2="97631"/>
                        <a14:foregroundMark x1="59775" y1="95507" x2="59775" y2="95507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32676" y="3033379"/>
            <a:ext cx="813691" cy="1399039"/>
          </a:xfrm>
          <a:prstGeom prst="rect">
            <a:avLst/>
          </a:prstGeom>
          <a:effectLst/>
        </p:spPr>
      </p:pic>
      <p:pic>
        <p:nvPicPr>
          <p:cNvPr id="74" name="Bild 73" descr="2014_02_25_questioning.jpg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3312456" y="3738889"/>
            <a:ext cx="545648" cy="1404247"/>
          </a:xfrm>
          <a:prstGeom prst="rect">
            <a:avLst/>
          </a:prstGeom>
          <a:effectLst/>
        </p:spPr>
      </p:pic>
      <p:pic>
        <p:nvPicPr>
          <p:cNvPr id="75" name="Bild 74" descr="2014_02_25_waiting.jpg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58104" y="3046365"/>
            <a:ext cx="475848" cy="1404247"/>
          </a:xfrm>
          <a:prstGeom prst="rect">
            <a:avLst/>
          </a:prstGeom>
          <a:effectLst/>
        </p:spPr>
      </p:pic>
      <p:pic>
        <p:nvPicPr>
          <p:cNvPr id="77" name="Bild 76" descr="2014_02_25_idea.jpg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05429" y="3724199"/>
            <a:ext cx="474496" cy="1404247"/>
          </a:xfrm>
          <a:prstGeom prst="rect">
            <a:avLst/>
          </a:prstGeom>
          <a:effectLst/>
        </p:spPr>
      </p:pic>
      <p:sp>
        <p:nvSpPr>
          <p:cNvPr id="72" name="Text Box 60"/>
          <p:cNvSpPr txBox="1">
            <a:spLocks noChangeArrowheads="1"/>
          </p:cNvSpPr>
          <p:nvPr/>
        </p:nvSpPr>
        <p:spPr bwMode="auto">
          <a:xfrm>
            <a:off x="0" y="2198549"/>
            <a:ext cx="91440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571500">
              <a:defRPr sz="28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Arial" charset="0"/>
              </a:rPr>
              <a:t>Малочисленная группа рефлексирует над процессом и отмечает сложности</a:t>
            </a:r>
            <a:endParaRPr lang="en-US" sz="2400" dirty="0">
              <a:latin typeface="Arial" charset="0"/>
            </a:endParaRPr>
          </a:p>
        </p:txBody>
      </p:sp>
      <p:sp>
        <p:nvSpPr>
          <p:cNvPr id="9" name="Titel 1"/>
          <p:cNvSpPr txBox="1">
            <a:spLocks/>
          </p:cNvSpPr>
          <p:nvPr/>
        </p:nvSpPr>
        <p:spPr>
          <a:xfrm>
            <a:off x="0" y="511363"/>
            <a:ext cx="919018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/>
              <a:t>Структурирование конфликтных диалогов в условиях проведения медиации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79306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 txBox="1">
            <a:spLocks/>
          </p:cNvSpPr>
          <p:nvPr/>
        </p:nvSpPr>
        <p:spPr>
          <a:xfrm>
            <a:off x="0" y="28575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ru-RU" sz="2800" b="1" dirty="0" smtClean="0"/>
              <a:t>Актсторминг 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4106653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val 30"/>
          <p:cNvSpPr/>
          <p:nvPr/>
        </p:nvSpPr>
        <p:spPr>
          <a:xfrm>
            <a:off x="4032352" y="4053547"/>
            <a:ext cx="718434" cy="1436701"/>
          </a:xfrm>
          <a:prstGeom prst="ellipse">
            <a:avLst/>
          </a:prstGeom>
          <a:solidFill>
            <a:srgbClr val="99CC00"/>
          </a:solidFill>
          <a:ln>
            <a:noFill/>
          </a:ln>
          <a:effectLst>
            <a:glow rad="228600">
              <a:srgbClr val="99CC00">
                <a:alpha val="45000"/>
              </a:srgbClr>
            </a:glow>
            <a:softEdge rad="165100"/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7" name="Bild 26" descr="2013_12_04_angry person_1.png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910865" y="3055716"/>
            <a:ext cx="480476" cy="1404247"/>
          </a:xfrm>
          <a:prstGeom prst="rect">
            <a:avLst/>
          </a:prstGeom>
        </p:spPr>
      </p:pic>
      <p:grpSp>
        <p:nvGrpSpPr>
          <p:cNvPr id="33" name="Gruppierung 32"/>
          <p:cNvGrpSpPr/>
          <p:nvPr/>
        </p:nvGrpSpPr>
        <p:grpSpPr>
          <a:xfrm>
            <a:off x="633780" y="5321442"/>
            <a:ext cx="8390299" cy="1109857"/>
            <a:chOff x="1632311" y="5321442"/>
            <a:chExt cx="6826585" cy="1109857"/>
          </a:xfrm>
        </p:grpSpPr>
        <p:sp>
          <p:nvSpPr>
            <p:cNvPr id="14" name="Ovale Legende 13"/>
            <p:cNvSpPr/>
            <p:nvPr/>
          </p:nvSpPr>
          <p:spPr>
            <a:xfrm>
              <a:off x="5690308" y="5321442"/>
              <a:ext cx="2768588" cy="1109857"/>
            </a:xfrm>
            <a:prstGeom prst="wedgeEllipseCallout">
              <a:avLst>
                <a:gd name="adj1" fmla="val -54403"/>
                <a:gd name="adj2" fmla="val -21109"/>
              </a:avLst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chemeClr val="tx1"/>
                  </a:solidFill>
                </a:rPr>
                <a:t>Неправда</a:t>
              </a:r>
              <a:r>
                <a:rPr lang="en-US" sz="2400" dirty="0" smtClean="0">
                  <a:solidFill>
                    <a:schemeClr val="tx1"/>
                  </a:solidFill>
                </a:rPr>
                <a:t>! </a:t>
              </a:r>
              <a:r>
                <a:rPr lang="ru-RU" sz="2400" dirty="0" smtClean="0">
                  <a:solidFill>
                    <a:schemeClr val="tx1"/>
                  </a:solidFill>
                </a:rPr>
                <a:t>Ты</a:t>
              </a:r>
              <a:r>
                <a:rPr lang="en-US" sz="2400" dirty="0" smtClean="0">
                  <a:solidFill>
                    <a:schemeClr val="tx1"/>
                  </a:solidFill>
                </a:rPr>
                <a:t>…</a:t>
              </a: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15" name="Ovale Legende 14"/>
            <p:cNvSpPr/>
            <p:nvPr/>
          </p:nvSpPr>
          <p:spPr>
            <a:xfrm>
              <a:off x="1632311" y="5321442"/>
              <a:ext cx="2069975" cy="906631"/>
            </a:xfrm>
            <a:prstGeom prst="wedgeEllipseCallout">
              <a:avLst>
                <a:gd name="adj1" fmla="val 71856"/>
                <a:gd name="adj2" fmla="val -21350"/>
              </a:avLst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rgbClr val="000000"/>
                  </a:solidFill>
                </a:rPr>
                <a:t>Ты должен</a:t>
              </a:r>
              <a:r>
                <a:rPr lang="en-US" sz="2400" dirty="0" smtClean="0">
                  <a:solidFill>
                    <a:srgbClr val="000000"/>
                  </a:solidFill>
                </a:rPr>
                <a:t>…</a:t>
              </a:r>
              <a:endParaRPr lang="en-US" sz="2400" dirty="0">
                <a:solidFill>
                  <a:srgbClr val="000000"/>
                </a:solidFill>
              </a:endParaRPr>
            </a:p>
          </p:txBody>
        </p:sp>
      </p:grpSp>
      <p:sp>
        <p:nvSpPr>
          <p:cNvPr id="16" name="Ovale Legende 15"/>
          <p:cNvSpPr/>
          <p:nvPr/>
        </p:nvSpPr>
        <p:spPr>
          <a:xfrm>
            <a:off x="5099263" y="3885007"/>
            <a:ext cx="2653380" cy="956254"/>
          </a:xfrm>
          <a:prstGeom prst="wedgeEllipseCallout">
            <a:avLst>
              <a:gd name="adj1" fmla="val -61014"/>
              <a:gd name="adj2" fmla="val 37325"/>
            </a:avLst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0000"/>
                </a:solidFill>
              </a:rPr>
              <a:t>Я предлагаю…</a:t>
            </a:r>
            <a:endParaRPr lang="en-US" sz="2000" dirty="0">
              <a:solidFill>
                <a:srgbClr val="000000"/>
              </a:solidFill>
            </a:endParaRPr>
          </a:p>
        </p:txBody>
      </p:sp>
      <p:pic>
        <p:nvPicPr>
          <p:cNvPr id="18" name="Bild 17" descr="2013_12_04_angry person_2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5493" y="5386556"/>
            <a:ext cx="760117" cy="1409868"/>
          </a:xfrm>
          <a:prstGeom prst="rect">
            <a:avLst/>
          </a:prstGeom>
        </p:spPr>
      </p:pic>
      <p:pic>
        <p:nvPicPr>
          <p:cNvPr id="19" name="Bild 18" descr="2013_12_04_screaming person_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0786" y="4946550"/>
            <a:ext cx="1175244" cy="1849874"/>
          </a:xfrm>
          <a:prstGeom prst="rect">
            <a:avLst/>
          </a:prstGeom>
        </p:spPr>
      </p:pic>
      <p:pic>
        <p:nvPicPr>
          <p:cNvPr id="20" name="Bild 19" descr="2013_12_04_bored person.png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62765" y="1238585"/>
            <a:ext cx="423958" cy="1404247"/>
          </a:xfrm>
          <a:prstGeom prst="rect">
            <a:avLst/>
          </a:prstGeom>
        </p:spPr>
      </p:pic>
      <p:pic>
        <p:nvPicPr>
          <p:cNvPr id="21" name="Bild 20" descr="2014_02_25_questioning.jpg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3859962" y="1238585"/>
            <a:ext cx="545648" cy="1404247"/>
          </a:xfrm>
          <a:prstGeom prst="rect">
            <a:avLst/>
          </a:prstGeom>
        </p:spPr>
      </p:pic>
      <p:pic>
        <p:nvPicPr>
          <p:cNvPr id="22" name="Bild 21" descr="2014_02_25_waiting.jpg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8527" y="1494821"/>
            <a:ext cx="475848" cy="1404247"/>
          </a:xfrm>
          <a:prstGeom prst="rect">
            <a:avLst/>
          </a:prstGeom>
        </p:spPr>
      </p:pic>
      <p:pic>
        <p:nvPicPr>
          <p:cNvPr id="24" name="Bild 23" descr="2013_11_25_explaining person_1.jpg"/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1125" r="100000">
                        <a14:foregroundMark x1="63854" y1="95098" x2="63854" y2="95098"/>
                        <a14:foregroundMark x1="62166" y1="97631" x2="62166" y2="97631"/>
                        <a14:foregroundMark x1="65823" y1="97631" x2="65823" y2="97631"/>
                        <a14:foregroundMark x1="59775" y1="95507" x2="59775" y2="955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94541" y="2135272"/>
            <a:ext cx="813691" cy="1399039"/>
          </a:xfrm>
          <a:prstGeom prst="rect">
            <a:avLst/>
          </a:prstGeom>
        </p:spPr>
      </p:pic>
      <p:pic>
        <p:nvPicPr>
          <p:cNvPr id="25" name="Bild 24" descr="2014_02_25_idea.jpg"/>
          <p:cNvPicPr>
            <a:picLocks noChangeAspect="1"/>
          </p:cNvPicPr>
          <p:nvPr/>
        </p:nvPicPr>
        <p:blipFill rotWithShape="1">
          <a:blip r:embed="rId1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13390" y="1494821"/>
            <a:ext cx="474496" cy="1404247"/>
          </a:xfrm>
          <a:prstGeom prst="rect">
            <a:avLst/>
          </a:prstGeom>
        </p:spPr>
      </p:pic>
      <p:pic>
        <p:nvPicPr>
          <p:cNvPr id="23" name="Bild 22" descr="2014_02_25_yeah.jpg"/>
          <p:cNvPicPr>
            <a:picLocks noChangeAspect="1"/>
          </p:cNvPicPr>
          <p:nvPr/>
        </p:nvPicPr>
        <p:blipFill rotWithShape="1">
          <a:blip r:embed="rId15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3737" b="96712" l="4580" r="898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466" t="4891" r="13030" b="1588"/>
          <a:stretch/>
        </p:blipFill>
        <p:spPr>
          <a:xfrm>
            <a:off x="1832032" y="2129724"/>
            <a:ext cx="727927" cy="1404587"/>
          </a:xfrm>
          <a:prstGeom prst="rect">
            <a:avLst/>
          </a:prstGeom>
        </p:spPr>
      </p:pic>
      <p:pic>
        <p:nvPicPr>
          <p:cNvPr id="26" name="Bild 25" descr="2013_12_04_troubled person_1.png"/>
          <p:cNvPicPr>
            <a:picLocks noChangeAspect="1"/>
          </p:cNvPicPr>
          <p:nvPr/>
        </p:nvPicPr>
        <p:blipFill rotWithShape="1">
          <a:blip r:embed="rId17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5436" y="2958888"/>
            <a:ext cx="676530" cy="1404247"/>
          </a:xfrm>
          <a:prstGeom prst="rect">
            <a:avLst/>
          </a:prstGeom>
        </p:spPr>
      </p:pic>
      <p:sp>
        <p:nvSpPr>
          <p:cNvPr id="29" name="Ovale Legende 28"/>
          <p:cNvSpPr/>
          <p:nvPr/>
        </p:nvSpPr>
        <p:spPr>
          <a:xfrm>
            <a:off x="1832032" y="3279711"/>
            <a:ext cx="2573578" cy="1083423"/>
          </a:xfrm>
          <a:prstGeom prst="wedgeEllipseCallout">
            <a:avLst>
              <a:gd name="adj1" fmla="val 33560"/>
              <a:gd name="adj2" fmla="val 62221"/>
            </a:avLst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0000"/>
                </a:solidFill>
              </a:rPr>
              <a:t>С моей точки зрения</a:t>
            </a:r>
            <a:r>
              <a:rPr lang="en-US" sz="2400" dirty="0" smtClean="0">
                <a:solidFill>
                  <a:srgbClr val="000000"/>
                </a:solidFill>
              </a:rPr>
              <a:t>…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32" name="Ovale Legende 31"/>
          <p:cNvSpPr/>
          <p:nvPr/>
        </p:nvSpPr>
        <p:spPr>
          <a:xfrm>
            <a:off x="3919921" y="2645187"/>
            <a:ext cx="2927725" cy="956254"/>
          </a:xfrm>
          <a:prstGeom prst="wedgeEllipseCallout">
            <a:avLst>
              <a:gd name="adj1" fmla="val -22508"/>
              <a:gd name="adj2" fmla="val 106941"/>
            </a:avLst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0000"/>
                </a:solidFill>
              </a:rPr>
              <a:t>Может быть, нам следует</a:t>
            </a:r>
            <a:r>
              <a:rPr lang="en-US" sz="2400" dirty="0" smtClean="0">
                <a:solidFill>
                  <a:srgbClr val="000000"/>
                </a:solidFill>
              </a:rPr>
              <a:t>…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28" name="Titel 1"/>
          <p:cNvSpPr txBox="1">
            <a:spLocks noGrp="1"/>
          </p:cNvSpPr>
          <p:nvPr>
            <p:ph type="title" idx="4294967295"/>
          </p:nvPr>
        </p:nvSpPr>
        <p:spPr>
          <a:xfrm>
            <a:off x="0" y="511363"/>
            <a:ext cx="9144000" cy="7272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 smtClean="0"/>
              <a:t>Актсторминг 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982271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8362E-6 1.95466E-6 L 0.1444 0.3668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20" y="183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44 0.36687 L -1.18362E-6 1.95466E-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20" y="-183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8 -0.00023 L -0.33131 0.27411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57" y="137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313 0.27411 L -4.06456E-6 -0.00023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57" y="-137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8 -0.00024 L -0.08782 0.40434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91" y="202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781 0.40435 L -2.22145E-6 -0.00023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91" y="-20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1" grpId="1" animBg="1"/>
      <p:bldP spid="31" grpId="2" animBg="1"/>
      <p:bldP spid="31" grpId="3" animBg="1"/>
      <p:bldP spid="31" grpId="4" animBg="1"/>
      <p:bldP spid="31" grpId="5" animBg="1"/>
      <p:bldP spid="16" grpId="0" animBg="1"/>
      <p:bldP spid="16" grpId="1" animBg="1"/>
      <p:bldP spid="29" grpId="0" animBg="1"/>
      <p:bldP spid="29" grpId="1" animBg="1"/>
      <p:bldP spid="32" grpId="0" animBg="1"/>
      <p:bldP spid="32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 txBox="1">
            <a:spLocks/>
          </p:cNvSpPr>
          <p:nvPr/>
        </p:nvSpPr>
        <p:spPr>
          <a:xfrm>
            <a:off x="0" y="3217260"/>
            <a:ext cx="9144000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en-US" sz="2800" b="1" dirty="0" smtClean="0"/>
              <a:t> </a:t>
            </a:r>
            <a:r>
              <a:rPr lang="ru-RU" sz="2800" b="1" dirty="0" smtClean="0"/>
              <a:t>Как создавать правильно написанные карточки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81586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/>
        </p:nvSpPr>
        <p:spPr>
          <a:xfrm>
            <a:off x="827794" y="3339786"/>
            <a:ext cx="7495500" cy="2778355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4000" b="1" kern="0" spc="100" dirty="0" smtClean="0">
                <a:solidFill>
                  <a:srgbClr val="000000"/>
                </a:solidFill>
                <a:latin typeface="Andy" panose="03080602030302030203" pitchFamily="66" charset="0"/>
                <a:cs typeface="Handwriting - Dakota"/>
              </a:rPr>
              <a:t>ТАК ВЫГЛЯДИТ ПРАВИЛЬНО НАПИСАННАЯ КАРТОЧКА</a:t>
            </a:r>
            <a:endParaRPr lang="en-US" sz="4000" b="1" kern="0" spc="100" dirty="0">
              <a:solidFill>
                <a:srgbClr val="000000"/>
              </a:solidFill>
              <a:latin typeface="Andy" panose="03080602030302030203" pitchFamily="66" charset="0"/>
              <a:cs typeface="Handwriting - Dakota"/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0" y="1678149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Текст следует писать заглавными буквами, он должен быть удобочитаем.</a:t>
            </a:r>
            <a:r>
              <a:rPr lang="en-US" sz="2400" dirty="0" smtClean="0"/>
              <a:t> </a:t>
            </a:r>
            <a:r>
              <a:rPr lang="ru-RU" sz="2400" dirty="0" smtClean="0"/>
              <a:t>Каждая карточка содержит лишь одну мысль, максимум 7 слов в 2-3 строчки. Текст должен быть конкретным и понятным для всех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sp>
        <p:nvSpPr>
          <p:cNvPr id="7" name="Titel 1"/>
          <p:cNvSpPr txBox="1">
            <a:spLocks/>
          </p:cNvSpPr>
          <p:nvPr/>
        </p:nvSpPr>
        <p:spPr>
          <a:xfrm>
            <a:off x="0" y="519031"/>
            <a:ext cx="9144000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 smtClean="0"/>
              <a:t>Как </a:t>
            </a:r>
            <a:r>
              <a:rPr lang="ru-RU" sz="2800" b="1" dirty="0"/>
              <a:t>создавать правильно написанные </a:t>
            </a:r>
            <a:r>
              <a:rPr lang="ru-RU" sz="2800" b="1" dirty="0" smtClean="0"/>
              <a:t>карточки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325016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 txBox="1">
            <a:spLocks/>
          </p:cNvSpPr>
          <p:nvPr/>
        </p:nvSpPr>
        <p:spPr>
          <a:xfrm>
            <a:off x="0" y="28575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ru-RU" sz="2800" b="1" dirty="0" smtClean="0"/>
              <a:t>Созвездие конфликтных линий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547546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479685"/>
            <a:ext cx="9190182" cy="693064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ru-RU" sz="2800" b="1" dirty="0" smtClean="0"/>
              <a:t>Созвездие конфликтных </a:t>
            </a:r>
            <a:r>
              <a:rPr lang="ru-RU" sz="2800" b="1" dirty="0"/>
              <a:t>линий</a:t>
            </a:r>
            <a:endParaRPr lang="en-US" sz="2800" b="1" dirty="0"/>
          </a:p>
        </p:txBody>
      </p:sp>
      <p:grpSp>
        <p:nvGrpSpPr>
          <p:cNvPr id="52" name="Gruppierung 51"/>
          <p:cNvGrpSpPr/>
          <p:nvPr/>
        </p:nvGrpSpPr>
        <p:grpSpPr>
          <a:xfrm>
            <a:off x="3336925" y="2242072"/>
            <a:ext cx="2489200" cy="2516187"/>
            <a:chOff x="3336925" y="2242072"/>
            <a:chExt cx="2489200" cy="2516187"/>
          </a:xfrm>
        </p:grpSpPr>
        <p:cxnSp>
          <p:nvCxnSpPr>
            <p:cNvPr id="3" name="Gerade Verbindung 2"/>
            <p:cNvCxnSpPr/>
            <p:nvPr/>
          </p:nvCxnSpPr>
          <p:spPr>
            <a:xfrm rot="2700000" flipV="1">
              <a:off x="4581525" y="2254772"/>
              <a:ext cx="0" cy="2489200"/>
            </a:xfrm>
            <a:prstGeom prst="line">
              <a:avLst/>
            </a:prstGeom>
            <a:ln w="12700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Gerade Verbindung 3"/>
            <p:cNvCxnSpPr/>
            <p:nvPr/>
          </p:nvCxnSpPr>
          <p:spPr>
            <a:xfrm rot="2700000">
              <a:off x="3323431" y="3500166"/>
              <a:ext cx="2516187" cy="0"/>
            </a:xfrm>
            <a:prstGeom prst="line">
              <a:avLst/>
            </a:prstGeom>
            <a:ln w="12700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uppierung 4"/>
          <p:cNvGrpSpPr>
            <a:grpSpLocks/>
          </p:cNvGrpSpPr>
          <p:nvPr/>
        </p:nvGrpSpPr>
        <p:grpSpPr bwMode="auto">
          <a:xfrm>
            <a:off x="3322638" y="2251597"/>
            <a:ext cx="2517775" cy="2490787"/>
            <a:chOff x="3313800" y="2183895"/>
            <a:chExt cx="2516400" cy="2490211"/>
          </a:xfrm>
          <a:effectLst/>
        </p:grpSpPr>
        <p:cxnSp>
          <p:nvCxnSpPr>
            <p:cNvPr id="6" name="Gerade Verbindung 5"/>
            <p:cNvCxnSpPr/>
            <p:nvPr/>
          </p:nvCxnSpPr>
          <p:spPr>
            <a:xfrm>
              <a:off x="3313800" y="3428207"/>
              <a:ext cx="2516400" cy="0"/>
            </a:xfrm>
            <a:prstGeom prst="line">
              <a:avLst/>
            </a:prstGeom>
            <a:ln w="12700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Gerade Verbindung 6"/>
            <p:cNvCxnSpPr/>
            <p:nvPr/>
          </p:nvCxnSpPr>
          <p:spPr>
            <a:xfrm flipV="1">
              <a:off x="4572000" y="2183895"/>
              <a:ext cx="0" cy="2490211"/>
            </a:xfrm>
            <a:prstGeom prst="line">
              <a:avLst/>
            </a:prstGeom>
            <a:ln w="12700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feld 10"/>
          <p:cNvSpPr txBox="1"/>
          <p:nvPr/>
        </p:nvSpPr>
        <p:spPr>
          <a:xfrm rot="966239">
            <a:off x="1792408" y="1324428"/>
            <a:ext cx="1196940" cy="369332"/>
          </a:xfrm>
          <a:prstGeom prst="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latin typeface="+mn-lt"/>
                <a:ea typeface="+mn-ea"/>
                <a:cs typeface="+mn-cs"/>
              </a:rPr>
              <a:t>Позиция</a:t>
            </a:r>
            <a:r>
              <a:rPr lang="ru-RU" dirty="0" smtClean="0">
                <a:latin typeface="+mn-lt"/>
                <a:ea typeface="+mn-ea"/>
                <a:cs typeface="+mn-cs"/>
              </a:rPr>
              <a:t> </a:t>
            </a:r>
            <a:r>
              <a:rPr lang="de-DE" dirty="0" smtClean="0">
                <a:latin typeface="+mn-lt"/>
                <a:ea typeface="+mn-ea"/>
                <a:cs typeface="+mn-cs"/>
              </a:rPr>
              <a:t>1</a:t>
            </a:r>
            <a:endParaRPr lang="de-DE" dirty="0">
              <a:latin typeface="+mn-lt"/>
              <a:ea typeface="+mn-ea"/>
              <a:cs typeface="+mn-cs"/>
            </a:endParaRPr>
          </a:p>
        </p:txBody>
      </p:sp>
      <p:sp>
        <p:nvSpPr>
          <p:cNvPr id="12" name="Textfeld 11"/>
          <p:cNvSpPr txBox="1"/>
          <p:nvPr/>
        </p:nvSpPr>
        <p:spPr>
          <a:xfrm rot="665389">
            <a:off x="6191049" y="1264121"/>
            <a:ext cx="1381233" cy="369888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Позиция </a:t>
            </a:r>
            <a:r>
              <a:rPr lang="de-DE" dirty="0" smtClean="0">
                <a:latin typeface="+mn-lt"/>
                <a:ea typeface="+mn-ea"/>
                <a:cs typeface="+mn-cs"/>
              </a:rPr>
              <a:t>9</a:t>
            </a:r>
            <a:endParaRPr lang="de-DE" dirty="0">
              <a:latin typeface="+mn-lt"/>
              <a:ea typeface="+mn-ea"/>
              <a:cs typeface="+mn-cs"/>
            </a:endParaRPr>
          </a:p>
        </p:txBody>
      </p:sp>
      <p:sp>
        <p:nvSpPr>
          <p:cNvPr id="14" name="Textfeld 13"/>
          <p:cNvSpPr txBox="1"/>
          <p:nvPr/>
        </p:nvSpPr>
        <p:spPr>
          <a:xfrm rot="21225283">
            <a:off x="1235812" y="3015441"/>
            <a:ext cx="1465646" cy="369332"/>
          </a:xfrm>
          <a:prstGeom prst="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Позиция </a:t>
            </a:r>
            <a:r>
              <a:rPr lang="de-DE" dirty="0" smtClean="0">
                <a:latin typeface="+mn-lt"/>
                <a:ea typeface="+mn-ea"/>
                <a:cs typeface="+mn-cs"/>
              </a:rPr>
              <a:t>3</a:t>
            </a:r>
            <a:endParaRPr lang="de-DE" dirty="0">
              <a:latin typeface="+mn-lt"/>
              <a:ea typeface="+mn-ea"/>
              <a:cs typeface="+mn-cs"/>
            </a:endParaRPr>
          </a:p>
        </p:txBody>
      </p:sp>
      <p:sp>
        <p:nvSpPr>
          <p:cNvPr id="16" name="Textfeld 15"/>
          <p:cNvSpPr txBox="1"/>
          <p:nvPr/>
        </p:nvSpPr>
        <p:spPr>
          <a:xfrm rot="21125809">
            <a:off x="2717572" y="5529594"/>
            <a:ext cx="1534611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Позиция </a:t>
            </a:r>
            <a:r>
              <a:rPr lang="de-DE" dirty="0" smtClean="0">
                <a:latin typeface="+mn-lt"/>
                <a:ea typeface="+mn-ea"/>
                <a:cs typeface="+mn-cs"/>
              </a:rPr>
              <a:t>6</a:t>
            </a:r>
            <a:endParaRPr lang="de-DE" dirty="0">
              <a:latin typeface="+mn-lt"/>
              <a:ea typeface="+mn-ea"/>
              <a:cs typeface="+mn-cs"/>
            </a:endParaRPr>
          </a:p>
        </p:txBody>
      </p:sp>
      <p:sp>
        <p:nvSpPr>
          <p:cNvPr id="17" name="Textfeld 16"/>
          <p:cNvSpPr txBox="1"/>
          <p:nvPr/>
        </p:nvSpPr>
        <p:spPr>
          <a:xfrm rot="362220">
            <a:off x="4991107" y="5272552"/>
            <a:ext cx="1395826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Позиция </a:t>
            </a:r>
            <a:r>
              <a:rPr lang="de-DE" dirty="0" smtClean="0">
                <a:latin typeface="+mn-lt"/>
                <a:ea typeface="+mn-ea"/>
                <a:cs typeface="+mn-cs"/>
              </a:rPr>
              <a:t>7</a:t>
            </a:r>
            <a:endParaRPr lang="de-DE" dirty="0">
              <a:latin typeface="+mn-lt"/>
              <a:ea typeface="+mn-ea"/>
              <a:cs typeface="+mn-cs"/>
            </a:endParaRPr>
          </a:p>
        </p:txBody>
      </p:sp>
      <p:sp>
        <p:nvSpPr>
          <p:cNvPr id="18" name="Textfeld 17"/>
          <p:cNvSpPr txBox="1"/>
          <p:nvPr/>
        </p:nvSpPr>
        <p:spPr>
          <a:xfrm rot="20472899">
            <a:off x="5600835" y="5983460"/>
            <a:ext cx="1283658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Позиция </a:t>
            </a:r>
            <a:r>
              <a:rPr lang="de-DE" dirty="0" smtClean="0">
                <a:latin typeface="+mn-lt"/>
                <a:ea typeface="+mn-ea"/>
                <a:cs typeface="+mn-cs"/>
              </a:rPr>
              <a:t>8</a:t>
            </a:r>
            <a:endParaRPr lang="de-DE" dirty="0">
              <a:latin typeface="+mn-lt"/>
              <a:ea typeface="+mn-ea"/>
              <a:cs typeface="+mn-cs"/>
            </a:endParaRPr>
          </a:p>
        </p:txBody>
      </p:sp>
      <p:sp>
        <p:nvSpPr>
          <p:cNvPr id="20" name="Textfeld 19"/>
          <p:cNvSpPr txBox="1"/>
          <p:nvPr/>
        </p:nvSpPr>
        <p:spPr>
          <a:xfrm>
            <a:off x="6000270" y="1901417"/>
            <a:ext cx="1516194" cy="369332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Позиция </a:t>
            </a:r>
            <a:r>
              <a:rPr lang="de-DE" dirty="0" smtClean="0">
                <a:latin typeface="+mn-lt"/>
                <a:ea typeface="+mn-ea"/>
                <a:cs typeface="+mn-cs"/>
              </a:rPr>
              <a:t>10</a:t>
            </a:r>
            <a:endParaRPr lang="de-DE" dirty="0">
              <a:latin typeface="+mn-lt"/>
              <a:ea typeface="+mn-ea"/>
              <a:cs typeface="+mn-cs"/>
            </a:endParaRPr>
          </a:p>
        </p:txBody>
      </p:sp>
      <p:sp>
        <p:nvSpPr>
          <p:cNvPr id="33" name="Textfeld 32"/>
          <p:cNvSpPr txBox="1"/>
          <p:nvPr/>
        </p:nvSpPr>
        <p:spPr>
          <a:xfrm rot="362220">
            <a:off x="2705093" y="6229982"/>
            <a:ext cx="1385709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Позиция </a:t>
            </a:r>
            <a:r>
              <a:rPr lang="de-DE" dirty="0" smtClean="0">
                <a:latin typeface="+mn-lt"/>
                <a:ea typeface="+mn-ea"/>
                <a:cs typeface="+mn-cs"/>
              </a:rPr>
              <a:t>5</a:t>
            </a:r>
            <a:endParaRPr lang="de-DE" dirty="0">
              <a:latin typeface="+mn-lt"/>
              <a:ea typeface="+mn-ea"/>
              <a:cs typeface="+mn-cs"/>
            </a:endParaRPr>
          </a:p>
        </p:txBody>
      </p:sp>
      <p:sp>
        <p:nvSpPr>
          <p:cNvPr id="34" name="Textfeld 33"/>
          <p:cNvSpPr txBox="1"/>
          <p:nvPr/>
        </p:nvSpPr>
        <p:spPr>
          <a:xfrm rot="20505018">
            <a:off x="6315328" y="2514499"/>
            <a:ext cx="1625768" cy="369332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Позиция </a:t>
            </a:r>
            <a:r>
              <a:rPr lang="de-DE" dirty="0" smtClean="0">
                <a:latin typeface="+mn-lt"/>
                <a:ea typeface="+mn-ea"/>
                <a:cs typeface="+mn-cs"/>
              </a:rPr>
              <a:t>11</a:t>
            </a:r>
            <a:endParaRPr lang="de-DE" dirty="0">
              <a:latin typeface="+mn-lt"/>
              <a:ea typeface="+mn-ea"/>
              <a:cs typeface="+mn-cs"/>
            </a:endParaRPr>
          </a:p>
        </p:txBody>
      </p:sp>
      <p:sp>
        <p:nvSpPr>
          <p:cNvPr id="35" name="Textfeld 34"/>
          <p:cNvSpPr txBox="1"/>
          <p:nvPr/>
        </p:nvSpPr>
        <p:spPr>
          <a:xfrm rot="311109">
            <a:off x="7445042" y="2902790"/>
            <a:ext cx="1539826" cy="369332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Позиция </a:t>
            </a:r>
            <a:r>
              <a:rPr lang="de-DE" dirty="0" smtClean="0">
                <a:latin typeface="+mn-lt"/>
                <a:ea typeface="+mn-ea"/>
                <a:cs typeface="+mn-cs"/>
              </a:rPr>
              <a:t>12</a:t>
            </a:r>
            <a:endParaRPr lang="de-DE" dirty="0">
              <a:latin typeface="+mn-lt"/>
              <a:ea typeface="+mn-ea"/>
              <a:cs typeface="+mn-cs"/>
            </a:endParaRPr>
          </a:p>
        </p:txBody>
      </p:sp>
      <p:pic>
        <p:nvPicPr>
          <p:cNvPr id="44" name="Bild 43" descr="2014_01_13_blue grou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6410" y="5714260"/>
            <a:ext cx="1355182" cy="1008673"/>
          </a:xfrm>
          <a:prstGeom prst="rect">
            <a:avLst/>
          </a:prstGeom>
        </p:spPr>
      </p:pic>
      <p:pic>
        <p:nvPicPr>
          <p:cNvPr id="47" name="Bild 46" descr="2014_01_13_orange group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76092" y="1352424"/>
            <a:ext cx="1488500" cy="1031724"/>
          </a:xfrm>
          <a:prstGeom prst="rect">
            <a:avLst/>
          </a:prstGeom>
        </p:spPr>
      </p:pic>
      <p:pic>
        <p:nvPicPr>
          <p:cNvPr id="50" name="Bild 49" descr="2014_01_13_yellow group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539061" y="1305060"/>
            <a:ext cx="1459298" cy="1095451"/>
          </a:xfrm>
          <a:prstGeom prst="rect">
            <a:avLst/>
          </a:prstGeom>
        </p:spPr>
      </p:pic>
      <p:sp>
        <p:nvSpPr>
          <p:cNvPr id="15" name="Textfeld 14"/>
          <p:cNvSpPr txBox="1"/>
          <p:nvPr/>
        </p:nvSpPr>
        <p:spPr>
          <a:xfrm rot="393578">
            <a:off x="225890" y="2558030"/>
            <a:ext cx="1392226" cy="369332"/>
          </a:xfrm>
          <a:prstGeom prst="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Позиция </a:t>
            </a:r>
            <a:r>
              <a:rPr lang="de-DE" dirty="0" smtClean="0">
                <a:latin typeface="+mn-lt"/>
                <a:ea typeface="+mn-ea"/>
                <a:cs typeface="+mn-cs"/>
              </a:rPr>
              <a:t>4</a:t>
            </a:r>
            <a:endParaRPr lang="de-DE" dirty="0">
              <a:latin typeface="+mn-lt"/>
              <a:ea typeface="+mn-ea"/>
              <a:cs typeface="+mn-cs"/>
            </a:endParaRPr>
          </a:p>
        </p:txBody>
      </p:sp>
      <p:sp>
        <p:nvSpPr>
          <p:cNvPr id="13" name="Textfeld 12"/>
          <p:cNvSpPr txBox="1"/>
          <p:nvPr/>
        </p:nvSpPr>
        <p:spPr>
          <a:xfrm rot="20603435">
            <a:off x="1632803" y="2166715"/>
            <a:ext cx="1423428" cy="369332"/>
          </a:xfrm>
          <a:prstGeom prst="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Позиция </a:t>
            </a:r>
            <a:r>
              <a:rPr lang="de-DE" dirty="0" smtClean="0">
                <a:latin typeface="+mn-lt"/>
                <a:ea typeface="+mn-ea"/>
                <a:cs typeface="+mn-cs"/>
              </a:rPr>
              <a:t>2</a:t>
            </a:r>
            <a:endParaRPr lang="de-DE" dirty="0">
              <a:latin typeface="+mn-lt"/>
              <a:ea typeface="+mn-ea"/>
              <a:cs typeface="+mn-cs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7449299" y="2439218"/>
            <a:ext cx="146992" cy="146992"/>
          </a:xfrm>
          <a:prstGeom prst="ellipse">
            <a:avLst/>
          </a:prstGeom>
          <a:solidFill>
            <a:srgbClr val="FF0000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28" name="Oval 27"/>
          <p:cNvSpPr/>
          <p:nvPr/>
        </p:nvSpPr>
        <p:spPr>
          <a:xfrm>
            <a:off x="7681539" y="2439218"/>
            <a:ext cx="146992" cy="146992"/>
          </a:xfrm>
          <a:prstGeom prst="ellipse">
            <a:avLst/>
          </a:prstGeom>
          <a:solidFill>
            <a:srgbClr val="FF0000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29" name="Oval 28"/>
          <p:cNvSpPr/>
          <p:nvPr/>
        </p:nvSpPr>
        <p:spPr>
          <a:xfrm>
            <a:off x="7913780" y="2439218"/>
            <a:ext cx="146992" cy="146992"/>
          </a:xfrm>
          <a:prstGeom prst="ellipse">
            <a:avLst/>
          </a:prstGeom>
          <a:solidFill>
            <a:srgbClr val="FF0000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0" name="Oval 29"/>
          <p:cNvSpPr/>
          <p:nvPr/>
        </p:nvSpPr>
        <p:spPr>
          <a:xfrm>
            <a:off x="8386887" y="2439218"/>
            <a:ext cx="146992" cy="146992"/>
          </a:xfrm>
          <a:prstGeom prst="ellipse">
            <a:avLst/>
          </a:prstGeom>
          <a:solidFill>
            <a:srgbClr val="FF0000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1" name="Oval 30"/>
          <p:cNvSpPr/>
          <p:nvPr/>
        </p:nvSpPr>
        <p:spPr>
          <a:xfrm>
            <a:off x="8619127" y="2439218"/>
            <a:ext cx="146992" cy="146992"/>
          </a:xfrm>
          <a:prstGeom prst="ellipse">
            <a:avLst/>
          </a:prstGeom>
          <a:solidFill>
            <a:srgbClr val="FF0000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2" name="Oval 31"/>
          <p:cNvSpPr/>
          <p:nvPr/>
        </p:nvSpPr>
        <p:spPr>
          <a:xfrm>
            <a:off x="8851368" y="2439218"/>
            <a:ext cx="146992" cy="146992"/>
          </a:xfrm>
          <a:prstGeom prst="ellipse">
            <a:avLst/>
          </a:prstGeom>
          <a:solidFill>
            <a:srgbClr val="FF0000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21" name="Oval 20"/>
          <p:cNvSpPr/>
          <p:nvPr/>
        </p:nvSpPr>
        <p:spPr>
          <a:xfrm>
            <a:off x="310208" y="2405945"/>
            <a:ext cx="146992" cy="146992"/>
          </a:xfrm>
          <a:prstGeom prst="ellipse">
            <a:avLst/>
          </a:prstGeom>
          <a:solidFill>
            <a:srgbClr val="FF0000"/>
          </a:solidFill>
          <a:effectLst/>
          <a:scene3d>
            <a:camera prst="orthographicFront"/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22" name="Oval 21"/>
          <p:cNvSpPr/>
          <p:nvPr/>
        </p:nvSpPr>
        <p:spPr>
          <a:xfrm>
            <a:off x="542448" y="2405945"/>
            <a:ext cx="146992" cy="146992"/>
          </a:xfrm>
          <a:prstGeom prst="ellipse">
            <a:avLst/>
          </a:prstGeom>
          <a:solidFill>
            <a:srgbClr val="FF0000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23" name="Oval 22"/>
          <p:cNvSpPr/>
          <p:nvPr/>
        </p:nvSpPr>
        <p:spPr>
          <a:xfrm>
            <a:off x="774689" y="2405945"/>
            <a:ext cx="146992" cy="146992"/>
          </a:xfrm>
          <a:prstGeom prst="ellipse">
            <a:avLst/>
          </a:prstGeom>
          <a:solidFill>
            <a:srgbClr val="FF0000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24" name="Oval 23"/>
          <p:cNvSpPr/>
          <p:nvPr/>
        </p:nvSpPr>
        <p:spPr>
          <a:xfrm>
            <a:off x="1247796" y="2405945"/>
            <a:ext cx="146992" cy="146992"/>
          </a:xfrm>
          <a:prstGeom prst="ellipse">
            <a:avLst/>
          </a:prstGeom>
          <a:solidFill>
            <a:srgbClr val="FF0000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25" name="Oval 24"/>
          <p:cNvSpPr/>
          <p:nvPr/>
        </p:nvSpPr>
        <p:spPr>
          <a:xfrm>
            <a:off x="1480036" y="2405945"/>
            <a:ext cx="146992" cy="146992"/>
          </a:xfrm>
          <a:prstGeom prst="ellipse">
            <a:avLst/>
          </a:prstGeom>
          <a:solidFill>
            <a:srgbClr val="FF0000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26" name="Oval 25"/>
          <p:cNvSpPr/>
          <p:nvPr/>
        </p:nvSpPr>
        <p:spPr>
          <a:xfrm>
            <a:off x="1712277" y="2405945"/>
            <a:ext cx="146992" cy="146992"/>
          </a:xfrm>
          <a:prstGeom prst="ellipse">
            <a:avLst/>
          </a:prstGeom>
          <a:solidFill>
            <a:srgbClr val="FF0000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6" name="Oval 35"/>
          <p:cNvSpPr/>
          <p:nvPr/>
        </p:nvSpPr>
        <p:spPr>
          <a:xfrm>
            <a:off x="3959418" y="5567268"/>
            <a:ext cx="146992" cy="146992"/>
          </a:xfrm>
          <a:prstGeom prst="ellipse">
            <a:avLst/>
          </a:prstGeom>
          <a:solidFill>
            <a:srgbClr val="FF0000"/>
          </a:solidFill>
          <a:effectLst/>
          <a:scene3d>
            <a:camera prst="orthographicFront"/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7" name="Oval 36"/>
          <p:cNvSpPr/>
          <p:nvPr/>
        </p:nvSpPr>
        <p:spPr>
          <a:xfrm>
            <a:off x="4191658" y="5567268"/>
            <a:ext cx="146992" cy="146992"/>
          </a:xfrm>
          <a:prstGeom prst="ellipse">
            <a:avLst/>
          </a:prstGeom>
          <a:solidFill>
            <a:srgbClr val="FF0000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8" name="Oval 37"/>
          <p:cNvSpPr/>
          <p:nvPr/>
        </p:nvSpPr>
        <p:spPr>
          <a:xfrm>
            <a:off x="4423899" y="5567268"/>
            <a:ext cx="146992" cy="146992"/>
          </a:xfrm>
          <a:prstGeom prst="ellipse">
            <a:avLst/>
          </a:prstGeom>
          <a:solidFill>
            <a:srgbClr val="FF0000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9" name="Oval 38"/>
          <p:cNvSpPr/>
          <p:nvPr/>
        </p:nvSpPr>
        <p:spPr>
          <a:xfrm>
            <a:off x="4897006" y="5567268"/>
            <a:ext cx="146992" cy="146992"/>
          </a:xfrm>
          <a:prstGeom prst="ellipse">
            <a:avLst/>
          </a:prstGeom>
          <a:solidFill>
            <a:srgbClr val="FF0000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40" name="Oval 39"/>
          <p:cNvSpPr/>
          <p:nvPr/>
        </p:nvSpPr>
        <p:spPr>
          <a:xfrm>
            <a:off x="5129246" y="5567268"/>
            <a:ext cx="146992" cy="146992"/>
          </a:xfrm>
          <a:prstGeom prst="ellipse">
            <a:avLst/>
          </a:prstGeom>
          <a:solidFill>
            <a:srgbClr val="FF0000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41" name="Oval 40"/>
          <p:cNvSpPr/>
          <p:nvPr/>
        </p:nvSpPr>
        <p:spPr>
          <a:xfrm>
            <a:off x="5361487" y="5567268"/>
            <a:ext cx="146992" cy="146992"/>
          </a:xfrm>
          <a:prstGeom prst="ellipse">
            <a:avLst/>
          </a:prstGeom>
          <a:solidFill>
            <a:srgbClr val="FF0000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6932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59259E-6 L 0.23611 0.08171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06" y="4074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1.48148E-6 L 0.11284 0.03588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2" y="1782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33333E-6 L -0.04723 0.20671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61" y="10324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96296E-6 L -0.08958 -0.12523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79" y="-6273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07407E-6 L -0.08976 -0.3824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97" y="-19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85185E-6 L 0.29132 -0.0213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66" y="-1065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81481E-6 L 0.09218 0.03888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01" y="1944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11111E-6 L -0.26545 0.04699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81" y="2338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07407E-6 L -0.1408 0.30024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49" y="1500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7037E-7 L -0.25573 -0.06505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95" y="-3264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7037E-7 L -0.04652 -0.25764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6" y="-12894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33333E-6 L -0.04202 -0.18935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1" y="-94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07407E-6 L 0.36997 0.14954 " pathEditMode="relative" rAng="0" ptsTypes="AA">
                                      <p:cBhvr>
                                        <p:cTn id="14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90" y="7477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07407E-6 L 0.38889 0.09028 " pathEditMode="relative" rAng="0" ptsTypes="AA">
                                      <p:cBhvr>
                                        <p:cTn id="1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44" y="4514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07407E-6 L 0.43871 0.10695 " pathEditMode="relative" rAng="0" ptsTypes="AA">
                                      <p:cBhvr>
                                        <p:cTn id="14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27" y="5347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07407E-6 L 0.29653 0.14954 " pathEditMode="relative" rAng="0" ptsTypes="AA">
                                      <p:cBhvr>
                                        <p:cTn id="14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26" y="7477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27118 0.22755 " pathEditMode="relative" rAng="0" ptsTypes="AA">
                                      <p:cBhvr>
                                        <p:cTn id="14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59" y="11366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07407E-6 L 0.26111 0.14954 " pathEditMode="relative" rAng="0" ptsTypes="AA">
                                      <p:cBhvr>
                                        <p:cTn id="15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56" y="7477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9986E-7 -2.95165E-6 L 0.05675 -0.17835 " pathEditMode="relative" rAng="0" ptsTypes="AA">
                                      <p:cBhvr>
                                        <p:cTn id="15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9" y="-8929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41583E-6 -2.95165E-6 L 0.06543 -0.31089 " pathEditMode="relative" rAng="0" ptsTypes="AA">
                                      <p:cBhvr>
                                        <p:cTn id="15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3" y="-15545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0819E-7 -2.95165E-6 L -0.02239 -0.31089 " pathEditMode="relative" rAng="0" ptsTypes="AA">
                                      <p:cBhvr>
                                        <p:cTn id="15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8" y="-15545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874E-6 -2.95165E-6 L -0.04478 -0.26787 " pathEditMode="relative" rAng="0" ptsTypes="AA">
                                      <p:cBhvr>
                                        <p:cTn id="15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39" y="-13393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6324E-6 -2.95165E-6 L -0.07012 -0.40296 " pathEditMode="relative" rAng="0" ptsTypes="AA">
                                      <p:cBhvr>
                                        <p:cTn id="160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06" y="-20148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6092E-6 -2.95165E-6 L -0.0505 -0.37034 " pathEditMode="relative" rAng="0" ptsTypes="AA">
                                      <p:cBhvr>
                                        <p:cTn id="16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34" y="-18529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81481E-6 L -0.32396 0.02013 " pathEditMode="relative" rAng="0" ptsTypes="AA">
                                      <p:cBhvr>
                                        <p:cTn id="16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98" y="995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4.81481E-6 L -0.27899 0.04884 " pathEditMode="relative" rAng="0" ptsTypes="AA">
                                      <p:cBhvr>
                                        <p:cTn id="16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58" y="2431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81481E-6 L -0.279 0.14467 " pathEditMode="relative" rAng="0" ptsTypes="AA">
                                      <p:cBhvr>
                                        <p:cTn id="16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58" y="7222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81481E-6 L -0.36927 0.14467 " pathEditMode="relative" rAng="0" ptsTypes="AA">
                                      <p:cBhvr>
                                        <p:cTn id="17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472" y="7222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81481E-6 L -0.38142 0.23796 " pathEditMode="relative" rAng="0" ptsTypes="AA">
                                      <p:cBhvr>
                                        <p:cTn id="17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80" y="11898"/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81481E-6 L -0.44444 0.18773 " pathEditMode="relative" rAng="0" ptsTypes="AA">
                                      <p:cBhvr>
                                        <p:cTn id="17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222" y="9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4" grpId="0" animBg="1"/>
      <p:bldP spid="14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20" grpId="0" animBg="1"/>
      <p:bldP spid="20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15" grpId="0" animBg="1"/>
      <p:bldP spid="15" grpId="1" animBg="1"/>
      <p:bldP spid="13" grpId="0" animBg="1"/>
      <p:bldP spid="13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 txBox="1">
            <a:spLocks/>
          </p:cNvSpPr>
          <p:nvPr/>
        </p:nvSpPr>
        <p:spPr>
          <a:xfrm>
            <a:off x="457200" y="28575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ru-RU" sz="2800" b="1" dirty="0"/>
              <a:t>Определение конфликтных </a:t>
            </a:r>
            <a:r>
              <a:rPr lang="ru-RU" sz="2800" b="1" dirty="0" smtClean="0"/>
              <a:t>вопросов</a:t>
            </a:r>
            <a:r>
              <a:rPr lang="en-US" sz="2800" b="1" dirty="0" smtClean="0">
                <a:latin typeface="Arial" charset="0"/>
              </a:rPr>
              <a:t>:</a:t>
            </a:r>
            <a:br>
              <a:rPr lang="en-US" sz="2800" b="1" dirty="0" smtClean="0">
                <a:latin typeface="Arial" charset="0"/>
              </a:rPr>
            </a:br>
            <a:r>
              <a:rPr lang="ru-RU" sz="2800" b="1" dirty="0" smtClean="0">
                <a:latin typeface="Arial" charset="0"/>
              </a:rPr>
              <a:t>важные различия </a:t>
            </a:r>
            <a:endParaRPr 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2047988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511363"/>
            <a:ext cx="9190182" cy="844826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algn="l"/>
            <a:r>
              <a:rPr lang="ru-RU" sz="2800" b="1" dirty="0"/>
              <a:t>Определение конфликтных вопросов</a:t>
            </a:r>
            <a:r>
              <a:rPr lang="en-US" sz="2800" b="1" dirty="0">
                <a:latin typeface="Arial" charset="0"/>
              </a:rPr>
              <a:t>:</a:t>
            </a:r>
            <a:br>
              <a:rPr lang="en-US" sz="2800" b="1" dirty="0">
                <a:latin typeface="Arial" charset="0"/>
              </a:rPr>
            </a:br>
            <a:r>
              <a:rPr lang="ru-RU" sz="2800" b="1" dirty="0">
                <a:latin typeface="Arial" charset="0"/>
              </a:rPr>
              <a:t>важные различия </a:t>
            </a:r>
            <a:endParaRPr lang="de-DE" sz="2800" b="1" dirty="0"/>
          </a:p>
        </p:txBody>
      </p:sp>
      <p:sp>
        <p:nvSpPr>
          <p:cNvPr id="5" name="Textfeld 4"/>
          <p:cNvSpPr txBox="1">
            <a:spLocks noChangeArrowheads="1"/>
          </p:cNvSpPr>
          <p:nvPr/>
        </p:nvSpPr>
        <p:spPr bwMode="auto">
          <a:xfrm>
            <a:off x="3287713" y="2261452"/>
            <a:ext cx="274161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ru-RU" sz="2400" b="1" dirty="0" smtClean="0">
                <a:latin typeface="Arial" charset="0"/>
                <a:cs typeface="Arial" charset="0"/>
              </a:rPr>
              <a:t>Существуют </a:t>
            </a:r>
            <a:endParaRPr lang="en-US" sz="2400" b="1" dirty="0">
              <a:latin typeface="Arial" charset="0"/>
              <a:cs typeface="Arial" charset="0"/>
            </a:endParaRPr>
          </a:p>
          <a:p>
            <a:pPr algn="ctr"/>
            <a:r>
              <a:rPr lang="ru-RU" sz="2400" dirty="0" smtClean="0">
                <a:solidFill>
                  <a:srgbClr val="000099"/>
                </a:solidFill>
                <a:latin typeface="Arial" charset="0"/>
                <a:cs typeface="Arial" charset="0"/>
              </a:rPr>
              <a:t>Общие темы</a:t>
            </a:r>
            <a:endParaRPr lang="en-US" sz="2400" dirty="0">
              <a:solidFill>
                <a:srgbClr val="000099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auto">
          <a:xfrm rot="15876958">
            <a:off x="4443413" y="2696963"/>
            <a:ext cx="342900" cy="1733550"/>
          </a:xfrm>
          <a:custGeom>
            <a:avLst/>
            <a:gdLst>
              <a:gd name="T0" fmla="*/ 2147483647 w 142"/>
              <a:gd name="T1" fmla="*/ 0 h 411"/>
              <a:gd name="T2" fmla="*/ 0 w 142"/>
              <a:gd name="T3" fmla="*/ 2147483647 h 411"/>
              <a:gd name="T4" fmla="*/ 2147483647 w 142"/>
              <a:gd name="T5" fmla="*/ 2147483647 h 411"/>
              <a:gd name="T6" fmla="*/ 2147483647 w 142"/>
              <a:gd name="T7" fmla="*/ 2147483647 h 411"/>
              <a:gd name="T8" fmla="*/ 0 60000 65536"/>
              <a:gd name="T9" fmla="*/ 0 60000 65536"/>
              <a:gd name="T10" fmla="*/ 0 60000 65536"/>
              <a:gd name="T11" fmla="*/ 0 60000 65536"/>
              <a:gd name="T12" fmla="*/ 0 w 142"/>
              <a:gd name="T13" fmla="*/ 0 h 411"/>
              <a:gd name="T14" fmla="*/ 142 w 142"/>
              <a:gd name="T15" fmla="*/ 411 h 41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2" h="411">
                <a:moveTo>
                  <a:pt x="94" y="0"/>
                </a:moveTo>
                <a:lnTo>
                  <a:pt x="0" y="229"/>
                </a:lnTo>
                <a:lnTo>
                  <a:pt x="142" y="158"/>
                </a:lnTo>
                <a:lnTo>
                  <a:pt x="39" y="411"/>
                </a:lnTo>
              </a:path>
            </a:pathLst>
          </a:cu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7" name="Textfeld 6"/>
          <p:cNvSpPr txBox="1">
            <a:spLocks noChangeArrowheads="1"/>
          </p:cNvSpPr>
          <p:nvPr/>
        </p:nvSpPr>
        <p:spPr bwMode="auto">
          <a:xfrm>
            <a:off x="3376613" y="3733421"/>
            <a:ext cx="2447925" cy="1200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ru-RU" sz="2400" b="1" dirty="0" smtClean="0">
                <a:latin typeface="Arial" charset="0"/>
                <a:cs typeface="Arial" charset="0"/>
              </a:rPr>
              <a:t>У сторон</a:t>
            </a:r>
            <a:endParaRPr lang="en-US" sz="2400" b="1" dirty="0">
              <a:latin typeface="Arial" charset="0"/>
              <a:cs typeface="Arial" charset="0"/>
            </a:endParaRPr>
          </a:p>
          <a:p>
            <a:pPr algn="ctr"/>
            <a:r>
              <a:rPr lang="ru-RU" sz="2400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Конфликтные вопросы</a:t>
            </a:r>
            <a:endParaRPr lang="en-US" sz="2400" dirty="0">
              <a:solidFill>
                <a:srgbClr val="C00000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Freeform 18"/>
          <p:cNvSpPr>
            <a:spLocks/>
          </p:cNvSpPr>
          <p:nvPr/>
        </p:nvSpPr>
        <p:spPr bwMode="auto">
          <a:xfrm rot="13053744">
            <a:off x="5404738" y="3949317"/>
            <a:ext cx="342900" cy="1506538"/>
          </a:xfrm>
          <a:custGeom>
            <a:avLst/>
            <a:gdLst>
              <a:gd name="T0" fmla="*/ 2147483647 w 142"/>
              <a:gd name="T1" fmla="*/ 0 h 411"/>
              <a:gd name="T2" fmla="*/ 0 w 142"/>
              <a:gd name="T3" fmla="*/ 2147483647 h 411"/>
              <a:gd name="T4" fmla="*/ 2147483647 w 142"/>
              <a:gd name="T5" fmla="*/ 2147483647 h 411"/>
              <a:gd name="T6" fmla="*/ 2147483647 w 142"/>
              <a:gd name="T7" fmla="*/ 2147483647 h 411"/>
              <a:gd name="T8" fmla="*/ 0 60000 65536"/>
              <a:gd name="T9" fmla="*/ 0 60000 65536"/>
              <a:gd name="T10" fmla="*/ 0 60000 65536"/>
              <a:gd name="T11" fmla="*/ 0 60000 65536"/>
              <a:gd name="T12" fmla="*/ 0 w 142"/>
              <a:gd name="T13" fmla="*/ 0 h 411"/>
              <a:gd name="T14" fmla="*/ 142 w 142"/>
              <a:gd name="T15" fmla="*/ 411 h 41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2" h="411">
                <a:moveTo>
                  <a:pt x="94" y="0"/>
                </a:moveTo>
                <a:lnTo>
                  <a:pt x="0" y="229"/>
                </a:lnTo>
                <a:lnTo>
                  <a:pt x="142" y="158"/>
                </a:lnTo>
                <a:lnTo>
                  <a:pt x="39" y="411"/>
                </a:lnTo>
              </a:path>
            </a:pathLst>
          </a:cu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0" name="Freeform 18"/>
          <p:cNvSpPr>
            <a:spLocks/>
          </p:cNvSpPr>
          <p:nvPr/>
        </p:nvSpPr>
        <p:spPr bwMode="auto">
          <a:xfrm rot="19555887" flipH="1">
            <a:off x="3505195" y="3972248"/>
            <a:ext cx="342900" cy="1506538"/>
          </a:xfrm>
          <a:custGeom>
            <a:avLst/>
            <a:gdLst>
              <a:gd name="T0" fmla="*/ 2147483647 w 142"/>
              <a:gd name="T1" fmla="*/ 0 h 411"/>
              <a:gd name="T2" fmla="*/ 0 w 142"/>
              <a:gd name="T3" fmla="*/ 2147483647 h 411"/>
              <a:gd name="T4" fmla="*/ 2147483647 w 142"/>
              <a:gd name="T5" fmla="*/ 2147483647 h 411"/>
              <a:gd name="T6" fmla="*/ 2147483647 w 142"/>
              <a:gd name="T7" fmla="*/ 2147483647 h 411"/>
              <a:gd name="T8" fmla="*/ 0 60000 65536"/>
              <a:gd name="T9" fmla="*/ 0 60000 65536"/>
              <a:gd name="T10" fmla="*/ 0 60000 65536"/>
              <a:gd name="T11" fmla="*/ 0 60000 65536"/>
              <a:gd name="T12" fmla="*/ 0 w 142"/>
              <a:gd name="T13" fmla="*/ 0 h 411"/>
              <a:gd name="T14" fmla="*/ 142 w 142"/>
              <a:gd name="T15" fmla="*/ 411 h 41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2" h="411">
                <a:moveTo>
                  <a:pt x="94" y="0"/>
                </a:moveTo>
                <a:lnTo>
                  <a:pt x="0" y="229"/>
                </a:lnTo>
                <a:lnTo>
                  <a:pt x="142" y="158"/>
                </a:lnTo>
                <a:lnTo>
                  <a:pt x="39" y="411"/>
                </a:lnTo>
              </a:path>
            </a:pathLst>
          </a:cu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grpSp>
        <p:nvGrpSpPr>
          <p:cNvPr id="18" name="Gruppierung 17"/>
          <p:cNvGrpSpPr/>
          <p:nvPr/>
        </p:nvGrpSpPr>
        <p:grpSpPr>
          <a:xfrm>
            <a:off x="5899150" y="2570626"/>
            <a:ext cx="2447925" cy="2075608"/>
            <a:chOff x="5899150" y="2570626"/>
            <a:chExt cx="2447925" cy="2075608"/>
          </a:xfrm>
        </p:grpSpPr>
        <p:sp>
          <p:nvSpPr>
            <p:cNvPr id="4" name="Textfeld 3"/>
            <p:cNvSpPr txBox="1">
              <a:spLocks noChangeArrowheads="1"/>
            </p:cNvSpPr>
            <p:nvPr/>
          </p:nvSpPr>
          <p:spPr bwMode="auto">
            <a:xfrm>
              <a:off x="5899150" y="3446084"/>
              <a:ext cx="2447925" cy="1200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/>
              <a:r>
                <a:rPr lang="ru-RU" sz="2400" b="1" dirty="0" smtClean="0">
                  <a:ln>
                    <a:solidFill>
                      <a:schemeClr val="tx1"/>
                    </a:solidFill>
                  </a:ln>
                  <a:solidFill>
                    <a:srgbClr val="99CCFF"/>
                  </a:solidFill>
                  <a:latin typeface="Arial" charset="0"/>
                  <a:cs typeface="Arial" charset="0"/>
                </a:rPr>
                <a:t>У стороны </a:t>
              </a:r>
              <a:r>
                <a:rPr lang="en-US" sz="2400" b="1" dirty="0" smtClean="0">
                  <a:ln>
                    <a:solidFill>
                      <a:schemeClr val="tx1"/>
                    </a:solidFill>
                  </a:ln>
                  <a:solidFill>
                    <a:srgbClr val="99CCFF"/>
                  </a:solidFill>
                  <a:latin typeface="Arial" charset="0"/>
                  <a:cs typeface="Arial" charset="0"/>
                </a:rPr>
                <a:t>B</a:t>
              </a:r>
              <a:endParaRPr lang="en-US" sz="2400" b="1" dirty="0">
                <a:ln>
                  <a:solidFill>
                    <a:schemeClr val="tx1"/>
                  </a:solidFill>
                </a:ln>
                <a:solidFill>
                  <a:srgbClr val="99CCFF"/>
                </a:solidFill>
                <a:latin typeface="Arial" charset="0"/>
                <a:cs typeface="Arial" charset="0"/>
              </a:endParaRPr>
            </a:p>
            <a:p>
              <a:pPr algn="ctr"/>
              <a:r>
                <a:rPr lang="ru-RU" sz="2400" dirty="0">
                  <a:solidFill>
                    <a:srgbClr val="006600"/>
                  </a:solidFill>
                  <a:latin typeface="Arial" charset="0"/>
                  <a:cs typeface="Arial" charset="0"/>
                </a:rPr>
                <a:t>конкретные интересы</a:t>
              </a:r>
              <a:endParaRPr lang="en-US" sz="2400" dirty="0">
                <a:solidFill>
                  <a:srgbClr val="006600"/>
                </a:solidFill>
                <a:latin typeface="Arial" charset="0"/>
                <a:cs typeface="Arial" charset="0"/>
              </a:endParaRPr>
            </a:p>
          </p:txBody>
        </p:sp>
        <p:pic>
          <p:nvPicPr>
            <p:cNvPr id="12" name="Bild 11" descr="2014_01_13_blue group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58279" y="2570626"/>
              <a:ext cx="1355182" cy="1008673"/>
            </a:xfrm>
            <a:prstGeom prst="rect">
              <a:avLst/>
            </a:prstGeom>
          </p:spPr>
        </p:pic>
      </p:grpSp>
      <p:grpSp>
        <p:nvGrpSpPr>
          <p:cNvPr id="16" name="Gruppierung 15"/>
          <p:cNvGrpSpPr/>
          <p:nvPr/>
        </p:nvGrpSpPr>
        <p:grpSpPr>
          <a:xfrm>
            <a:off x="919495" y="2441003"/>
            <a:ext cx="2154237" cy="2148202"/>
            <a:chOff x="919495" y="2441003"/>
            <a:chExt cx="2154237" cy="2148202"/>
          </a:xfrm>
        </p:grpSpPr>
        <p:sp>
          <p:nvSpPr>
            <p:cNvPr id="3" name="Textfeld 2"/>
            <p:cNvSpPr txBox="1">
              <a:spLocks noChangeArrowheads="1"/>
            </p:cNvSpPr>
            <p:nvPr/>
          </p:nvSpPr>
          <p:spPr bwMode="auto">
            <a:xfrm>
              <a:off x="919495" y="3388877"/>
              <a:ext cx="2154237" cy="1200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/>
              <a:r>
                <a:rPr lang="ru-RU" sz="2400" b="1" dirty="0" smtClean="0">
                  <a:ln>
                    <a:solidFill>
                      <a:schemeClr val="tx1"/>
                    </a:solidFill>
                  </a:ln>
                  <a:solidFill>
                    <a:srgbClr val="FF9900"/>
                  </a:solidFill>
                  <a:latin typeface="Arial" charset="0"/>
                  <a:cs typeface="Arial" charset="0"/>
                </a:rPr>
                <a:t>У стороны </a:t>
              </a:r>
              <a:r>
                <a:rPr lang="en-US" sz="2400" b="1" dirty="0" smtClean="0">
                  <a:ln>
                    <a:solidFill>
                      <a:schemeClr val="tx1"/>
                    </a:solidFill>
                  </a:ln>
                  <a:solidFill>
                    <a:srgbClr val="FF9900"/>
                  </a:solidFill>
                  <a:latin typeface="Arial" charset="0"/>
                  <a:cs typeface="Arial" charset="0"/>
                </a:rPr>
                <a:t>A</a:t>
              </a:r>
              <a:endParaRPr lang="en-US" sz="2400" b="1" dirty="0">
                <a:ln>
                  <a:solidFill>
                    <a:schemeClr val="tx1"/>
                  </a:solidFill>
                </a:ln>
                <a:solidFill>
                  <a:srgbClr val="FF9900"/>
                </a:solidFill>
                <a:latin typeface="Arial" charset="0"/>
                <a:cs typeface="Arial" charset="0"/>
              </a:endParaRPr>
            </a:p>
            <a:p>
              <a:pPr algn="ctr"/>
              <a:r>
                <a:rPr lang="ru-RU" sz="2400" dirty="0">
                  <a:solidFill>
                    <a:srgbClr val="006600"/>
                  </a:solidFill>
                  <a:latin typeface="Arial" charset="0"/>
                  <a:cs typeface="Arial" charset="0"/>
                </a:rPr>
                <a:t>к</a:t>
              </a:r>
              <a:r>
                <a:rPr lang="ru-RU" sz="2400" dirty="0" smtClean="0">
                  <a:solidFill>
                    <a:srgbClr val="006600"/>
                  </a:solidFill>
                  <a:latin typeface="Arial" charset="0"/>
                  <a:cs typeface="Arial" charset="0"/>
                </a:rPr>
                <a:t>онкретные интересы</a:t>
              </a:r>
              <a:endParaRPr lang="en-US" sz="2400" dirty="0">
                <a:solidFill>
                  <a:srgbClr val="006600"/>
                </a:solidFill>
                <a:latin typeface="Arial" charset="0"/>
                <a:cs typeface="Arial" charset="0"/>
              </a:endParaRPr>
            </a:p>
          </p:txBody>
        </p:sp>
        <p:pic>
          <p:nvPicPr>
            <p:cNvPr id="13" name="Bild 12" descr="2014_01_13_orange group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222235" y="2441003"/>
              <a:ext cx="1488500" cy="1031724"/>
            </a:xfrm>
            <a:prstGeom prst="rect">
              <a:avLst/>
            </a:prstGeom>
          </p:spPr>
        </p:pic>
      </p:grpSp>
      <p:grpSp>
        <p:nvGrpSpPr>
          <p:cNvPr id="17" name="Gruppierung 16"/>
          <p:cNvGrpSpPr/>
          <p:nvPr/>
        </p:nvGrpSpPr>
        <p:grpSpPr>
          <a:xfrm>
            <a:off x="2256857" y="5340272"/>
            <a:ext cx="3642293" cy="1226407"/>
            <a:chOff x="2256857" y="5340272"/>
            <a:chExt cx="3642293" cy="1226407"/>
          </a:xfrm>
        </p:grpSpPr>
        <p:sp>
          <p:nvSpPr>
            <p:cNvPr id="8" name="Textfeld 7"/>
            <p:cNvSpPr txBox="1">
              <a:spLocks noChangeArrowheads="1"/>
            </p:cNvSpPr>
            <p:nvPr/>
          </p:nvSpPr>
          <p:spPr bwMode="auto">
            <a:xfrm>
              <a:off x="3451225" y="5364942"/>
              <a:ext cx="2447925" cy="1201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/>
              <a:r>
                <a:rPr lang="ru-RU" sz="2400" b="1" dirty="0" smtClean="0">
                  <a:ln w="12700">
                    <a:solidFill>
                      <a:schemeClr val="tx1"/>
                    </a:solidFill>
                    <a:prstDash val="solid"/>
                  </a:ln>
                  <a:solidFill>
                    <a:srgbClr val="FFFF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charset="0"/>
                  <a:cs typeface="Arial" charset="0"/>
                </a:rPr>
                <a:t>У стороны </a:t>
              </a:r>
              <a:r>
                <a:rPr lang="en-US" sz="2400" b="1" dirty="0" smtClean="0">
                  <a:ln w="12700">
                    <a:solidFill>
                      <a:schemeClr val="tx1"/>
                    </a:solidFill>
                    <a:prstDash val="solid"/>
                  </a:ln>
                  <a:solidFill>
                    <a:srgbClr val="FFFF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charset="0"/>
                  <a:cs typeface="Arial" charset="0"/>
                </a:rPr>
                <a:t>C</a:t>
              </a:r>
              <a:endParaRPr lang="en-US" sz="24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charset="0"/>
                <a:cs typeface="Arial" charset="0"/>
              </a:endParaRPr>
            </a:p>
            <a:p>
              <a:pPr algn="ctr"/>
              <a:r>
                <a:rPr lang="ru-RU" sz="2400" dirty="0">
                  <a:solidFill>
                    <a:srgbClr val="006600"/>
                  </a:solidFill>
                  <a:latin typeface="Arial" charset="0"/>
                  <a:cs typeface="Arial" charset="0"/>
                </a:rPr>
                <a:t>конкретные интересы</a:t>
              </a:r>
              <a:endParaRPr lang="en-US" sz="2400" dirty="0">
                <a:solidFill>
                  <a:srgbClr val="006600"/>
                </a:solidFill>
                <a:latin typeface="Arial" charset="0"/>
                <a:cs typeface="Arial" charset="0"/>
              </a:endParaRPr>
            </a:p>
          </p:txBody>
        </p:sp>
        <p:pic>
          <p:nvPicPr>
            <p:cNvPr id="14" name="Bild 13" descr="2014_01_13_yellow group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56857" y="5340272"/>
              <a:ext cx="1633750" cy="12264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96291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 txBox="1">
            <a:spLocks/>
          </p:cNvSpPr>
          <p:nvPr/>
        </p:nvSpPr>
        <p:spPr>
          <a:xfrm>
            <a:off x="0" y="28575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000000"/>
                </a:solidFill>
              </a:rPr>
              <a:t>Ключевая компетенция модерации</a:t>
            </a:r>
            <a:r>
              <a:rPr lang="en-US" sz="2800" b="1" dirty="0" smtClean="0">
                <a:solidFill>
                  <a:srgbClr val="000000"/>
                </a:solidFill>
              </a:rPr>
              <a:t>:</a:t>
            </a:r>
            <a:br>
              <a:rPr lang="en-US" sz="2800" b="1" dirty="0" smtClean="0">
                <a:solidFill>
                  <a:srgbClr val="000000"/>
                </a:solidFill>
              </a:rPr>
            </a:br>
            <a:r>
              <a:rPr lang="ru-RU" sz="2800" b="1" dirty="0" smtClean="0">
                <a:solidFill>
                  <a:srgbClr val="000000"/>
                </a:solidFill>
              </a:rPr>
              <a:t>Структуризация диалога по </a:t>
            </a:r>
            <a:r>
              <a:rPr lang="en-US" sz="2800" b="1" dirty="0" smtClean="0">
                <a:solidFill>
                  <a:srgbClr val="FF0000"/>
                </a:solidFill>
              </a:rPr>
              <a:t>ARNA</a:t>
            </a:r>
            <a:endParaRPr 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150998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511363"/>
            <a:ext cx="91440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000000"/>
                </a:solidFill>
              </a:rPr>
              <a:t>Ключевая компетенция модерации</a:t>
            </a:r>
            <a:r>
              <a:rPr lang="en-US" sz="2800" b="1" dirty="0">
                <a:solidFill>
                  <a:srgbClr val="000000"/>
                </a:solidFill>
              </a:rPr>
              <a:t>:</a:t>
            </a:r>
            <a:br>
              <a:rPr lang="en-US" sz="2800" b="1" dirty="0">
                <a:solidFill>
                  <a:srgbClr val="000000"/>
                </a:solidFill>
              </a:rPr>
            </a:br>
            <a:r>
              <a:rPr lang="ru-RU" sz="2800" b="1" dirty="0">
                <a:solidFill>
                  <a:srgbClr val="000000"/>
                </a:solidFill>
              </a:rPr>
              <a:t>Структуризация диалога по </a:t>
            </a:r>
            <a:r>
              <a:rPr lang="en-US" sz="2800" b="1" dirty="0">
                <a:solidFill>
                  <a:srgbClr val="FF0000"/>
                </a:solidFill>
              </a:rPr>
              <a:t>ARNA</a:t>
            </a:r>
            <a:endParaRPr lang="de-DE" sz="2800" b="1" dirty="0"/>
          </a:p>
        </p:txBody>
      </p:sp>
      <p:grpSp>
        <p:nvGrpSpPr>
          <p:cNvPr id="31" name="Gruppierung 30"/>
          <p:cNvGrpSpPr/>
          <p:nvPr/>
        </p:nvGrpSpPr>
        <p:grpSpPr>
          <a:xfrm>
            <a:off x="1609600" y="3640508"/>
            <a:ext cx="3209235" cy="1501886"/>
            <a:chOff x="872227" y="1793052"/>
            <a:chExt cx="3119326" cy="1472932"/>
          </a:xfrm>
          <a:effectLst/>
        </p:grpSpPr>
        <p:sp>
          <p:nvSpPr>
            <p:cNvPr id="5" name="Ovale Legende 4"/>
            <p:cNvSpPr/>
            <p:nvPr/>
          </p:nvSpPr>
          <p:spPr>
            <a:xfrm>
              <a:off x="872227" y="1793052"/>
              <a:ext cx="3119326" cy="1472932"/>
            </a:xfrm>
            <a:prstGeom prst="wedgeEllipseCallout">
              <a:avLst>
                <a:gd name="adj1" fmla="val -62509"/>
                <a:gd name="adj2" fmla="val 62175"/>
              </a:avLst>
            </a:prstGeom>
            <a:noFill/>
            <a:ln w="12700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" name="Rectangle 58"/>
            <p:cNvSpPr>
              <a:spLocks noChangeArrowheads="1"/>
            </p:cNvSpPr>
            <p:nvPr/>
          </p:nvSpPr>
          <p:spPr bwMode="auto">
            <a:xfrm rot="1800000">
              <a:off x="1600704" y="2068128"/>
              <a:ext cx="1183615" cy="543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ru-RU" dirty="0" smtClean="0">
                  <a:solidFill>
                    <a:srgbClr val="000000"/>
                  </a:solidFill>
                </a:rPr>
                <a:t>Отсутствие</a:t>
              </a:r>
            </a:p>
            <a:p>
              <a:r>
                <a:rPr lang="ru-RU" dirty="0" smtClean="0">
                  <a:solidFill>
                    <a:srgbClr val="000000"/>
                  </a:solidFill>
                </a:rPr>
                <a:t> гибкост</a:t>
              </a:r>
              <a:r>
                <a:rPr lang="ru-RU" dirty="0">
                  <a:solidFill>
                    <a:srgbClr val="000000"/>
                  </a:solidFill>
                </a:rPr>
                <a:t>и</a:t>
              </a:r>
              <a:endParaRPr lang="de-DE" dirty="0"/>
            </a:p>
          </p:txBody>
        </p:sp>
        <p:sp>
          <p:nvSpPr>
            <p:cNvPr id="9" name="Rectangle 59"/>
            <p:cNvSpPr>
              <a:spLocks noChangeArrowheads="1"/>
            </p:cNvSpPr>
            <p:nvPr/>
          </p:nvSpPr>
          <p:spPr bwMode="auto">
            <a:xfrm rot="19500000">
              <a:off x="1030437" y="2383973"/>
              <a:ext cx="640766" cy="3018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ru-RU" sz="2000" dirty="0" smtClean="0">
                  <a:solidFill>
                    <a:srgbClr val="000000"/>
                  </a:solidFill>
                </a:rPr>
                <a:t>страх</a:t>
              </a:r>
              <a:endParaRPr lang="de-DE" sz="2000" dirty="0"/>
            </a:p>
          </p:txBody>
        </p:sp>
        <p:sp>
          <p:nvSpPr>
            <p:cNvPr id="10" name="Rectangle 60"/>
            <p:cNvSpPr>
              <a:spLocks noChangeArrowheads="1"/>
            </p:cNvSpPr>
            <p:nvPr/>
          </p:nvSpPr>
          <p:spPr bwMode="auto">
            <a:xfrm rot="900000">
              <a:off x="1639739" y="2791292"/>
              <a:ext cx="1210924" cy="3018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ru-RU" sz="2000" dirty="0" smtClean="0">
                  <a:solidFill>
                    <a:srgbClr val="000000"/>
                  </a:solidFill>
                </a:rPr>
                <a:t>неверно</a:t>
              </a:r>
              <a:r>
                <a:rPr lang="de-DE" sz="2000" dirty="0" smtClean="0">
                  <a:solidFill>
                    <a:srgbClr val="000000"/>
                  </a:solidFill>
                </a:rPr>
                <a:t>!</a:t>
              </a:r>
              <a:endParaRPr lang="de-DE" sz="2000" dirty="0"/>
            </a:p>
          </p:txBody>
        </p:sp>
        <p:sp>
          <p:nvSpPr>
            <p:cNvPr id="12" name="Rectangle 62"/>
            <p:cNvSpPr>
              <a:spLocks noChangeArrowheads="1"/>
            </p:cNvSpPr>
            <p:nvPr/>
          </p:nvSpPr>
          <p:spPr bwMode="auto">
            <a:xfrm rot="21300000">
              <a:off x="3022787" y="2355709"/>
              <a:ext cx="800157" cy="3018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ru-RU" sz="2000" dirty="0" smtClean="0">
                  <a:solidFill>
                    <a:srgbClr val="000000"/>
                  </a:solidFill>
                </a:rPr>
                <a:t>вина</a:t>
              </a:r>
              <a:endParaRPr lang="de-DE" sz="2000" dirty="0"/>
            </a:p>
          </p:txBody>
        </p:sp>
        <p:sp>
          <p:nvSpPr>
            <p:cNvPr id="14" name="Rectangle 71"/>
            <p:cNvSpPr>
              <a:spLocks noChangeArrowheads="1"/>
            </p:cNvSpPr>
            <p:nvPr/>
          </p:nvSpPr>
          <p:spPr bwMode="auto">
            <a:xfrm rot="20700000">
              <a:off x="2586395" y="1985875"/>
              <a:ext cx="612039" cy="3018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ru-RU" sz="2000" dirty="0" smtClean="0">
                  <a:solidFill>
                    <a:srgbClr val="000000"/>
                  </a:solidFill>
                </a:rPr>
                <a:t>отказ</a:t>
              </a:r>
              <a:endParaRPr lang="de-DE" sz="2000" dirty="0"/>
            </a:p>
          </p:txBody>
        </p:sp>
      </p:grpSp>
      <p:grpSp>
        <p:nvGrpSpPr>
          <p:cNvPr id="3" name="Gruppierung 2"/>
          <p:cNvGrpSpPr/>
          <p:nvPr/>
        </p:nvGrpSpPr>
        <p:grpSpPr>
          <a:xfrm>
            <a:off x="478599" y="5142394"/>
            <a:ext cx="3534966" cy="1385764"/>
            <a:chOff x="5191285" y="5103100"/>
            <a:chExt cx="3007274" cy="1576291"/>
          </a:xfrm>
        </p:grpSpPr>
        <p:sp>
          <p:nvSpPr>
            <p:cNvPr id="11" name="Rectangle 61"/>
            <p:cNvSpPr>
              <a:spLocks noChangeArrowheads="1"/>
            </p:cNvSpPr>
            <p:nvPr/>
          </p:nvSpPr>
          <p:spPr bwMode="auto">
            <a:xfrm>
              <a:off x="6602413" y="6220804"/>
              <a:ext cx="691018" cy="350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ru-RU" sz="2000" dirty="0" err="1" smtClean="0">
                  <a:solidFill>
                    <a:srgbClr val="000000"/>
                  </a:solidFill>
                </a:rPr>
                <a:t>туппой</a:t>
              </a:r>
              <a:endParaRPr lang="de-DE" sz="2000" dirty="0"/>
            </a:p>
          </p:txBody>
        </p:sp>
        <p:sp>
          <p:nvSpPr>
            <p:cNvPr id="13" name="Rectangle 63"/>
            <p:cNvSpPr>
              <a:spLocks noChangeArrowheads="1"/>
            </p:cNvSpPr>
            <p:nvPr/>
          </p:nvSpPr>
          <p:spPr bwMode="auto">
            <a:xfrm rot="21037258">
              <a:off x="5956647" y="5387445"/>
              <a:ext cx="1742225" cy="315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ru-RU" dirty="0" smtClean="0">
                  <a:solidFill>
                    <a:srgbClr val="000000"/>
                  </a:solidFill>
                </a:rPr>
                <a:t>Абсолютно разные</a:t>
              </a:r>
              <a:endParaRPr lang="de-DE" dirty="0"/>
            </a:p>
          </p:txBody>
        </p:sp>
        <p:sp>
          <p:nvSpPr>
            <p:cNvPr id="30" name="Ovale Legende 29"/>
            <p:cNvSpPr/>
            <p:nvPr/>
          </p:nvSpPr>
          <p:spPr>
            <a:xfrm>
              <a:off x="5191285" y="5103100"/>
              <a:ext cx="3007274" cy="1576291"/>
            </a:xfrm>
            <a:prstGeom prst="wedgeEllipseCallout">
              <a:avLst>
                <a:gd name="adj1" fmla="val 50727"/>
                <a:gd name="adj2" fmla="val 39494"/>
              </a:avLst>
            </a:prstGeom>
            <a:noFill/>
            <a:ln w="12700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7" name="Rectangle 66"/>
            <p:cNvSpPr>
              <a:spLocks noChangeArrowheads="1"/>
            </p:cNvSpPr>
            <p:nvPr/>
          </p:nvSpPr>
          <p:spPr bwMode="auto">
            <a:xfrm rot="540000">
              <a:off x="5380747" y="5967880"/>
              <a:ext cx="1129003" cy="350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ru-RU" sz="2000" dirty="0" smtClean="0"/>
                <a:t>лицемерие</a:t>
              </a:r>
              <a:endParaRPr lang="de-DE" sz="2000" dirty="0"/>
            </a:p>
          </p:txBody>
        </p:sp>
        <p:sp>
          <p:nvSpPr>
            <p:cNvPr id="20" name="Rectangle 69"/>
            <p:cNvSpPr>
              <a:spLocks noChangeArrowheads="1"/>
            </p:cNvSpPr>
            <p:nvPr/>
          </p:nvSpPr>
          <p:spPr bwMode="auto">
            <a:xfrm rot="900000">
              <a:off x="6894056" y="5824159"/>
              <a:ext cx="1100237" cy="350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ru-RU" sz="2000" dirty="0" smtClean="0">
                  <a:solidFill>
                    <a:srgbClr val="000000"/>
                  </a:solidFill>
                </a:rPr>
                <a:t>Извинение </a:t>
              </a:r>
              <a:endParaRPr lang="de-DE" sz="2000" dirty="0"/>
            </a:p>
          </p:txBody>
        </p:sp>
      </p:grpSp>
      <p:grpSp>
        <p:nvGrpSpPr>
          <p:cNvPr id="33" name="Gruppierung 32"/>
          <p:cNvGrpSpPr/>
          <p:nvPr/>
        </p:nvGrpSpPr>
        <p:grpSpPr>
          <a:xfrm>
            <a:off x="5293294" y="3640508"/>
            <a:ext cx="2220423" cy="2887649"/>
            <a:chOff x="4787473" y="2384968"/>
            <a:chExt cx="2220423" cy="2824596"/>
          </a:xfrm>
        </p:grpSpPr>
        <p:sp>
          <p:nvSpPr>
            <p:cNvPr id="7" name="Ovale Legende 6"/>
            <p:cNvSpPr/>
            <p:nvPr/>
          </p:nvSpPr>
          <p:spPr>
            <a:xfrm>
              <a:off x="4787473" y="2384968"/>
              <a:ext cx="2220423" cy="2824596"/>
            </a:xfrm>
            <a:prstGeom prst="wedgeEllipseCallout">
              <a:avLst>
                <a:gd name="adj1" fmla="val 65805"/>
                <a:gd name="adj2" fmla="val -14588"/>
              </a:avLst>
            </a:prstGeom>
            <a:noFill/>
            <a:ln w="12700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5" name="Rectangle 64"/>
            <p:cNvSpPr>
              <a:spLocks noChangeArrowheads="1"/>
            </p:cNvSpPr>
            <p:nvPr/>
          </p:nvSpPr>
          <p:spPr bwMode="auto">
            <a:xfrm rot="900000">
              <a:off x="4830669" y="4120998"/>
              <a:ext cx="1034688" cy="301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ru-RU" sz="2000" dirty="0" smtClean="0">
                  <a:solidFill>
                    <a:srgbClr val="000000"/>
                  </a:solidFill>
                </a:rPr>
                <a:t>иллюзия</a:t>
              </a:r>
              <a:endParaRPr lang="de-DE" sz="2000" dirty="0"/>
            </a:p>
          </p:txBody>
        </p:sp>
        <p:sp>
          <p:nvSpPr>
            <p:cNvPr id="16" name="Rectangle 65"/>
            <p:cNvSpPr>
              <a:spLocks noChangeArrowheads="1"/>
            </p:cNvSpPr>
            <p:nvPr/>
          </p:nvSpPr>
          <p:spPr bwMode="auto">
            <a:xfrm rot="20400000">
              <a:off x="5694304" y="4477940"/>
              <a:ext cx="839823" cy="301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ru-RU" sz="2000" dirty="0" smtClean="0">
                  <a:solidFill>
                    <a:srgbClr val="000000"/>
                  </a:solidFill>
                </a:rPr>
                <a:t>Не так</a:t>
              </a:r>
              <a:r>
                <a:rPr lang="de-DE" sz="2000" dirty="0" smtClean="0">
                  <a:solidFill>
                    <a:srgbClr val="000000"/>
                  </a:solidFill>
                </a:rPr>
                <a:t>!</a:t>
              </a:r>
              <a:endParaRPr lang="de-DE" sz="2000" dirty="0"/>
            </a:p>
          </p:txBody>
        </p:sp>
        <p:sp>
          <p:nvSpPr>
            <p:cNvPr id="18" name="Rectangle 67"/>
            <p:cNvSpPr>
              <a:spLocks noChangeArrowheads="1"/>
            </p:cNvSpPr>
            <p:nvPr/>
          </p:nvSpPr>
          <p:spPr bwMode="auto">
            <a:xfrm>
              <a:off x="5275067" y="3712913"/>
              <a:ext cx="1040700" cy="301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ru-RU" sz="2000" dirty="0" smtClean="0"/>
                <a:t>кстати </a:t>
              </a:r>
              <a:r>
                <a:rPr lang="de-DE" sz="2000" dirty="0" smtClean="0"/>
                <a:t>.</a:t>
              </a:r>
              <a:r>
                <a:rPr lang="de-DE" sz="2000" dirty="0"/>
                <a:t>..</a:t>
              </a:r>
            </a:p>
          </p:txBody>
        </p:sp>
        <p:sp>
          <p:nvSpPr>
            <p:cNvPr id="19" name="Rectangle 68"/>
            <p:cNvSpPr>
              <a:spLocks noChangeArrowheads="1"/>
            </p:cNvSpPr>
            <p:nvPr/>
          </p:nvSpPr>
          <p:spPr bwMode="auto">
            <a:xfrm rot="20700000">
              <a:off x="5098270" y="2746310"/>
              <a:ext cx="1257856" cy="301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ru-RU" sz="2000" dirty="0" smtClean="0">
                  <a:solidFill>
                    <a:srgbClr val="000000"/>
                  </a:solidFill>
                </a:rPr>
                <a:t>Почему я</a:t>
              </a:r>
              <a:r>
                <a:rPr lang="de-DE" sz="2000" dirty="0" smtClean="0">
                  <a:solidFill>
                    <a:srgbClr val="000000"/>
                  </a:solidFill>
                </a:rPr>
                <a:t>?</a:t>
              </a:r>
              <a:endParaRPr lang="de-DE" sz="2000" dirty="0"/>
            </a:p>
          </p:txBody>
        </p:sp>
        <p:sp>
          <p:nvSpPr>
            <p:cNvPr id="21" name="Rectangle 70"/>
            <p:cNvSpPr>
              <a:spLocks noChangeArrowheads="1"/>
            </p:cNvSpPr>
            <p:nvPr/>
          </p:nvSpPr>
          <p:spPr bwMode="auto">
            <a:xfrm rot="600000">
              <a:off x="5267970" y="3257235"/>
              <a:ext cx="1394112" cy="301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ru-RU" sz="2000" dirty="0" smtClean="0">
                  <a:solidFill>
                    <a:srgbClr val="000000"/>
                  </a:solidFill>
                </a:rPr>
                <a:t>провокации</a:t>
              </a:r>
              <a:endParaRPr lang="de-DE" sz="2000" dirty="0"/>
            </a:p>
          </p:txBody>
        </p:sp>
      </p:grpSp>
      <p:sp>
        <p:nvSpPr>
          <p:cNvPr id="22" name="AutoShape 77"/>
          <p:cNvSpPr>
            <a:spLocks noChangeArrowheads="1"/>
          </p:cNvSpPr>
          <p:nvPr/>
        </p:nvSpPr>
        <p:spPr bwMode="auto">
          <a:xfrm>
            <a:off x="478599" y="1659451"/>
            <a:ext cx="8172795" cy="1981057"/>
          </a:xfrm>
          <a:prstGeom prst="wedgeRoundRectCallout">
            <a:avLst>
              <a:gd name="adj1" fmla="val 6066"/>
              <a:gd name="adj2" fmla="val 66557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355600" indent="-355600">
              <a:tabLst>
                <a:tab pos="355600" algn="l"/>
              </a:tabLst>
            </a:pPr>
            <a:r>
              <a:rPr lang="en-US" b="1" dirty="0"/>
              <a:t>1.	</a:t>
            </a:r>
            <a:r>
              <a:rPr lang="ru-RU" b="1" dirty="0" smtClean="0"/>
              <a:t>Наша цель (</a:t>
            </a:r>
            <a:r>
              <a:rPr lang="en-US" b="1" dirty="0" smtClean="0">
                <a:solidFill>
                  <a:srgbClr val="FF0000"/>
                </a:solidFill>
              </a:rPr>
              <a:t>a</a:t>
            </a:r>
            <a:r>
              <a:rPr lang="en-US" b="1" dirty="0" smtClean="0"/>
              <a:t>im</a:t>
            </a:r>
            <a:r>
              <a:rPr lang="ru-RU" b="1" dirty="0" smtClean="0"/>
              <a:t>)</a:t>
            </a:r>
            <a:r>
              <a:rPr lang="en-US" b="1" dirty="0" smtClean="0"/>
              <a:t>… </a:t>
            </a:r>
            <a:r>
              <a:rPr lang="en-US" dirty="0" smtClean="0"/>
              <a:t>(</a:t>
            </a:r>
            <a:r>
              <a:rPr lang="ru-RU" dirty="0" smtClean="0"/>
              <a:t>например,</a:t>
            </a:r>
            <a:r>
              <a:rPr lang="en-US" dirty="0" smtClean="0"/>
              <a:t> </a:t>
            </a:r>
            <a:r>
              <a:rPr lang="ru-RU" dirty="0" smtClean="0"/>
              <a:t>согласованное разделение</a:t>
            </a:r>
            <a:r>
              <a:rPr lang="en-US" dirty="0" smtClean="0"/>
              <a:t>)</a:t>
            </a:r>
            <a:endParaRPr lang="en-US" dirty="0"/>
          </a:p>
          <a:p>
            <a:pPr marL="355600" indent="-355600">
              <a:buFontTx/>
              <a:buAutoNum type="arabicPeriod" startAt="2"/>
              <a:tabLst>
                <a:tab pos="355600" algn="l"/>
              </a:tabLst>
            </a:pPr>
            <a:r>
              <a:rPr lang="ru-RU" b="1" dirty="0" smtClean="0"/>
              <a:t>Чего мы добились (</a:t>
            </a:r>
            <a:r>
              <a:rPr lang="en-US" b="1" dirty="0" smtClean="0">
                <a:solidFill>
                  <a:srgbClr val="FF0000"/>
                </a:solidFill>
              </a:rPr>
              <a:t>r</a:t>
            </a:r>
            <a:r>
              <a:rPr lang="en-US" b="1" dirty="0" smtClean="0"/>
              <a:t>eached</a:t>
            </a:r>
            <a:r>
              <a:rPr lang="ru-RU" b="1" dirty="0" smtClean="0"/>
              <a:t>)</a:t>
            </a:r>
            <a:r>
              <a:rPr lang="en-US" b="1" dirty="0" smtClean="0"/>
              <a:t>… </a:t>
            </a:r>
            <a:r>
              <a:rPr lang="en-US" dirty="0" smtClean="0"/>
              <a:t>(</a:t>
            </a:r>
            <a:r>
              <a:rPr lang="ru-RU" dirty="0" smtClean="0"/>
              <a:t>например, мы составили список противоречий и определили порядок их рассмотрения</a:t>
            </a:r>
            <a:r>
              <a:rPr lang="en-US" dirty="0" smtClean="0"/>
              <a:t>)</a:t>
            </a:r>
            <a:endParaRPr lang="en-US" dirty="0"/>
          </a:p>
          <a:p>
            <a:pPr marL="355600" indent="-355600">
              <a:tabLst>
                <a:tab pos="355600" algn="l"/>
              </a:tabLst>
            </a:pPr>
            <a:r>
              <a:rPr lang="en-US" b="1" dirty="0"/>
              <a:t>3.	</a:t>
            </a:r>
            <a:r>
              <a:rPr lang="ru-RU" b="1" dirty="0" smtClean="0"/>
              <a:t>Нашим следующим</a:t>
            </a:r>
            <a:r>
              <a:rPr lang="en-US" b="1" dirty="0" smtClean="0"/>
              <a:t> </a:t>
            </a:r>
            <a:r>
              <a:rPr lang="ru-RU" b="1" dirty="0" smtClean="0"/>
              <a:t>(</a:t>
            </a:r>
            <a:r>
              <a:rPr lang="en-US" b="1" dirty="0" smtClean="0">
                <a:solidFill>
                  <a:srgbClr val="FF0000"/>
                </a:solidFill>
              </a:rPr>
              <a:t>n</a:t>
            </a:r>
            <a:r>
              <a:rPr lang="en-US" b="1" dirty="0" smtClean="0"/>
              <a:t>ext</a:t>
            </a:r>
            <a:r>
              <a:rPr lang="ru-RU" b="1" dirty="0" smtClean="0"/>
              <a:t>) шагом может быть</a:t>
            </a:r>
            <a:r>
              <a:rPr lang="en-US" b="1" dirty="0" smtClean="0"/>
              <a:t>… </a:t>
            </a:r>
            <a:r>
              <a:rPr lang="en-US" dirty="0" smtClean="0"/>
              <a:t>(</a:t>
            </a:r>
            <a:r>
              <a:rPr lang="ru-RU" dirty="0" smtClean="0"/>
              <a:t>например,</a:t>
            </a:r>
            <a:r>
              <a:rPr lang="en-US" dirty="0" smtClean="0"/>
              <a:t> </a:t>
            </a:r>
            <a:r>
              <a:rPr lang="ru-RU" dirty="0" smtClean="0"/>
              <a:t>уточнение конфликтных вопросов</a:t>
            </a:r>
            <a:r>
              <a:rPr lang="en-US" dirty="0" smtClean="0"/>
              <a:t>) </a:t>
            </a:r>
            <a:endParaRPr lang="en-US" dirty="0"/>
          </a:p>
          <a:p>
            <a:pPr marL="355600" indent="-355600">
              <a:tabLst>
                <a:tab pos="355600" algn="l"/>
              </a:tabLst>
            </a:pPr>
            <a:r>
              <a:rPr lang="en-US" b="1" dirty="0"/>
              <a:t>4.	</a:t>
            </a:r>
            <a:r>
              <a:rPr lang="ru-RU" b="1" dirty="0" smtClean="0"/>
              <a:t>Согласие (</a:t>
            </a:r>
            <a:r>
              <a:rPr lang="en-US" b="1" dirty="0" smtClean="0">
                <a:solidFill>
                  <a:srgbClr val="FF0000"/>
                </a:solidFill>
              </a:rPr>
              <a:t>A</a:t>
            </a:r>
            <a:r>
              <a:rPr lang="en-US" b="1" dirty="0" smtClean="0"/>
              <a:t>greement</a:t>
            </a:r>
            <a:r>
              <a:rPr lang="ru-RU" b="1" dirty="0" smtClean="0"/>
              <a:t>)</a:t>
            </a:r>
            <a:r>
              <a:rPr lang="en-US" b="1" dirty="0" smtClean="0"/>
              <a:t>: </a:t>
            </a:r>
            <a:r>
              <a:rPr lang="ru-RU" b="1" dirty="0" smtClean="0"/>
              <a:t>Вы все согласны</a:t>
            </a:r>
            <a:r>
              <a:rPr lang="en-US" b="1" dirty="0" smtClean="0"/>
              <a:t>?</a:t>
            </a:r>
            <a:endParaRPr lang="en-US" b="1" dirty="0"/>
          </a:p>
        </p:txBody>
      </p:sp>
      <p:pic>
        <p:nvPicPr>
          <p:cNvPr id="26" name="Bild 25" descr="2014_01_13_blue group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6102" y="5849327"/>
            <a:ext cx="1355182" cy="1008673"/>
          </a:xfrm>
          <a:prstGeom prst="rect">
            <a:avLst/>
          </a:prstGeom>
        </p:spPr>
      </p:pic>
      <p:pic>
        <p:nvPicPr>
          <p:cNvPr id="27" name="Bild 26" descr="2014_01_13_orange grou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55500" y="4335106"/>
            <a:ext cx="1488500" cy="1031724"/>
          </a:xfrm>
          <a:prstGeom prst="rect">
            <a:avLst/>
          </a:prstGeom>
        </p:spPr>
      </p:pic>
      <p:pic>
        <p:nvPicPr>
          <p:cNvPr id="28" name="Bild 27" descr="2014_01_13_yellow group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149" y="4265470"/>
            <a:ext cx="1633750" cy="1226407"/>
          </a:xfrm>
          <a:prstGeom prst="rect">
            <a:avLst/>
          </a:prstGeom>
        </p:spPr>
      </p:pic>
      <p:pic>
        <p:nvPicPr>
          <p:cNvPr id="29" name="Bild 28" descr="2013_11_25_explaining person_1.png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8836" y="3729059"/>
            <a:ext cx="744895" cy="1366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90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 txBox="1">
            <a:spLocks/>
          </p:cNvSpPr>
          <p:nvPr/>
        </p:nvSpPr>
        <p:spPr>
          <a:xfrm>
            <a:off x="457200" y="28575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ru-RU" sz="2800" b="1" dirty="0" smtClean="0"/>
              <a:t>Структурирование конфликтных диалогов в условиях проведения медиации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303647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itel 1"/>
          <p:cNvSpPr txBox="1">
            <a:spLocks/>
          </p:cNvSpPr>
          <p:nvPr/>
        </p:nvSpPr>
        <p:spPr>
          <a:xfrm>
            <a:off x="0" y="511363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ru-RU" sz="2800" b="1" dirty="0"/>
              <a:t>Структурирование конфликтных диалогов в условиях проведения медиации</a:t>
            </a:r>
            <a:endParaRPr lang="en-US" sz="2800" b="1" dirty="0"/>
          </a:p>
        </p:txBody>
      </p:sp>
      <p:grpSp>
        <p:nvGrpSpPr>
          <p:cNvPr id="3" name="Gruppierung 2"/>
          <p:cNvGrpSpPr/>
          <p:nvPr/>
        </p:nvGrpSpPr>
        <p:grpSpPr>
          <a:xfrm>
            <a:off x="2702661" y="2923736"/>
            <a:ext cx="3738678" cy="1491999"/>
            <a:chOff x="2468673" y="2923736"/>
            <a:chExt cx="3738678" cy="1491999"/>
          </a:xfrm>
        </p:grpSpPr>
        <p:pic>
          <p:nvPicPr>
            <p:cNvPr id="74" name="Bild 73" descr="2014_02_25_questioning.jpg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81" b="95652" l="9827" r="8988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9067" t="15383" r="22663" b="4524"/>
            <a:stretch/>
          </p:blipFill>
          <p:spPr>
            <a:xfrm>
              <a:off x="2468673" y="2962275"/>
              <a:ext cx="545648" cy="1404247"/>
            </a:xfrm>
            <a:prstGeom prst="rect">
              <a:avLst/>
            </a:prstGeom>
          </p:spPr>
        </p:pic>
        <p:pic>
          <p:nvPicPr>
            <p:cNvPr id="75" name="Bild 74" descr="2014_02_25_waiting.jpg"/>
            <p:cNvPicPr>
              <a:picLocks noChangeAspect="1"/>
            </p:cNvPicPr>
            <p:nvPr/>
          </p:nvPicPr>
          <p:blipFill rotWithShape="1">
            <a:blip r:embed="rId5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567" b="99433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33167" y="2923736"/>
              <a:ext cx="475848" cy="1404247"/>
            </a:xfrm>
            <a:prstGeom prst="rect">
              <a:avLst/>
            </a:prstGeom>
          </p:spPr>
        </p:pic>
        <p:pic>
          <p:nvPicPr>
            <p:cNvPr id="76" name="Bild 75" descr="2014_02_25_yeah.jpg"/>
            <p:cNvPicPr>
              <a:picLocks noChangeAspect="1"/>
            </p:cNvPicPr>
            <p:nvPr/>
          </p:nvPicPr>
          <p:blipFill rotWithShape="1">
            <a:blip r:embed="rId7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3737" b="96712" l="4580" r="8982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4466" t="4891" r="13030" b="1588"/>
            <a:stretch/>
          </p:blipFill>
          <p:spPr>
            <a:xfrm>
              <a:off x="3412679" y="3011148"/>
              <a:ext cx="727927" cy="1404587"/>
            </a:xfrm>
            <a:prstGeom prst="rect">
              <a:avLst/>
            </a:prstGeom>
          </p:spPr>
        </p:pic>
        <p:pic>
          <p:nvPicPr>
            <p:cNvPr id="77" name="Bild 76" descr="2014_02_25_idea.jpg"/>
            <p:cNvPicPr>
              <a:picLocks noChangeAspect="1"/>
            </p:cNvPicPr>
            <p:nvPr/>
          </p:nvPicPr>
          <p:blipFill rotWithShape="1">
            <a:blip r:embed="rId9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0" b="98690" l="5172" r="9655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32855" y="2923736"/>
              <a:ext cx="474496" cy="140424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42601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itel 1"/>
          <p:cNvSpPr txBox="1">
            <a:spLocks/>
          </p:cNvSpPr>
          <p:nvPr/>
        </p:nvSpPr>
        <p:spPr>
          <a:xfrm>
            <a:off x="0" y="511363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ru-RU" sz="2800" b="1" dirty="0"/>
              <a:t>Структурирование конфликтных диалогов в условиях проведения медиации</a:t>
            </a:r>
            <a:endParaRPr lang="en-US" sz="2800" b="1" dirty="0"/>
          </a:p>
        </p:txBody>
      </p:sp>
      <p:pic>
        <p:nvPicPr>
          <p:cNvPr id="74" name="Bild 73" descr="2014_02_25_questioning.jpg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1188818" y="2952234"/>
            <a:ext cx="545648" cy="1404247"/>
          </a:xfrm>
          <a:prstGeom prst="rect">
            <a:avLst/>
          </a:prstGeom>
        </p:spPr>
      </p:pic>
      <p:pic>
        <p:nvPicPr>
          <p:cNvPr id="75" name="Bild 74" descr="2014_02_25_waiting.jpg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41339" y="2912614"/>
            <a:ext cx="475848" cy="1404247"/>
          </a:xfrm>
          <a:prstGeom prst="rect">
            <a:avLst/>
          </a:prstGeom>
        </p:spPr>
      </p:pic>
      <p:pic>
        <p:nvPicPr>
          <p:cNvPr id="76" name="Bild 75" descr="2014_02_25_yeah.jpg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737" b="96712" l="4580" r="898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466" t="4891" r="13030" b="1588"/>
          <a:stretch/>
        </p:blipFill>
        <p:spPr>
          <a:xfrm>
            <a:off x="2132824" y="3001107"/>
            <a:ext cx="727927" cy="1404587"/>
          </a:xfrm>
          <a:prstGeom prst="rect">
            <a:avLst/>
          </a:prstGeom>
        </p:spPr>
      </p:pic>
      <p:pic>
        <p:nvPicPr>
          <p:cNvPr id="77" name="Bild 76" descr="2014_02_25_idea.jpg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41027" y="2912614"/>
            <a:ext cx="474496" cy="1404247"/>
          </a:xfrm>
          <a:prstGeom prst="rect">
            <a:avLst/>
          </a:prstGeom>
        </p:spPr>
      </p:pic>
      <p:sp>
        <p:nvSpPr>
          <p:cNvPr id="65" name="Text Box 57"/>
          <p:cNvSpPr txBox="1">
            <a:spLocks noChangeArrowheads="1"/>
          </p:cNvSpPr>
          <p:nvPr/>
        </p:nvSpPr>
        <p:spPr bwMode="auto">
          <a:xfrm>
            <a:off x="-17684" y="2133161"/>
            <a:ext cx="5489094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marL="381000" indent="-3810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indent="0"/>
            <a:r>
              <a:rPr lang="ru-RU" sz="2400" dirty="0" smtClean="0">
                <a:latin typeface="Arial" charset="0"/>
              </a:rPr>
              <a:t>Участники делятся по двое на диады</a:t>
            </a:r>
            <a:endParaRPr lang="en-US" sz="2400" dirty="0">
              <a:latin typeface="Arial" charset="0"/>
            </a:endParaRPr>
          </a:p>
        </p:txBody>
      </p:sp>
      <p:sp>
        <p:nvSpPr>
          <p:cNvPr id="72" name="Text Box 32"/>
          <p:cNvSpPr txBox="1">
            <a:spLocks noChangeArrowheads="1"/>
          </p:cNvSpPr>
          <p:nvPr/>
        </p:nvSpPr>
        <p:spPr bwMode="auto">
          <a:xfrm>
            <a:off x="0" y="4594225"/>
            <a:ext cx="3987384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latin typeface="Arial" charset="0"/>
                <a:cs typeface="+mn-cs"/>
              </a:rPr>
              <a:t>Диада </a:t>
            </a:r>
            <a:r>
              <a:rPr lang="en-US" sz="2400" dirty="0" smtClean="0">
                <a:latin typeface="Arial" charset="0"/>
                <a:cs typeface="+mn-cs"/>
              </a:rPr>
              <a:t>A-B </a:t>
            </a:r>
            <a:r>
              <a:rPr lang="ru-RU" sz="2400" dirty="0" smtClean="0">
                <a:latin typeface="Arial" charset="0"/>
                <a:cs typeface="+mn-cs"/>
              </a:rPr>
              <a:t>подготавливает</a:t>
            </a:r>
            <a:r>
              <a:rPr lang="ru-RU" sz="2400" dirty="0">
                <a:latin typeface="Arial" charset="0"/>
              </a:rPr>
              <a:t> </a:t>
            </a:r>
            <a:r>
              <a:rPr lang="ru-RU" sz="2400" dirty="0" smtClean="0">
                <a:latin typeface="Arial" charset="0"/>
              </a:rPr>
              <a:t>р</a:t>
            </a:r>
            <a:r>
              <a:rPr lang="ru-RU" sz="2400" dirty="0" smtClean="0">
                <a:latin typeface="Arial" charset="0"/>
                <a:cs typeface="+mn-cs"/>
              </a:rPr>
              <a:t>олевую игру по </a:t>
            </a:r>
            <a:r>
              <a:rPr lang="ru-RU" sz="2400" dirty="0" smtClean="0">
                <a:latin typeface="Arial" charset="0"/>
              </a:rPr>
              <a:t>к</a:t>
            </a:r>
            <a:r>
              <a:rPr lang="ru-RU" sz="2400" dirty="0" smtClean="0">
                <a:latin typeface="Arial" charset="0"/>
                <a:cs typeface="+mn-cs"/>
              </a:rPr>
              <a:t>онфликтной ситуации с участием лиц</a:t>
            </a:r>
            <a:endParaRPr lang="en-US" sz="2400" dirty="0" smtClean="0">
              <a:latin typeface="Arial" charset="0"/>
              <a:cs typeface="+mn-cs"/>
            </a:endParaRPr>
          </a:p>
        </p:txBody>
      </p:sp>
      <p:sp>
        <p:nvSpPr>
          <p:cNvPr id="78" name="Text Box 32"/>
          <p:cNvSpPr txBox="1">
            <a:spLocks noChangeArrowheads="1"/>
          </p:cNvSpPr>
          <p:nvPr/>
        </p:nvSpPr>
        <p:spPr bwMode="auto">
          <a:xfrm>
            <a:off x="5261548" y="4583113"/>
            <a:ext cx="3928634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latin typeface="Arial" charset="0"/>
                <a:cs typeface="+mn-cs"/>
              </a:rPr>
              <a:t>Диада </a:t>
            </a:r>
            <a:r>
              <a:rPr lang="en-US" sz="2400" dirty="0" smtClean="0">
                <a:latin typeface="Arial" charset="0"/>
                <a:cs typeface="+mn-cs"/>
              </a:rPr>
              <a:t>C-D </a:t>
            </a:r>
            <a:r>
              <a:rPr lang="ru-RU" sz="2400" dirty="0">
                <a:latin typeface="Arial" charset="0"/>
              </a:rPr>
              <a:t>подготавливает ролевую игру по конфликтной ситуации с участием лиц</a:t>
            </a:r>
            <a:endParaRPr lang="en-US" sz="24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9384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Bild 93" descr="2013_11_25_explaining person_1.jpg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125" r="100000">
                        <a14:foregroundMark x1="63854" y1="95098" x2="63854" y2="95098"/>
                        <a14:foregroundMark x1="62166" y1="97631" x2="62166" y2="97631"/>
                        <a14:foregroundMark x1="65823" y1="97631" x2="65823" y2="97631"/>
                        <a14:foregroundMark x1="59775" y1="95507" x2="59775" y2="95507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19785" y="4893689"/>
            <a:ext cx="813691" cy="1399039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74" name="Bild 73" descr="2014_02_25_questioning.jpg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2994700" y="4866875"/>
            <a:ext cx="545648" cy="1404247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5" name="Bild 74" descr="2014_02_25_waiting.jpg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55811" y="2912614"/>
            <a:ext cx="475848" cy="1404247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77" name="Bild 76" descr="2014_02_25_idea.jpg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2668" y="2903607"/>
            <a:ext cx="474496" cy="1404247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92" name="Text Box 50"/>
          <p:cNvSpPr txBox="1">
            <a:spLocks noChangeArrowheads="1"/>
          </p:cNvSpPr>
          <p:nvPr/>
        </p:nvSpPr>
        <p:spPr bwMode="auto">
          <a:xfrm>
            <a:off x="5946675" y="5072779"/>
            <a:ext cx="3197325" cy="1200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latin typeface="Arial" charset="0"/>
                <a:cs typeface="+mn-cs"/>
              </a:rPr>
              <a:t>Диада </a:t>
            </a:r>
            <a:r>
              <a:rPr lang="en-US" sz="2400" dirty="0" smtClean="0">
                <a:latin typeface="Arial" charset="0"/>
                <a:cs typeface="+mn-cs"/>
              </a:rPr>
              <a:t>A-B </a:t>
            </a:r>
            <a:r>
              <a:rPr lang="ru-RU" sz="2400" dirty="0" smtClean="0">
                <a:latin typeface="Arial" charset="0"/>
              </a:rPr>
              <a:t>берёт на себя роль сторон конфликта</a:t>
            </a:r>
            <a:endParaRPr lang="en-US" sz="2400" dirty="0" smtClean="0">
              <a:latin typeface="Arial" charset="0"/>
              <a:cs typeface="+mn-cs"/>
            </a:endParaRPr>
          </a:p>
        </p:txBody>
      </p:sp>
      <p:sp>
        <p:nvSpPr>
          <p:cNvPr id="93" name="Text Box 50"/>
          <p:cNvSpPr txBox="1">
            <a:spLocks noChangeArrowheads="1"/>
          </p:cNvSpPr>
          <p:nvPr/>
        </p:nvSpPr>
        <p:spPr bwMode="auto">
          <a:xfrm>
            <a:off x="5019785" y="3374897"/>
            <a:ext cx="317184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err="1" smtClean="0">
                <a:latin typeface="Arial" charset="0"/>
                <a:cs typeface="+mn-cs"/>
              </a:rPr>
              <a:t>Модерирует</a:t>
            </a:r>
            <a:r>
              <a:rPr lang="ru-RU" sz="2400" dirty="0" smtClean="0">
                <a:latin typeface="Arial" charset="0"/>
                <a:cs typeface="+mn-cs"/>
              </a:rPr>
              <a:t> диада</a:t>
            </a:r>
            <a:r>
              <a:rPr lang="en-US" sz="2400" dirty="0" smtClean="0">
                <a:latin typeface="Arial" charset="0"/>
                <a:cs typeface="+mn-cs"/>
              </a:rPr>
              <a:t> C-D</a:t>
            </a:r>
          </a:p>
        </p:txBody>
      </p:sp>
      <p:sp>
        <p:nvSpPr>
          <p:cNvPr id="95" name="Text Box 60"/>
          <p:cNvSpPr txBox="1">
            <a:spLocks noChangeArrowheads="1"/>
          </p:cNvSpPr>
          <p:nvPr/>
        </p:nvSpPr>
        <p:spPr bwMode="auto">
          <a:xfrm>
            <a:off x="-13283" y="2093079"/>
            <a:ext cx="363125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571500">
              <a:defRPr sz="28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latin typeface="Arial" charset="0"/>
                <a:cs typeface="+mn-cs"/>
              </a:rPr>
              <a:t>Первая ролевая игра медиации</a:t>
            </a:r>
            <a:endParaRPr lang="en-US" sz="2400" dirty="0" smtClean="0">
              <a:latin typeface="Arial" charset="0"/>
              <a:cs typeface="+mn-cs"/>
            </a:endParaRPr>
          </a:p>
        </p:txBody>
      </p:sp>
      <p:sp>
        <p:nvSpPr>
          <p:cNvPr id="6" name="Gewitterblitz 5"/>
          <p:cNvSpPr/>
          <p:nvPr/>
        </p:nvSpPr>
        <p:spPr>
          <a:xfrm>
            <a:off x="3887242" y="5110163"/>
            <a:ext cx="692776" cy="781050"/>
          </a:xfrm>
          <a:prstGeom prst="lightningBol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itel 1"/>
          <p:cNvSpPr txBox="1">
            <a:spLocks/>
          </p:cNvSpPr>
          <p:nvPr/>
        </p:nvSpPr>
        <p:spPr>
          <a:xfrm>
            <a:off x="0" y="511363"/>
            <a:ext cx="919018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ru-RU" sz="2800" b="1" dirty="0"/>
              <a:t>Структурирование конфликтных диалогов в условиях проведения медиации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748408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MMCO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senz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347</Words>
  <Application>Microsoft Office PowerPoint</Application>
  <PresentationFormat>Bildschirmpräsentation (4:3)</PresentationFormat>
  <Paragraphs>92</Paragraphs>
  <Slides>18</Slides>
  <Notes>10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18</vt:i4>
      </vt:variant>
    </vt:vector>
  </HeadingPairs>
  <TitlesOfParts>
    <vt:vector size="19" baseType="lpstr">
      <vt:lpstr>TiMMCO-Design</vt:lpstr>
      <vt:lpstr>PowerPoint-Präsentation</vt:lpstr>
      <vt:lpstr>PowerPoint-Präsentation</vt:lpstr>
      <vt:lpstr>Определение конфликтных вопросов: важные различия </vt:lpstr>
      <vt:lpstr>PowerPoint-Präsentation</vt:lpstr>
      <vt:lpstr>Ключевая компетенция модерации: Структуризация диалога по ARNA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Актсторминг </vt:lpstr>
      <vt:lpstr>PowerPoint-Präsentation</vt:lpstr>
      <vt:lpstr>PowerPoint-Präsentation</vt:lpstr>
      <vt:lpstr>PowerPoint-Präsentation</vt:lpstr>
      <vt:lpstr>Созвездие конфликтных линий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 </dc:creator>
  <cp:lastModifiedBy>Reviewer</cp:lastModifiedBy>
  <cp:revision>79</cp:revision>
  <dcterms:created xsi:type="dcterms:W3CDTF">2013-12-30T09:27:52Z</dcterms:created>
  <dcterms:modified xsi:type="dcterms:W3CDTF">2014-07-24T17:23:25Z</dcterms:modified>
</cp:coreProperties>
</file>