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306" r:id="rId3"/>
    <p:sldId id="300" r:id="rId4"/>
    <p:sldId id="307" r:id="rId5"/>
    <p:sldId id="291" r:id="rId6"/>
    <p:sldId id="301" r:id="rId7"/>
    <p:sldId id="308" r:id="rId8"/>
    <p:sldId id="305" r:id="rId9"/>
    <p:sldId id="297" r:id="rId10"/>
    <p:sldId id="304" r:id="rId11"/>
    <p:sldId id="273" r:id="rId12"/>
    <p:sldId id="310" r:id="rId13"/>
    <p:sldId id="299" r:id="rId14"/>
    <p:sldId id="311" r:id="rId15"/>
    <p:sldId id="280" r:id="rId16"/>
    <p:sldId id="281" r:id="rId17"/>
    <p:sldId id="282" r:id="rId18"/>
    <p:sldId id="312" r:id="rId19"/>
    <p:sldId id="283" r:id="rId20"/>
    <p:sldId id="290" r:id="rId2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306"/>
            <p14:sldId id="300"/>
            <p14:sldId id="307"/>
            <p14:sldId id="291"/>
            <p14:sldId id="301"/>
            <p14:sldId id="308"/>
            <p14:sldId id="305"/>
            <p14:sldId id="297"/>
            <p14:sldId id="304"/>
            <p14:sldId id="273"/>
            <p14:sldId id="310"/>
            <p14:sldId id="299"/>
            <p14:sldId id="311"/>
            <p14:sldId id="280"/>
            <p14:sldId id="281"/>
            <p14:sldId id="282"/>
            <p14:sldId id="312"/>
            <p14:sldId id="283"/>
            <p14:sldId id="29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88" autoAdjust="0"/>
  </p:normalViewPr>
  <p:slideViewPr>
    <p:cSldViewPr snapToGrid="0" snapToObjects="1">
      <p:cViewPr>
        <p:scale>
          <a:sx n="82" d="100"/>
          <a:sy n="82" d="100"/>
        </p:scale>
        <p:origin x="-153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26.07.2014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1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460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3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652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42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19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23894" y="6437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105641"/>
            <a:ext cx="917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Capitolul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8: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Auto-Clarificare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8674786" y="649545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73659B32-0B0F-4381-ABE8-BACB8BE181C0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12" Type="http://schemas.microsoft.com/office/2007/relationships/hdphoto" Target="../media/hdphoto1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microsoft.com/office/2007/relationships/hdphoto" Target="../media/hdphoto15.wdp"/><Relationship Id="rId4" Type="http://schemas.microsoft.com/office/2007/relationships/hdphoto" Target="../media/hdphoto13.wdp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openxmlformats.org/officeDocument/2006/relationships/image" Target="../media/image6.png"/><Relationship Id="rId21" Type="http://schemas.microsoft.com/office/2007/relationships/hdphoto" Target="../media/hdphoto9.wdp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5" Type="http://schemas.microsoft.com/office/2007/relationships/hdphoto" Target="../media/hdphoto2.wdp"/><Relationship Id="rId15" Type="http://schemas.openxmlformats.org/officeDocument/2006/relationships/image" Target="../media/image13.png"/><Relationship Id="rId23" Type="http://schemas.microsoft.com/office/2007/relationships/hdphoto" Target="../media/hdphoto10.wdp"/><Relationship Id="rId10" Type="http://schemas.openxmlformats.org/officeDocument/2006/relationships/image" Target="../media/image10.png"/><Relationship Id="rId19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790178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algn="ctr"/>
            <a:r>
              <a:rPr lang="ro-RO" sz="2800" b="1" dirty="0" smtClean="0"/>
              <a:t>Capitolul</a:t>
            </a:r>
            <a:r>
              <a:rPr lang="en-US" sz="2800" b="1" dirty="0" smtClean="0"/>
              <a:t> 8</a:t>
            </a:r>
          </a:p>
          <a:p>
            <a:pPr algn="ctr"/>
            <a:r>
              <a:rPr lang="ro-MO" sz="2800" b="1" dirty="0" smtClean="0"/>
              <a:t>Auto-Clarificare</a:t>
            </a:r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17" name="Bild 16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6" name="Gruppierung 5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5" name="Rechteck 4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4" name="Bild 3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7" name="Bild 6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2" name="Rechteck 11"/>
          <p:cNvSpPr/>
          <p:nvPr/>
        </p:nvSpPr>
        <p:spPr>
          <a:xfrm>
            <a:off x="328246" y="6260436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342640" y="3495040"/>
            <a:ext cx="264160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Gerade Verbindung 15"/>
          <p:cNvCxnSpPr>
            <a:stCxn id="8" idx="2"/>
            <a:endCxn id="7" idx="0"/>
          </p:cNvCxnSpPr>
          <p:nvPr/>
        </p:nvCxnSpPr>
        <p:spPr>
          <a:xfrm>
            <a:off x="212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18"/>
          <p:cNvCxnSpPr>
            <a:stCxn id="5" idx="2"/>
            <a:endCxn id="6" idx="0"/>
          </p:cNvCxnSpPr>
          <p:nvPr/>
        </p:nvCxnSpPr>
        <p:spPr>
          <a:xfrm>
            <a:off x="7203440" y="3495040"/>
            <a:ext cx="0" cy="14833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7" idx="3"/>
            <a:endCxn id="6" idx="1"/>
          </p:cNvCxnSpPr>
          <p:nvPr/>
        </p:nvCxnSpPr>
        <p:spPr>
          <a:xfrm>
            <a:off x="3342640" y="558800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8" idx="3"/>
            <a:endCxn id="5" idx="1"/>
          </p:cNvCxnSpPr>
          <p:nvPr/>
        </p:nvCxnSpPr>
        <p:spPr>
          <a:xfrm>
            <a:off x="3342640" y="2885440"/>
            <a:ext cx="2641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hteck 29"/>
          <p:cNvSpPr/>
          <p:nvPr/>
        </p:nvSpPr>
        <p:spPr>
          <a:xfrm>
            <a:off x="3754120" y="246888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Balanţa Dinamică</a:t>
            </a:r>
            <a:endParaRPr lang="en-US" dirty="0"/>
          </a:p>
        </p:txBody>
      </p:sp>
      <p:sp>
        <p:nvSpPr>
          <p:cNvPr id="31" name="Rechteck 30"/>
          <p:cNvSpPr/>
          <p:nvPr/>
        </p:nvSpPr>
        <p:spPr>
          <a:xfrm>
            <a:off x="3754120" y="517144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err="1" smtClean="0"/>
              <a:t>Supra-Optimizarea</a:t>
            </a:r>
            <a:endParaRPr lang="en-US" dirty="0"/>
          </a:p>
        </p:txBody>
      </p:sp>
      <p:sp>
        <p:nvSpPr>
          <p:cNvPr id="32" name="Rechteck 31"/>
          <p:cNvSpPr/>
          <p:nvPr/>
        </p:nvSpPr>
        <p:spPr>
          <a:xfrm>
            <a:off x="130048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Devalorizarea Exagerării</a:t>
            </a:r>
            <a:endParaRPr lang="en-US" dirty="0"/>
          </a:p>
        </p:txBody>
      </p:sp>
      <p:sp>
        <p:nvSpPr>
          <p:cNvPr id="33" name="Rechteck 32"/>
          <p:cNvSpPr/>
          <p:nvPr/>
        </p:nvSpPr>
        <p:spPr>
          <a:xfrm>
            <a:off x="638048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/>
              <a:t>Devalorizarea Exagerării</a:t>
            </a:r>
            <a:endParaRPr lang="en-US" dirty="0"/>
          </a:p>
        </p:txBody>
      </p:sp>
      <p:sp>
        <p:nvSpPr>
          <p:cNvPr id="34" name="Rechteck 33"/>
          <p:cNvSpPr/>
          <p:nvPr/>
        </p:nvSpPr>
        <p:spPr>
          <a:xfrm>
            <a:off x="3754120" y="3810000"/>
            <a:ext cx="1645920" cy="83312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Contrar</a:t>
            </a:r>
            <a:r>
              <a:rPr lang="ro-RO" dirty="0" smtClean="0"/>
              <a:t>ul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1723136" y="2700774"/>
            <a:ext cx="1133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Val</a:t>
            </a:r>
            <a:r>
              <a:rPr lang="ro-RO" b="1" dirty="0" err="1" smtClean="0"/>
              <a:t>oarea</a:t>
            </a:r>
            <a:endParaRPr lang="en-US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6328722" y="2701976"/>
            <a:ext cx="1749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Counter-Value</a:t>
            </a:r>
            <a:endParaRPr lang="en-US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90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Degrada</a:t>
            </a:r>
            <a:r>
              <a:rPr lang="ro-RO" b="1" dirty="0" smtClean="0"/>
              <a:t>rea</a:t>
            </a:r>
            <a:endParaRPr lang="en-US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5984240" y="5403334"/>
            <a:ext cx="24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Degrada</a:t>
            </a:r>
            <a:r>
              <a:rPr lang="ro-RO" b="1" dirty="0" smtClean="0"/>
              <a:t>rea</a:t>
            </a:r>
            <a:endParaRPr lang="en-US" b="1" dirty="0"/>
          </a:p>
        </p:txBody>
      </p:sp>
      <p:sp>
        <p:nvSpPr>
          <p:cNvPr id="24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o-RO" sz="2800" b="1" dirty="0"/>
              <a:t>Pătratul Valorilor Şi Dezvoltării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4058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4676890" y="2245042"/>
            <a:ext cx="3250988" cy="721773"/>
          </a:xfrm>
          <a:prstGeom prst="wedgeRoundRectCallout">
            <a:avLst>
              <a:gd name="adj1" fmla="val 30999"/>
              <a:gd name="adj2" fmla="val 10886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o-RO" dirty="0" smtClean="0"/>
              <a:t>Noi suntem îngrijoraţi de</a:t>
            </a:r>
            <a:endParaRPr lang="en-US" dirty="0" smtClean="0"/>
          </a:p>
          <a:p>
            <a:pPr algn="ctr"/>
            <a:r>
              <a:rPr lang="ro-RO" altLang="de-DE" sz="2000" b="1" dirty="0" smtClean="0"/>
              <a:t>Sensibilitatea-relaţiei</a:t>
            </a:r>
            <a:endParaRPr lang="en-US" altLang="de-DE" sz="2000" b="1" dirty="0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153419" y="2245042"/>
            <a:ext cx="3250988" cy="721773"/>
          </a:xfrm>
          <a:prstGeom prst="wedgeRoundRectCallout">
            <a:avLst>
              <a:gd name="adj1" fmla="val -34951"/>
              <a:gd name="adj2" fmla="val 9505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o-RO" dirty="0" smtClean="0"/>
              <a:t>Noi </a:t>
            </a:r>
            <a:r>
              <a:rPr lang="ro-RO" dirty="0" err="1" smtClean="0"/>
              <a:t>suţinem</a:t>
            </a:r>
            <a:endParaRPr lang="en-US" dirty="0" smtClean="0"/>
          </a:p>
          <a:p>
            <a:pPr algn="ctr"/>
            <a:r>
              <a:rPr lang="ro-RO" altLang="de-DE" sz="2000" b="1" dirty="0" err="1" smtClean="0"/>
              <a:t>Calritatea</a:t>
            </a:r>
            <a:r>
              <a:rPr lang="ro-RO" altLang="de-DE" sz="2000" b="1" dirty="0" smtClean="0"/>
              <a:t> şi adevărul</a:t>
            </a:r>
            <a:endParaRPr lang="en-US" altLang="de-DE" sz="2000" b="1" dirty="0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4676890" y="5285345"/>
            <a:ext cx="3250988" cy="721773"/>
          </a:xfrm>
          <a:prstGeom prst="wedgeRoundRectCallout">
            <a:avLst>
              <a:gd name="adj1" fmla="val -116424"/>
              <a:gd name="adj2" fmla="val -2441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o-RO" dirty="0" smtClean="0"/>
              <a:t>Tu eşti</a:t>
            </a:r>
            <a:endParaRPr lang="en-US" dirty="0" smtClean="0"/>
          </a:p>
          <a:p>
            <a:pPr algn="ctr"/>
            <a:r>
              <a:rPr lang="ro-RO" altLang="de-DE" sz="2000" b="1" dirty="0" smtClean="0"/>
              <a:t>Neclar şi ipocrit</a:t>
            </a:r>
            <a:endParaRPr lang="en-US" altLang="de-DE" sz="20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153419" y="5285345"/>
            <a:ext cx="3250988" cy="721773"/>
          </a:xfrm>
          <a:prstGeom prst="wedgeRoundRectCallout">
            <a:avLst>
              <a:gd name="adj1" fmla="val 127984"/>
              <a:gd name="adj2" fmla="val -2493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o-RO" dirty="0" smtClean="0"/>
              <a:t>Tu eşti</a:t>
            </a:r>
            <a:endParaRPr lang="en-US" dirty="0" smtClean="0"/>
          </a:p>
          <a:p>
            <a:pPr algn="ctr"/>
            <a:r>
              <a:rPr lang="ro-RO" altLang="de-DE" sz="2000" b="1" dirty="0" smtClean="0"/>
              <a:t>Agresiv şi dur</a:t>
            </a:r>
            <a:endParaRPr lang="en-US" altLang="de-DE" sz="2000" b="1" dirty="0"/>
          </a:p>
        </p:txBody>
      </p:sp>
      <p:pic>
        <p:nvPicPr>
          <p:cNvPr id="10" name="Bild 9" descr="2014_01_13_orang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460" y="3385481"/>
            <a:ext cx="2422540" cy="1679134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6" y="3075053"/>
            <a:ext cx="2819120" cy="2116228"/>
          </a:xfrm>
          <a:prstGeom prst="rect">
            <a:avLst/>
          </a:prstGeom>
        </p:spPr>
      </p:pic>
      <p:sp>
        <p:nvSpPr>
          <p:cNvPr id="13" name="Titel 1"/>
          <p:cNvSpPr txBox="1">
            <a:spLocks/>
          </p:cNvSpPr>
          <p:nvPr/>
        </p:nvSpPr>
        <p:spPr>
          <a:xfrm>
            <a:off x="0" y="497592"/>
            <a:ext cx="9144000" cy="589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Lucrul cu Pătratul Valorii şi Dezvoltării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3600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2967335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800" b="1" dirty="0" smtClean="0">
                <a:solidFill>
                  <a:prstClr val="black"/>
                </a:solidFill>
                <a:ea typeface="+mj-ea"/>
                <a:cs typeface="+mj-cs"/>
              </a:rPr>
              <a:t>Construirea Subgrupurilor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58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636217"/>
            <a:ext cx="9144000" cy="114348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Vă rugăm aliniaţi-vă lângă linia centrală  camerei în faţa comportamentului pe care îl preferaţi</a:t>
            </a:r>
            <a:endParaRPr lang="en-US" sz="2400" dirty="0"/>
          </a:p>
        </p:txBody>
      </p:sp>
      <p:cxnSp>
        <p:nvCxnSpPr>
          <p:cNvPr id="4" name="Gerade Verbindung 3"/>
          <p:cNvCxnSpPr>
            <a:stCxn id="7" idx="3"/>
            <a:endCxn id="8" idx="1"/>
          </p:cNvCxnSpPr>
          <p:nvPr/>
        </p:nvCxnSpPr>
        <p:spPr>
          <a:xfrm>
            <a:off x="2203300" y="4241649"/>
            <a:ext cx="4661762" cy="0"/>
          </a:xfrm>
          <a:prstGeom prst="line">
            <a:avLst/>
          </a:prstGeom>
          <a:ln w="190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Bild 4" descr="2013_12_04_bored pers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857" y="2791213"/>
            <a:ext cx="780006" cy="1685569"/>
          </a:xfrm>
          <a:prstGeom prst="rect">
            <a:avLst/>
          </a:prstGeom>
        </p:spPr>
      </p:pic>
      <p:pic>
        <p:nvPicPr>
          <p:cNvPr id="6" name="Bild 5" descr="2014_02_25_yeah.jpg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33" b="96413" l="4580" r="86514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585" t="3620" r="14178" b="3703"/>
          <a:stretch/>
        </p:blipFill>
        <p:spPr>
          <a:xfrm>
            <a:off x="2964205" y="3072535"/>
            <a:ext cx="682690" cy="1325806"/>
          </a:xfrm>
          <a:prstGeom prst="rect">
            <a:avLst/>
          </a:prstGeom>
        </p:spPr>
      </p:pic>
      <p:sp>
        <p:nvSpPr>
          <p:cNvPr id="7" name="Abgerundetes Rechteck 6"/>
          <p:cNvSpPr/>
          <p:nvPr/>
        </p:nvSpPr>
        <p:spPr>
          <a:xfrm>
            <a:off x="101600" y="3400889"/>
            <a:ext cx="2101700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Claritatea şi Adevărul</a:t>
            </a:r>
            <a:endParaRPr lang="en-US" sz="2400" dirty="0"/>
          </a:p>
        </p:txBody>
      </p:sp>
      <p:sp>
        <p:nvSpPr>
          <p:cNvPr id="8" name="Abgerundetes Rechteck 7"/>
          <p:cNvSpPr/>
          <p:nvPr/>
        </p:nvSpPr>
        <p:spPr>
          <a:xfrm>
            <a:off x="6865062" y="3400889"/>
            <a:ext cx="2278937" cy="16815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Sensibilitatea pentru Relaţie</a:t>
            </a:r>
            <a:endParaRPr lang="en-US" sz="2400" dirty="0"/>
          </a:p>
        </p:txBody>
      </p:sp>
      <p:pic>
        <p:nvPicPr>
          <p:cNvPr id="9" name="Bild 8" descr="2013_11_25_explaining person_1.jpg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455" y="3013820"/>
            <a:ext cx="813691" cy="1399039"/>
          </a:xfrm>
          <a:prstGeom prst="rect">
            <a:avLst/>
          </a:prstGeom>
        </p:spPr>
      </p:pic>
      <p:pic>
        <p:nvPicPr>
          <p:cNvPr id="10" name="Bild 9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305631" y="2994094"/>
            <a:ext cx="545648" cy="1404247"/>
          </a:xfrm>
          <a:prstGeom prst="rect">
            <a:avLst/>
          </a:prstGeom>
        </p:spPr>
      </p:pic>
      <p:pic>
        <p:nvPicPr>
          <p:cNvPr id="11" name="Bild 10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FFCC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8687" y="2990229"/>
            <a:ext cx="474496" cy="1404247"/>
          </a:xfrm>
          <a:prstGeom prst="rect">
            <a:avLst/>
          </a:prstGeom>
        </p:spPr>
      </p:pic>
      <p:pic>
        <p:nvPicPr>
          <p:cNvPr id="12" name="Bild 11" descr="2014_02_25_waiting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4904" y="3008612"/>
            <a:ext cx="475848" cy="1404247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-37819" y="49652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800" b="1" dirty="0" smtClean="0">
                <a:solidFill>
                  <a:prstClr val="black"/>
                </a:solidFill>
                <a:ea typeface="+mj-ea"/>
                <a:cs typeface="+mj-cs"/>
              </a:rPr>
              <a:t>Construirea subgrupurilor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778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6264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Imaginea de sine şi imaginile externe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347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869" y="3692844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5416126" y="2863639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879" y="5148165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557" y="2055545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0" y="2007530"/>
            <a:ext cx="1057388" cy="4286175"/>
            <a:chOff x="244862" y="1460185"/>
            <a:chExt cx="1057388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3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pozitive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54211" y="3418606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neu</a:t>
              </a:r>
              <a:r>
                <a:rPr lang="ro-RO" dirty="0" err="1" smtClean="0"/>
                <a:t>tre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4862" y="5377028"/>
              <a:ext cx="1057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negative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/>
              <a:t>Imaginea de sine şi imaginile externe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7844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3484" y="2269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446" y="1297580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649" y="2217219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923" y="4620778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0" y="2007530"/>
            <a:ext cx="1057388" cy="4286175"/>
            <a:chOff x="244862" y="1460185"/>
            <a:chExt cx="1057388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1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 smtClean="0"/>
                <a:t>po</a:t>
              </a:r>
              <a:r>
                <a:rPr lang="ro-RO" dirty="0" err="1" smtClean="0"/>
                <a:t>zitive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54211" y="3418606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 smtClean="0"/>
                <a:t>neut</a:t>
              </a:r>
              <a:r>
                <a:rPr lang="ro-RO" dirty="0" smtClean="0"/>
                <a:t>re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4862" y="5377028"/>
              <a:ext cx="1057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negative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/>
              <a:t>Imaginea de sine şi imaginile externe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508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2013_11_25_angry person_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94" y="1085948"/>
            <a:ext cx="2403515" cy="3783771"/>
          </a:xfrm>
          <a:prstGeom prst="rect">
            <a:avLst/>
          </a:prstGeom>
        </p:spPr>
      </p:pic>
      <p:pic>
        <p:nvPicPr>
          <p:cNvPr id="35" name="Bild 34" descr="2013_11_25_angry person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1306" flipH="1">
            <a:off x="7540682" y="4132265"/>
            <a:ext cx="1487696" cy="2729462"/>
          </a:xfrm>
          <a:prstGeom prst="rect">
            <a:avLst/>
          </a:prstGeom>
        </p:spPr>
      </p:pic>
      <p:pic>
        <p:nvPicPr>
          <p:cNvPr id="22" name="Bild 21" descr="2013_12_04_screaming person_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446" y="2233817"/>
            <a:ext cx="2035663" cy="3204202"/>
          </a:xfrm>
          <a:prstGeom prst="rect">
            <a:avLst/>
          </a:prstGeom>
        </p:spPr>
      </p:pic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605" y="4737681"/>
            <a:ext cx="1355182" cy="1008673"/>
          </a:xfrm>
          <a:prstGeom prst="rect">
            <a:avLst/>
          </a:prstGeom>
        </p:spPr>
      </p:pic>
      <p:pic>
        <p:nvPicPr>
          <p:cNvPr id="25" name="Bild 24" descr="2014_01_13_orange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292" y="2154077"/>
            <a:ext cx="1488500" cy="1031724"/>
          </a:xfrm>
          <a:prstGeom prst="rect">
            <a:avLst/>
          </a:prstGeom>
        </p:spPr>
      </p:pic>
      <p:pic>
        <p:nvPicPr>
          <p:cNvPr id="36" name="Bild 35" descr="2014_01_13_yellow grou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787" y="4952452"/>
            <a:ext cx="1633750" cy="1226407"/>
          </a:xfrm>
          <a:prstGeom prst="rect">
            <a:avLst/>
          </a:prstGeom>
        </p:spPr>
      </p:pic>
      <p:grpSp>
        <p:nvGrpSpPr>
          <p:cNvPr id="15" name="Gruppierung 14"/>
          <p:cNvGrpSpPr/>
          <p:nvPr/>
        </p:nvGrpSpPr>
        <p:grpSpPr>
          <a:xfrm>
            <a:off x="343" y="2007530"/>
            <a:ext cx="1056701" cy="4286175"/>
            <a:chOff x="245205" y="1460185"/>
            <a:chExt cx="1056701" cy="4286175"/>
          </a:xfrm>
        </p:grpSpPr>
        <p:sp>
          <p:nvSpPr>
            <p:cNvPr id="17" name="Textfeld 16"/>
            <p:cNvSpPr txBox="1"/>
            <p:nvPr/>
          </p:nvSpPr>
          <p:spPr>
            <a:xfrm>
              <a:off x="290092" y="1460185"/>
              <a:ext cx="966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p</a:t>
              </a:r>
              <a:r>
                <a:rPr lang="ro-RO" dirty="0" err="1" smtClean="0"/>
                <a:t>ozitive</a:t>
              </a:r>
              <a:endParaRPr lang="de-DE" dirty="0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54211" y="3418606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 smtClean="0"/>
                <a:t>neut</a:t>
              </a:r>
              <a:r>
                <a:rPr lang="ro-RO" dirty="0" err="1" smtClean="0"/>
                <a:t>ră</a:t>
              </a:r>
              <a:endParaRPr lang="de-DE" dirty="0"/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5205" y="5377028"/>
              <a:ext cx="10567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negativ</a:t>
              </a:r>
              <a:r>
                <a:rPr lang="ro-RO" dirty="0" smtClean="0"/>
                <a:t>ă</a:t>
              </a:r>
              <a:endParaRPr lang="de-DE" dirty="0"/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61399" y="2323575"/>
              <a:ext cx="42431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+</a:t>
              </a:r>
              <a:endParaRPr lang="de-DE" sz="3200" dirty="0"/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591355" y="2801437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+</a:t>
              </a:r>
              <a:endParaRPr lang="de-DE" sz="2400" dirty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10691" y="3156188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+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642789" y="3681024"/>
              <a:ext cx="261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-</a:t>
              </a:r>
              <a:endParaRPr lang="de-DE" dirty="0"/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29977" y="3943442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400" dirty="0" smtClean="0"/>
                <a:t>-</a:t>
              </a:r>
              <a:endParaRPr lang="de-DE" sz="2400" dirty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612895" y="4298193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3200" dirty="0" smtClean="0"/>
                <a:t>-</a:t>
              </a:r>
              <a:endParaRPr lang="de-DE" sz="3200" dirty="0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595813" y="4776055"/>
              <a:ext cx="3554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-</a:t>
              </a:r>
              <a:endParaRPr lang="de-DE" sz="4000" dirty="0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31443" y="1722603"/>
              <a:ext cx="484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4000" dirty="0" smtClean="0"/>
                <a:t>+</a:t>
              </a:r>
              <a:endParaRPr lang="de-DE" sz="4000" dirty="0"/>
            </a:p>
          </p:txBody>
        </p:sp>
      </p:grpSp>
      <p:sp>
        <p:nvSpPr>
          <p:cNvPr id="39" name="Ovale Legende 38"/>
          <p:cNvSpPr/>
          <p:nvPr/>
        </p:nvSpPr>
        <p:spPr>
          <a:xfrm>
            <a:off x="1510052" y="1927173"/>
            <a:ext cx="1694255" cy="1628827"/>
          </a:xfrm>
          <a:prstGeom prst="wedgeEllipseCallout">
            <a:avLst>
              <a:gd name="adj1" fmla="val 206886"/>
              <a:gd name="adj2" fmla="val 40891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e Legende 39"/>
          <p:cNvSpPr/>
          <p:nvPr/>
        </p:nvSpPr>
        <p:spPr>
          <a:xfrm>
            <a:off x="1216975" y="4335283"/>
            <a:ext cx="3146562" cy="2238030"/>
          </a:xfrm>
          <a:prstGeom prst="wedgeEllipseCallout">
            <a:avLst>
              <a:gd name="adj1" fmla="val 98995"/>
              <a:gd name="adj2" fmla="val -83943"/>
            </a:avLst>
          </a:prstGeom>
          <a:noFill/>
          <a:ln w="127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0" y="497757"/>
            <a:ext cx="9144000" cy="69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/>
              <a:t>Imaginea de sine şi imaginile externe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6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71907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/>
              <a:t>Imparţialitatea şi Multi-Parţialitatea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379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3_11_25_explaining person_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890" y="3425834"/>
            <a:ext cx="1810274" cy="33212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26364" y="1334591"/>
            <a:ext cx="8229600" cy="54187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Mediatorul trebuie să fie imparţial</a:t>
            </a:r>
            <a:endParaRPr lang="en-US" sz="2400" dirty="0"/>
          </a:p>
        </p:txBody>
      </p:sp>
      <p:sp>
        <p:nvSpPr>
          <p:cNvPr id="7" name="Herz 6"/>
          <p:cNvSpPr/>
          <p:nvPr/>
        </p:nvSpPr>
        <p:spPr>
          <a:xfrm>
            <a:off x="3299997" y="1973478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0" name="Gruppierung 9"/>
          <p:cNvGrpSpPr/>
          <p:nvPr/>
        </p:nvGrpSpPr>
        <p:grpSpPr>
          <a:xfrm>
            <a:off x="3999211" y="3522851"/>
            <a:ext cx="434599" cy="764199"/>
            <a:chOff x="4821193" y="3425834"/>
            <a:chExt cx="434599" cy="764199"/>
          </a:xfrm>
        </p:grpSpPr>
        <p:sp>
          <p:nvSpPr>
            <p:cNvPr id="8" name="Oval 7"/>
            <p:cNvSpPr/>
            <p:nvPr/>
          </p:nvSpPr>
          <p:spPr>
            <a:xfrm>
              <a:off x="4933407" y="3425834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Oval 8"/>
            <p:cNvSpPr/>
            <p:nvPr/>
          </p:nvSpPr>
          <p:spPr>
            <a:xfrm>
              <a:off x="4933407" y="3858788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Oval 10"/>
            <p:cNvSpPr/>
            <p:nvPr/>
          </p:nvSpPr>
          <p:spPr>
            <a:xfrm>
              <a:off x="4821193" y="4077819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166" y="2301984"/>
            <a:ext cx="1100517" cy="819124"/>
          </a:xfrm>
          <a:prstGeom prst="rect">
            <a:avLst/>
          </a:prstGeom>
        </p:spPr>
      </p:pic>
      <p:sp>
        <p:nvSpPr>
          <p:cNvPr id="14" name="Herz 13"/>
          <p:cNvSpPr/>
          <p:nvPr/>
        </p:nvSpPr>
        <p:spPr>
          <a:xfrm flipH="1">
            <a:off x="4883624" y="3318877"/>
            <a:ext cx="1635917" cy="1484568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12" name="Gruppierung 11"/>
          <p:cNvGrpSpPr/>
          <p:nvPr/>
        </p:nvGrpSpPr>
        <p:grpSpPr>
          <a:xfrm>
            <a:off x="4111425" y="4081330"/>
            <a:ext cx="752694" cy="328026"/>
            <a:chOff x="4933407" y="3984313"/>
            <a:chExt cx="752694" cy="328026"/>
          </a:xfrm>
        </p:grpSpPr>
        <p:sp>
          <p:nvSpPr>
            <p:cNvPr id="15" name="Oval 14"/>
            <p:cNvSpPr/>
            <p:nvPr/>
          </p:nvSpPr>
          <p:spPr>
            <a:xfrm flipH="1">
              <a:off x="5361121" y="3984313"/>
              <a:ext cx="324980" cy="328026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Oval 15"/>
            <p:cNvSpPr/>
            <p:nvPr/>
          </p:nvSpPr>
          <p:spPr>
            <a:xfrm flipH="1">
              <a:off x="5107832" y="4148326"/>
              <a:ext cx="162490" cy="16401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Oval 16"/>
            <p:cNvSpPr/>
            <p:nvPr/>
          </p:nvSpPr>
          <p:spPr>
            <a:xfrm flipH="1">
              <a:off x="4933407" y="4198162"/>
              <a:ext cx="113117" cy="114177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564" y="3693287"/>
            <a:ext cx="1119568" cy="776006"/>
          </a:xfrm>
          <a:prstGeom prst="rect">
            <a:avLst/>
          </a:prstGeom>
        </p:spPr>
      </p:pic>
      <p:sp>
        <p:nvSpPr>
          <p:cNvPr id="19" name="Herz 18"/>
          <p:cNvSpPr/>
          <p:nvPr/>
        </p:nvSpPr>
        <p:spPr>
          <a:xfrm>
            <a:off x="1253482" y="2711546"/>
            <a:ext cx="1622856" cy="1459040"/>
          </a:xfrm>
          <a:prstGeom prst="hear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5" name="Gruppierung 4"/>
          <p:cNvGrpSpPr/>
          <p:nvPr/>
        </p:nvGrpSpPr>
        <p:grpSpPr>
          <a:xfrm>
            <a:off x="2715145" y="3677373"/>
            <a:ext cx="607416" cy="656783"/>
            <a:chOff x="3537127" y="3580356"/>
            <a:chExt cx="607416" cy="656783"/>
          </a:xfrm>
        </p:grpSpPr>
        <p:sp>
          <p:nvSpPr>
            <p:cNvPr id="20" name="Oval 19"/>
            <p:cNvSpPr/>
            <p:nvPr/>
          </p:nvSpPr>
          <p:spPr>
            <a:xfrm>
              <a:off x="3537127" y="3580356"/>
              <a:ext cx="322385" cy="322385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Oval 20"/>
            <p:cNvSpPr/>
            <p:nvPr/>
          </p:nvSpPr>
          <p:spPr>
            <a:xfrm>
              <a:off x="3822503" y="3912376"/>
              <a:ext cx="161193" cy="161193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Oval 21"/>
            <p:cNvSpPr/>
            <p:nvPr/>
          </p:nvSpPr>
          <p:spPr>
            <a:xfrm>
              <a:off x="4032329" y="4124925"/>
              <a:ext cx="112214" cy="112214"/>
            </a:xfrm>
            <a:prstGeom prst="ellipse">
              <a:avLst/>
            </a:prstGeom>
            <a:noFill/>
            <a:ln w="1270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118" y="2961046"/>
            <a:ext cx="1265565" cy="950022"/>
          </a:xfrm>
          <a:prstGeom prst="rect">
            <a:avLst/>
          </a:prstGeom>
        </p:spPr>
      </p:pic>
      <p:sp>
        <p:nvSpPr>
          <p:cNvPr id="44" name="Rechteck 43"/>
          <p:cNvSpPr/>
          <p:nvPr/>
        </p:nvSpPr>
        <p:spPr>
          <a:xfrm>
            <a:off x="4647384" y="4957565"/>
            <a:ext cx="4231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 smtClean="0"/>
              <a:t>Mediatorii experimentaţi recunosc că neutralitatea sau imparţialitatea sunt foarte des imposibile pentru ei.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243568" y="2551941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>
            <a:off x="3301654" y="1815749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>
            <a:off x="4907051" y="3198088"/>
            <a:ext cx="1622610" cy="1622610"/>
          </a:xfrm>
          <a:prstGeom prst="ellipse">
            <a:avLst/>
          </a:prstGeom>
          <a:noFill/>
          <a:ln w="1270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 smtClean="0"/>
              <a:t>Imparţialitatea şi </a:t>
            </a:r>
            <a:r>
              <a:rPr lang="ro-RO" sz="2800" b="1" dirty="0" err="1" smtClean="0"/>
              <a:t>Multi-Parţialitatea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2370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6" presetClass="emph" presetSubtype="0" repeatCount="5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  <p:bldP spid="14" grpId="1" animBg="1"/>
      <p:bldP spid="14" grpId="2" animBg="1"/>
      <p:bldP spid="14" grpId="3" animBg="1"/>
      <p:bldP spid="19" grpId="0" animBg="1"/>
      <p:bldP spid="19" grpId="1" animBg="1"/>
      <p:bldP spid="44" grpId="0"/>
      <p:bldP spid="4" grpId="0" animBg="1"/>
      <p:bldP spid="43" grpId="0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456481" y="2857260"/>
            <a:ext cx="8226720" cy="11434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DE" sz="2800" b="1" dirty="0" smtClean="0"/>
              <a:t>Val</a:t>
            </a:r>
            <a:r>
              <a:rPr lang="ro-RO" sz="2800" b="1" dirty="0" smtClean="0"/>
              <a:t>ori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0136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37493" y="1171238"/>
            <a:ext cx="9181493" cy="5135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err="1" smtClean="0"/>
              <a:t>Multi-parţialiatea</a:t>
            </a:r>
            <a:r>
              <a:rPr lang="ro-RO" sz="2400" dirty="0" smtClean="0"/>
              <a:t> înseamnă că mediatorul se mişcă cu părţile</a:t>
            </a:r>
            <a:endParaRPr lang="en-US" sz="2400" dirty="0"/>
          </a:p>
        </p:txBody>
      </p:sp>
      <p:pic>
        <p:nvPicPr>
          <p:cNvPr id="23" name="Bild 2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986" y="1640532"/>
            <a:ext cx="1771908" cy="1318846"/>
          </a:xfrm>
          <a:prstGeom prst="rect">
            <a:avLst/>
          </a:prstGeom>
        </p:spPr>
      </p:pic>
      <p:pic>
        <p:nvPicPr>
          <p:cNvPr id="24" name="Bild 2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853" y="5361429"/>
            <a:ext cx="1800531" cy="1248002"/>
          </a:xfrm>
          <a:prstGeom prst="rect">
            <a:avLst/>
          </a:prstGeom>
        </p:spPr>
      </p:pic>
      <p:pic>
        <p:nvPicPr>
          <p:cNvPr id="25" name="Bild 24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100" y="4920007"/>
            <a:ext cx="2095285" cy="1572868"/>
          </a:xfrm>
          <a:prstGeom prst="rect">
            <a:avLst/>
          </a:prstGeom>
        </p:spPr>
      </p:pic>
      <p:grpSp>
        <p:nvGrpSpPr>
          <p:cNvPr id="13" name="Gruppierung 12"/>
          <p:cNvGrpSpPr/>
          <p:nvPr/>
        </p:nvGrpSpPr>
        <p:grpSpPr>
          <a:xfrm>
            <a:off x="3021020" y="4100957"/>
            <a:ext cx="962577" cy="1078684"/>
            <a:chOff x="3021020" y="4100957"/>
            <a:chExt cx="962577" cy="1078684"/>
          </a:xfrm>
        </p:grpSpPr>
        <p:grpSp>
          <p:nvGrpSpPr>
            <p:cNvPr id="5" name="Gruppierung 4"/>
            <p:cNvGrpSpPr/>
            <p:nvPr/>
          </p:nvGrpSpPr>
          <p:grpSpPr>
            <a:xfrm>
              <a:off x="3021020" y="4100957"/>
              <a:ext cx="962577" cy="1078684"/>
              <a:chOff x="3021020" y="4100957"/>
              <a:chExt cx="962577" cy="1078684"/>
            </a:xfrm>
          </p:grpSpPr>
          <p:sp>
            <p:nvSpPr>
              <p:cNvPr id="7" name="Herz 6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8" name="Bild 37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12" name="Abgerundete rechteckige Legende 11"/>
          <p:cNvSpPr/>
          <p:nvPr/>
        </p:nvSpPr>
        <p:spPr>
          <a:xfrm>
            <a:off x="457200" y="4390105"/>
            <a:ext cx="1213197" cy="385796"/>
          </a:xfrm>
          <a:prstGeom prst="wedgeRoundRectCallout">
            <a:avLst>
              <a:gd name="adj1" fmla="val -3646"/>
              <a:gd name="adj2" fmla="val 12145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9" name="Abgerundete rechteckige Legende 38"/>
          <p:cNvSpPr/>
          <p:nvPr/>
        </p:nvSpPr>
        <p:spPr>
          <a:xfrm>
            <a:off x="1388304" y="3846478"/>
            <a:ext cx="1213197" cy="385796"/>
          </a:xfrm>
          <a:prstGeom prst="wedgeRoundRectCallout">
            <a:avLst>
              <a:gd name="adj1" fmla="val 56511"/>
              <a:gd name="adj2" fmla="val 207437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6" name="Abgerundete rechteckige Legende 45"/>
          <p:cNvSpPr/>
          <p:nvPr/>
        </p:nvSpPr>
        <p:spPr>
          <a:xfrm>
            <a:off x="2808004" y="3116015"/>
            <a:ext cx="1213197" cy="385796"/>
          </a:xfrm>
          <a:prstGeom prst="wedgeRoundRectCallout">
            <a:avLst>
              <a:gd name="adj1" fmla="val 48698"/>
              <a:gd name="adj2" fmla="val -104546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7" name="Abgerundete rechteckige Legende 46"/>
          <p:cNvSpPr/>
          <p:nvPr/>
        </p:nvSpPr>
        <p:spPr>
          <a:xfrm>
            <a:off x="3657226" y="3586888"/>
            <a:ext cx="1213197" cy="385796"/>
          </a:xfrm>
          <a:prstGeom prst="wedgeRoundRectCallout">
            <a:avLst>
              <a:gd name="adj1" fmla="val 82292"/>
              <a:gd name="adj2" fmla="val -156133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4" name="Abgerundete rechteckige Legende 53"/>
          <p:cNvSpPr/>
          <p:nvPr/>
        </p:nvSpPr>
        <p:spPr>
          <a:xfrm>
            <a:off x="7812750" y="4775901"/>
            <a:ext cx="1213197" cy="385796"/>
          </a:xfrm>
          <a:prstGeom prst="wedgeRoundRectCallout">
            <a:avLst>
              <a:gd name="adj1" fmla="val 1042"/>
              <a:gd name="adj2" fmla="val 111631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5" name="Abgerundete rechteckige Legende 54"/>
          <p:cNvSpPr/>
          <p:nvPr/>
        </p:nvSpPr>
        <p:spPr>
          <a:xfrm>
            <a:off x="6870611" y="4303801"/>
            <a:ext cx="1213197" cy="385796"/>
          </a:xfrm>
          <a:prstGeom prst="wedgeRoundRectCallout">
            <a:avLst>
              <a:gd name="adj1" fmla="val -57552"/>
              <a:gd name="adj2" fmla="val 202524"/>
              <a:gd name="adj3" fmla="val 16667"/>
            </a:avLst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…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26" name="Gruppierung 25"/>
          <p:cNvGrpSpPr/>
          <p:nvPr/>
        </p:nvGrpSpPr>
        <p:grpSpPr>
          <a:xfrm>
            <a:off x="5631154" y="2230229"/>
            <a:ext cx="962577" cy="1078684"/>
            <a:chOff x="5631154" y="2230229"/>
            <a:chExt cx="962577" cy="1078684"/>
          </a:xfrm>
        </p:grpSpPr>
        <p:grpSp>
          <p:nvGrpSpPr>
            <p:cNvPr id="41" name="Gruppierung 40"/>
            <p:cNvGrpSpPr/>
            <p:nvPr/>
          </p:nvGrpSpPr>
          <p:grpSpPr>
            <a:xfrm>
              <a:off x="5631154" y="2230229"/>
              <a:ext cx="962577" cy="1078684"/>
              <a:chOff x="3021020" y="4100957"/>
              <a:chExt cx="962577" cy="1078684"/>
            </a:xfrm>
          </p:grpSpPr>
          <p:sp>
            <p:nvSpPr>
              <p:cNvPr id="42" name="Herz 41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6" name="Bild 55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5381690" y="4364762"/>
            <a:ext cx="1074126" cy="1180518"/>
            <a:chOff x="5381690" y="4364762"/>
            <a:chExt cx="1074126" cy="1180518"/>
          </a:xfrm>
        </p:grpSpPr>
        <p:grpSp>
          <p:nvGrpSpPr>
            <p:cNvPr id="49" name="Gruppierung 48"/>
            <p:cNvGrpSpPr/>
            <p:nvPr/>
          </p:nvGrpSpPr>
          <p:grpSpPr>
            <a:xfrm flipH="1">
              <a:off x="5381690" y="4364762"/>
              <a:ext cx="1074126" cy="1180518"/>
              <a:chOff x="3021020" y="4100957"/>
              <a:chExt cx="962577" cy="1078684"/>
            </a:xfrm>
          </p:grpSpPr>
          <p:sp>
            <p:nvSpPr>
              <p:cNvPr id="50" name="Herz 4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021020" y="5133327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3122487" y="504427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57" name="Bild 56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pic>
        <p:nvPicPr>
          <p:cNvPr id="58" name="Bild 57" descr="2013_11_25_explaining person_1.pn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5311" y="3909246"/>
            <a:ext cx="891721" cy="1636034"/>
          </a:xfrm>
          <a:prstGeom prst="rect">
            <a:avLst/>
          </a:prstGeom>
        </p:spPr>
      </p:pic>
      <p:grpSp>
        <p:nvGrpSpPr>
          <p:cNvPr id="35" name="Gruppierung 34"/>
          <p:cNvGrpSpPr/>
          <p:nvPr/>
        </p:nvGrpSpPr>
        <p:grpSpPr>
          <a:xfrm>
            <a:off x="4693134" y="2932426"/>
            <a:ext cx="906550" cy="1224208"/>
            <a:chOff x="5687181" y="2230229"/>
            <a:chExt cx="906550" cy="1224208"/>
          </a:xfrm>
        </p:grpSpPr>
        <p:grpSp>
          <p:nvGrpSpPr>
            <p:cNvPr id="36" name="Gruppierung 35"/>
            <p:cNvGrpSpPr/>
            <p:nvPr/>
          </p:nvGrpSpPr>
          <p:grpSpPr>
            <a:xfrm>
              <a:off x="5687181" y="2230229"/>
              <a:ext cx="906550" cy="1224208"/>
              <a:chOff x="3077047" y="4100957"/>
              <a:chExt cx="906550" cy="1224208"/>
            </a:xfrm>
          </p:grpSpPr>
          <p:sp>
            <p:nvSpPr>
              <p:cNvPr id="40" name="Herz 39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3234701" y="48678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3077047" y="5278851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3142122" y="5086944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37" name="Bild 36" descr="2014_01_13_blue group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1152" y="2421743"/>
              <a:ext cx="598496" cy="445466"/>
            </a:xfrm>
            <a:prstGeom prst="rect">
              <a:avLst/>
            </a:prstGeom>
          </p:spPr>
        </p:pic>
      </p:grpSp>
      <p:grpSp>
        <p:nvGrpSpPr>
          <p:cNvPr id="61" name="Gruppierung 60"/>
          <p:cNvGrpSpPr/>
          <p:nvPr/>
        </p:nvGrpSpPr>
        <p:grpSpPr>
          <a:xfrm>
            <a:off x="4818742" y="4507876"/>
            <a:ext cx="1527051" cy="1094603"/>
            <a:chOff x="4866244" y="4162149"/>
            <a:chExt cx="1527051" cy="1094603"/>
          </a:xfrm>
        </p:grpSpPr>
        <p:grpSp>
          <p:nvGrpSpPr>
            <p:cNvPr id="62" name="Gruppierung 61"/>
            <p:cNvGrpSpPr/>
            <p:nvPr/>
          </p:nvGrpSpPr>
          <p:grpSpPr>
            <a:xfrm flipH="1">
              <a:off x="4866244" y="4162149"/>
              <a:ext cx="1527051" cy="1094603"/>
              <a:chOff x="3077047" y="3915818"/>
              <a:chExt cx="1368465" cy="1000179"/>
            </a:xfrm>
          </p:grpSpPr>
          <p:sp>
            <p:nvSpPr>
              <p:cNvPr id="64" name="Herz 63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09522" y="4074972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399198" y="3915818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202746" y="3972472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63" name="Bild 62" descr="2014_01_13_orange group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4229" y="4563776"/>
              <a:ext cx="693223" cy="480494"/>
            </a:xfrm>
            <a:prstGeom prst="rect">
              <a:avLst/>
            </a:prstGeom>
          </p:spPr>
        </p:pic>
      </p:grpSp>
      <p:grpSp>
        <p:nvGrpSpPr>
          <p:cNvPr id="68" name="Gruppierung 67"/>
          <p:cNvGrpSpPr/>
          <p:nvPr/>
        </p:nvGrpSpPr>
        <p:grpSpPr>
          <a:xfrm>
            <a:off x="2808004" y="4494812"/>
            <a:ext cx="1465350" cy="894304"/>
            <a:chOff x="3077047" y="4021693"/>
            <a:chExt cx="1465350" cy="894304"/>
          </a:xfrm>
        </p:grpSpPr>
        <p:grpSp>
          <p:nvGrpSpPr>
            <p:cNvPr id="69" name="Gruppierung 68"/>
            <p:cNvGrpSpPr/>
            <p:nvPr/>
          </p:nvGrpSpPr>
          <p:grpSpPr>
            <a:xfrm>
              <a:off x="3077047" y="4021693"/>
              <a:ext cx="1465350" cy="894304"/>
              <a:chOff x="3077047" y="4021693"/>
              <a:chExt cx="1465350" cy="894304"/>
            </a:xfrm>
          </p:grpSpPr>
          <p:sp>
            <p:nvSpPr>
              <p:cNvPr id="71" name="Herz 70"/>
              <p:cNvSpPr/>
              <p:nvPr/>
            </p:nvSpPr>
            <p:spPr>
              <a:xfrm>
                <a:off x="3077047" y="4100957"/>
                <a:ext cx="906550" cy="815040"/>
              </a:xfrm>
              <a:prstGeom prst="heart">
                <a:avLst/>
              </a:prstGeom>
              <a:noFill/>
              <a:ln w="1270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4042239" y="4126384"/>
                <a:ext cx="176398" cy="176398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4496083" y="4021693"/>
                <a:ext cx="46314" cy="463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290244" y="4044850"/>
                <a:ext cx="112214" cy="112214"/>
              </a:xfrm>
              <a:prstGeom prst="ellipse">
                <a:avLst/>
              </a:prstGeom>
              <a:noFill/>
              <a:ln w="127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70" name="Bild 69" descr="2014_01_13_yellow group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701" y="4305460"/>
              <a:ext cx="626694" cy="470441"/>
            </a:xfrm>
            <a:prstGeom prst="rect">
              <a:avLst/>
            </a:prstGeom>
          </p:spPr>
        </p:pic>
      </p:grpSp>
      <p:sp>
        <p:nvSpPr>
          <p:cNvPr id="75" name="Titel 1"/>
          <p:cNvSpPr txBox="1">
            <a:spLocks/>
          </p:cNvSpPr>
          <p:nvPr/>
        </p:nvSpPr>
        <p:spPr>
          <a:xfrm>
            <a:off x="-38809" y="497756"/>
            <a:ext cx="9144000" cy="682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Impartiality and Multi-Partiality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139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9537E-6 -2.85516E-6 L -0.18659 0.10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9" y="5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59 0.10667 L 0.09738 -0.166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9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38 -0.16682 L 0.2267 0.160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7" y="1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7 0.16035 L 0.00018 -2.85516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5" y="-8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39" grpId="0" animBg="1"/>
      <p:bldP spid="39" grpId="1" animBg="1"/>
      <p:bldP spid="46" grpId="0" animBg="1"/>
      <p:bldP spid="46" grpId="1" animBg="1"/>
      <p:bldP spid="47" grpId="0" animBg="1"/>
      <p:bldP spid="47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1557781" y="2179776"/>
            <a:ext cx="6062614" cy="4009435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1658392"/>
              </a:avLst>
            </a:prstTxWarp>
            <a:spAutoFit/>
          </a:bodyPr>
          <a:lstStyle/>
          <a:p>
            <a:r>
              <a:rPr lang="ro-RO" dirty="0"/>
              <a:t>valori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 smtClean="0"/>
              <a:t>valori</a:t>
            </a:r>
            <a:r>
              <a:rPr lang="ro-RO" dirty="0" smtClean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ro-RO" dirty="0"/>
              <a:t> </a:t>
            </a:r>
            <a:r>
              <a:rPr lang="en-US" dirty="0" smtClean="0"/>
              <a:t>values</a:t>
            </a:r>
            <a:r>
              <a:rPr lang="ro-RO" dirty="0"/>
              <a:t> </a:t>
            </a:r>
            <a:r>
              <a:rPr lang="ro-RO" dirty="0" smtClean="0"/>
              <a:t>valori</a:t>
            </a:r>
            <a:r>
              <a:rPr lang="ro-RO" dirty="0"/>
              <a:t> </a:t>
            </a:r>
            <a:r>
              <a:rPr lang="ro-RO" dirty="0" err="1" smtClean="0"/>
              <a:t>valori</a:t>
            </a:r>
            <a:r>
              <a:rPr lang="ro-RO" dirty="0"/>
              <a:t> </a:t>
            </a:r>
            <a:r>
              <a:rPr lang="ro-RO" dirty="0" err="1"/>
              <a:t>valori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20039"/>
            <a:ext cx="8683201" cy="57724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Val</a:t>
            </a:r>
            <a:r>
              <a:rPr lang="ro-RO" sz="2800" b="1" dirty="0" smtClean="0"/>
              <a:t>ori</a:t>
            </a:r>
            <a:endParaRPr lang="en-US" sz="2800" b="1" dirty="0"/>
          </a:p>
        </p:txBody>
      </p:sp>
      <p:pic>
        <p:nvPicPr>
          <p:cNvPr id="7" name="Bild 6" descr="2014_01_13_yellow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35" y="3548667"/>
            <a:ext cx="2524857" cy="1895335"/>
          </a:xfrm>
          <a:prstGeom prst="rect">
            <a:avLst/>
          </a:prstGeom>
        </p:spPr>
      </p:pic>
      <p:grpSp>
        <p:nvGrpSpPr>
          <p:cNvPr id="37" name="Gruppierung 36"/>
          <p:cNvGrpSpPr/>
          <p:nvPr/>
        </p:nvGrpSpPr>
        <p:grpSpPr>
          <a:xfrm>
            <a:off x="3189247" y="2369321"/>
            <a:ext cx="1445545" cy="1349810"/>
            <a:chOff x="3189247" y="2369321"/>
            <a:chExt cx="1445545" cy="1349810"/>
          </a:xfrm>
        </p:grpSpPr>
        <p:sp>
          <p:nvSpPr>
            <p:cNvPr id="11" name="Textfeld 10"/>
            <p:cNvSpPr txBox="1"/>
            <p:nvPr/>
          </p:nvSpPr>
          <p:spPr>
            <a:xfrm rot="18976564">
              <a:off x="3189247" y="2786624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 smtClean="0"/>
                <a:t>produce</a:t>
              </a:r>
              <a:endParaRPr lang="en-US" dirty="0"/>
            </a:p>
          </p:txBody>
        </p:sp>
        <p:cxnSp>
          <p:nvCxnSpPr>
            <p:cNvPr id="12" name="Gerade Verbindung 11"/>
            <p:cNvCxnSpPr/>
            <p:nvPr/>
          </p:nvCxnSpPr>
          <p:spPr>
            <a:xfrm flipV="1">
              <a:off x="3243113" y="2369321"/>
              <a:ext cx="1391679" cy="134981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ung 38"/>
          <p:cNvGrpSpPr/>
          <p:nvPr/>
        </p:nvGrpSpPr>
        <p:grpSpPr>
          <a:xfrm>
            <a:off x="5440431" y="2445140"/>
            <a:ext cx="1582160" cy="1766426"/>
            <a:chOff x="5440431" y="2445140"/>
            <a:chExt cx="1582160" cy="1766426"/>
          </a:xfrm>
        </p:grpSpPr>
        <p:sp>
          <p:nvSpPr>
            <p:cNvPr id="16" name="Textfeld 15"/>
            <p:cNvSpPr txBox="1"/>
            <p:nvPr/>
          </p:nvSpPr>
          <p:spPr>
            <a:xfrm rot="20661468">
              <a:off x="5478579" y="3053356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dirty="0" smtClean="0"/>
                <a:t>Interpretează</a:t>
              </a:r>
            </a:p>
            <a:p>
              <a:r>
                <a:rPr lang="ro-RO" dirty="0"/>
                <a:t>ş</a:t>
              </a:r>
              <a:r>
                <a:rPr lang="ro-RO" dirty="0" smtClean="0"/>
                <a:t>i modifică</a:t>
              </a:r>
              <a:endParaRPr lang="en-US" dirty="0"/>
            </a:p>
          </p:txBody>
        </p:sp>
        <p:cxnSp>
          <p:nvCxnSpPr>
            <p:cNvPr id="17" name="Gerade Verbindung 16"/>
            <p:cNvCxnSpPr/>
            <p:nvPr/>
          </p:nvCxnSpPr>
          <p:spPr>
            <a:xfrm>
              <a:off x="5440431" y="2445140"/>
              <a:ext cx="499153" cy="1766426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ierung 39"/>
          <p:cNvGrpSpPr/>
          <p:nvPr/>
        </p:nvGrpSpPr>
        <p:grpSpPr>
          <a:xfrm>
            <a:off x="4144154" y="4833696"/>
            <a:ext cx="1795430" cy="646331"/>
            <a:chOff x="4144154" y="4833696"/>
            <a:chExt cx="1795430" cy="646331"/>
          </a:xfrm>
        </p:grpSpPr>
        <p:cxnSp>
          <p:nvCxnSpPr>
            <p:cNvPr id="27" name="Gerade Verbindung 26"/>
            <p:cNvCxnSpPr/>
            <p:nvPr/>
          </p:nvCxnSpPr>
          <p:spPr>
            <a:xfrm>
              <a:off x="4144154" y="5146166"/>
              <a:ext cx="1795430" cy="0"/>
            </a:xfrm>
            <a:prstGeom prst="line">
              <a:avLst/>
            </a:prstGeom>
            <a:ln w="12700" cmpd="sng">
              <a:solidFill>
                <a:srgbClr val="0000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feld 31"/>
            <p:cNvSpPr txBox="1"/>
            <p:nvPr/>
          </p:nvSpPr>
          <p:spPr>
            <a:xfrm>
              <a:off x="4437592" y="4833696"/>
              <a:ext cx="1257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 smtClean="0"/>
                <a:t>Este parte din</a:t>
              </a:r>
              <a:endParaRPr lang="en-US" dirty="0"/>
            </a:p>
          </p:txBody>
        </p:sp>
      </p:grpSp>
      <p:sp>
        <p:nvSpPr>
          <p:cNvPr id="35" name="Textfeld 34"/>
          <p:cNvSpPr txBox="1"/>
          <p:nvPr/>
        </p:nvSpPr>
        <p:spPr>
          <a:xfrm>
            <a:off x="2511352" y="5230905"/>
            <a:ext cx="1677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Grup social</a:t>
            </a:r>
            <a:endParaRPr lang="en-US" dirty="0"/>
          </a:p>
        </p:txBody>
      </p:sp>
      <p:grpSp>
        <p:nvGrpSpPr>
          <p:cNvPr id="5" name="Gruppierung 4"/>
          <p:cNvGrpSpPr/>
          <p:nvPr/>
        </p:nvGrpSpPr>
        <p:grpSpPr>
          <a:xfrm>
            <a:off x="5754811" y="4235082"/>
            <a:ext cx="1700629" cy="1167738"/>
            <a:chOff x="5754811" y="4235082"/>
            <a:chExt cx="1700629" cy="1167738"/>
          </a:xfrm>
        </p:grpSpPr>
        <p:sp>
          <p:nvSpPr>
            <p:cNvPr id="36" name="Textfeld 35"/>
            <p:cNvSpPr txBox="1"/>
            <p:nvPr/>
          </p:nvSpPr>
          <p:spPr>
            <a:xfrm>
              <a:off x="6198333" y="4378790"/>
              <a:ext cx="1257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</a:t>
              </a:r>
              <a:r>
                <a:rPr lang="ro-RO" dirty="0" err="1" smtClean="0"/>
                <a:t>embru</a:t>
              </a:r>
              <a:endParaRPr lang="en-US" dirty="0"/>
            </a:p>
          </p:txBody>
        </p:sp>
        <p:pic>
          <p:nvPicPr>
            <p:cNvPr id="19" name="Bild 18" descr="2013_11_25_explaining person_1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4811" y="4235082"/>
              <a:ext cx="679165" cy="1167738"/>
            </a:xfrm>
            <a:prstGeom prst="rect">
              <a:avLst/>
            </a:prstGeom>
          </p:spPr>
        </p:pic>
      </p:grpSp>
      <p:sp>
        <p:nvSpPr>
          <p:cNvPr id="6" name="Rechteck 5"/>
          <p:cNvSpPr/>
          <p:nvPr/>
        </p:nvSpPr>
        <p:spPr>
          <a:xfrm>
            <a:off x="2308682" y="1772737"/>
            <a:ext cx="4572000" cy="2057872"/>
          </a:xfrm>
          <a:prstGeom prst="rect">
            <a:avLst/>
          </a:prstGeom>
        </p:spPr>
        <p:txBody>
          <a:bodyPr>
            <a:prstTxWarp prst="textArchUp">
              <a:avLst>
                <a:gd name="adj" fmla="val 10737201"/>
              </a:avLst>
            </a:prstTxWarp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ro-RO" dirty="0" smtClean="0"/>
              <a:t>Egalitate</a:t>
            </a:r>
            <a:r>
              <a:rPr lang="en-US" dirty="0" smtClean="0"/>
              <a:t>,</a:t>
            </a:r>
            <a:r>
              <a:rPr lang="ro-RO" dirty="0" smtClean="0"/>
              <a:t>toleranţă</a:t>
            </a:r>
            <a:r>
              <a:rPr lang="en-US" dirty="0" smtClean="0"/>
              <a:t>, </a:t>
            </a:r>
            <a:r>
              <a:rPr lang="ro-RO" dirty="0" smtClean="0"/>
              <a:t>şi libertate de opinie</a:t>
            </a:r>
            <a:r>
              <a:rPr lang="en-US" dirty="0" smtClean="0"/>
              <a:t> etc.</a:t>
            </a:r>
            <a:endParaRPr lang="en-US" dirty="0"/>
          </a:p>
        </p:txBody>
      </p:sp>
      <p:sp>
        <p:nvSpPr>
          <p:cNvPr id="9" name="Textfeld 8"/>
          <p:cNvSpPr txBox="1"/>
          <p:nvPr/>
        </p:nvSpPr>
        <p:spPr>
          <a:xfrm>
            <a:off x="4561303" y="226047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val</a:t>
            </a:r>
            <a:r>
              <a:rPr lang="ro-RO" dirty="0" smtClean="0"/>
              <a:t>ori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6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260"/>
            <a:ext cx="9144000" cy="114348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Cunoaşterea Propriilor Valori Culturale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273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feld 20"/>
          <p:cNvSpPr txBox="1"/>
          <p:nvPr/>
        </p:nvSpPr>
        <p:spPr>
          <a:xfrm>
            <a:off x="3304614" y="2056835"/>
            <a:ext cx="5865028" cy="4190306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</a:t>
            </a:r>
            <a:r>
              <a:rPr lang="ro-RO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ori</a:t>
            </a:r>
            <a:r>
              <a:rPr lang="de-DE" sz="2400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de-DE" sz="2400" dirty="0" err="1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values</a:t>
            </a:r>
            <a:r>
              <a:rPr lang="de-DE" sz="24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de-DE" sz="2400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71833" y="2109349"/>
            <a:ext cx="5865028" cy="419030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prstTxWarp prst="textCircle">
              <a:avLst>
                <a:gd name="adj" fmla="val 10834650"/>
              </a:avLst>
            </a:prstTxWarp>
            <a:spAutoFit/>
          </a:bodyPr>
          <a:lstStyle/>
          <a:p>
            <a:r>
              <a:rPr lang="de-DE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</a:t>
            </a:r>
            <a:r>
              <a:rPr lang="ro-RO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lori</a:t>
            </a:r>
            <a:r>
              <a:rPr lang="de-DE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r>
              <a:rPr lang="ro-RO" sz="2400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o-RO" sz="2400" dirty="0" err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valori</a:t>
            </a:r>
            <a:endParaRPr lang="de-DE" sz="24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4" name="Bild 43" descr="2013_12_04_innerperson conflict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433" y="3315808"/>
            <a:ext cx="1041444" cy="16562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6000"/>
              </a:schemeClr>
            </a:glow>
          </a:effectLst>
        </p:spPr>
      </p:pic>
      <p:pic>
        <p:nvPicPr>
          <p:cNvPr id="19" name="Bild 18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>
            <a:glow rad="228600">
              <a:schemeClr val="accent3">
                <a:satMod val="175000"/>
                <a:alpha val="74000"/>
              </a:schemeClr>
            </a:glow>
          </a:effectLst>
        </p:spPr>
      </p:pic>
      <p:grpSp>
        <p:nvGrpSpPr>
          <p:cNvPr id="6" name="Gruppierung 5"/>
          <p:cNvGrpSpPr/>
          <p:nvPr/>
        </p:nvGrpSpPr>
        <p:grpSpPr>
          <a:xfrm flipH="1">
            <a:off x="676798" y="3057246"/>
            <a:ext cx="1859420" cy="2636899"/>
            <a:chOff x="6113914" y="3162218"/>
            <a:chExt cx="1266152" cy="1795569"/>
          </a:xfrm>
        </p:grpSpPr>
        <p:pic>
          <p:nvPicPr>
            <p:cNvPr id="28" name="Bild 27" descr="2013_11_25_explaining person_1.jpg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22" name="Bild 21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24" name="Bild 23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26" name="Bild 25" descr="2013_12_04_bored person.pn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23" name="Bild 22" descr="2014_02_25_waiting.jpg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25" name="Bild 24" descr="2014_02_25_idea.jpg"/>
            <p:cNvPicPr>
              <a:picLocks noChangeAspect="1"/>
            </p:cNvPicPr>
            <p:nvPr/>
          </p:nvPicPr>
          <p:blipFill rotWithShape="1">
            <a:blip r:embed="rId1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grpSp>
        <p:nvGrpSpPr>
          <p:cNvPr id="29" name="Gruppierung 28"/>
          <p:cNvGrpSpPr/>
          <p:nvPr/>
        </p:nvGrpSpPr>
        <p:grpSpPr>
          <a:xfrm>
            <a:off x="6623666" y="3020003"/>
            <a:ext cx="1782132" cy="2527294"/>
            <a:chOff x="6113914" y="3162218"/>
            <a:chExt cx="1266152" cy="1795569"/>
          </a:xfrm>
        </p:grpSpPr>
        <p:pic>
          <p:nvPicPr>
            <p:cNvPr id="30" name="Bild 29" descr="2013_11_25_explaining person_1.jpg"/>
            <p:cNvPicPr>
              <a:picLocks noChangeAspect="1"/>
            </p:cNvPicPr>
            <p:nvPr/>
          </p:nvPicPr>
          <p:blipFill rotWithShape="1">
            <a:blip r:embed="rId17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191623"/>
              <a:ext cx="679165" cy="1167738"/>
            </a:xfrm>
            <a:prstGeom prst="rect">
              <a:avLst/>
            </a:prstGeom>
          </p:spPr>
        </p:pic>
        <p:pic>
          <p:nvPicPr>
            <p:cNvPr id="31" name="Bild 30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6915005" y="3368034"/>
              <a:ext cx="465061" cy="1196853"/>
            </a:xfrm>
            <a:prstGeom prst="rect">
              <a:avLst/>
            </a:prstGeom>
          </p:spPr>
        </p:pic>
        <p:pic>
          <p:nvPicPr>
            <p:cNvPr id="33" name="Bild 32" descr="2014_02_25_yeah.jpg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6294586" y="3162218"/>
              <a:ext cx="620419" cy="1197143"/>
            </a:xfrm>
            <a:prstGeom prst="rect">
              <a:avLst/>
            </a:prstGeom>
          </p:spPr>
        </p:pic>
        <p:pic>
          <p:nvPicPr>
            <p:cNvPr id="34" name="Bild 33" descr="2013_12_04_bored person.png"/>
            <p:cNvPicPr>
              <a:picLocks noChangeAspect="1"/>
            </p:cNvPicPr>
            <p:nvPr/>
          </p:nvPicPr>
          <p:blipFill rotWithShape="1">
            <a:blip r:embed="rId19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914" y="3405344"/>
              <a:ext cx="361343" cy="1196853"/>
            </a:xfrm>
            <a:prstGeom prst="rect">
              <a:avLst/>
            </a:prstGeom>
          </p:spPr>
        </p:pic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2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7895" y="3368034"/>
              <a:ext cx="405570" cy="1196853"/>
            </a:xfrm>
            <a:prstGeom prst="rect">
              <a:avLst/>
            </a:prstGeom>
          </p:spPr>
        </p:pic>
        <p:pic>
          <p:nvPicPr>
            <p:cNvPr id="42" name="Bild 41" descr="2014_02_25_idea.jpg"/>
            <p:cNvPicPr>
              <a:picLocks noChangeAspect="1"/>
            </p:cNvPicPr>
            <p:nvPr/>
          </p:nvPicPr>
          <p:blipFill rotWithShape="1">
            <a:blip r:embed="rId2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5686" y="3760934"/>
              <a:ext cx="404417" cy="1196853"/>
            </a:xfrm>
            <a:prstGeom prst="rect">
              <a:avLst/>
            </a:prstGeom>
          </p:spPr>
        </p:pic>
      </p:grpSp>
      <p:pic>
        <p:nvPicPr>
          <p:cNvPr id="43" name="Bild 42" descr="2013_11_25_explaining person_1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577" y="3293558"/>
            <a:ext cx="989156" cy="1700726"/>
          </a:xfrm>
          <a:prstGeom prst="rect">
            <a:avLst/>
          </a:prstGeom>
          <a:effectLst/>
        </p:spPr>
      </p:pic>
      <p:sp>
        <p:nvSpPr>
          <p:cNvPr id="27" name="Titel 1"/>
          <p:cNvSpPr>
            <a:spLocks noGrp="1"/>
          </p:cNvSpPr>
          <p:nvPr>
            <p:ph type="title" idx="4294967295"/>
          </p:nvPr>
        </p:nvSpPr>
        <p:spPr>
          <a:xfrm>
            <a:off x="0" y="520460"/>
            <a:ext cx="9144000" cy="54634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o-RO" sz="2800" b="1" dirty="0"/>
              <a:t>Cunoaşterea Propriilor Valori Culturale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3225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ung 5"/>
          <p:cNvGrpSpPr/>
          <p:nvPr/>
        </p:nvGrpSpPr>
        <p:grpSpPr>
          <a:xfrm>
            <a:off x="0" y="4812064"/>
            <a:ext cx="2622231" cy="2045936"/>
            <a:chOff x="152867" y="1795459"/>
            <a:chExt cx="2622231" cy="2045936"/>
          </a:xfrm>
        </p:grpSpPr>
        <p:pic>
          <p:nvPicPr>
            <p:cNvPr id="41" name="Bild 40" descr="2014_01_13_yellow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407" y="1937583"/>
              <a:ext cx="2095285" cy="1572868"/>
            </a:xfrm>
            <a:prstGeom prst="rect">
              <a:avLst/>
            </a:prstGeom>
          </p:spPr>
        </p:pic>
        <p:sp>
          <p:nvSpPr>
            <p:cNvPr id="46" name="Textfeld 45"/>
            <p:cNvSpPr txBox="1"/>
            <p:nvPr/>
          </p:nvSpPr>
          <p:spPr>
            <a:xfrm>
              <a:off x="152867" y="1795459"/>
              <a:ext cx="2622231" cy="2045936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 smtClean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val</a:t>
              </a:r>
              <a:r>
                <a:rPr lang="ro-RO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ori</a:t>
              </a:r>
              <a:r>
                <a:rPr lang="de-DE" dirty="0">
                  <a:effectLst>
                    <a:glow rad="38100">
                      <a:srgbClr val="FFFF00">
                        <a:alpha val="75000"/>
                      </a:srgbClr>
                    </a:glow>
                  </a:effectLst>
                </a:rPr>
                <a:t> 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584974" y="4903602"/>
            <a:ext cx="2559026" cy="1954398"/>
            <a:chOff x="6396832" y="1937583"/>
            <a:chExt cx="2559026" cy="1954398"/>
          </a:xfrm>
        </p:grpSpPr>
        <p:pic>
          <p:nvPicPr>
            <p:cNvPr id="40" name="Bild 39" descr="2014_01_13_orange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2258" y="2262449"/>
              <a:ext cx="1800531" cy="1248002"/>
            </a:xfrm>
            <a:prstGeom prst="rect">
              <a:avLst/>
            </a:prstGeom>
          </p:spPr>
        </p:pic>
        <p:sp>
          <p:nvSpPr>
            <p:cNvPr id="47" name="Textfeld 46"/>
            <p:cNvSpPr txBox="1"/>
            <p:nvPr/>
          </p:nvSpPr>
          <p:spPr>
            <a:xfrm>
              <a:off x="6396832" y="1937583"/>
              <a:ext cx="2559026" cy="195439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 smtClean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va</a:t>
              </a:r>
              <a:r>
                <a:rPr lang="ro-RO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lori</a:t>
              </a:r>
              <a:r>
                <a:rPr lang="de-DE" dirty="0"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</a:p>
          </p:txBody>
        </p:sp>
      </p:grpSp>
      <p:grpSp>
        <p:nvGrpSpPr>
          <p:cNvPr id="8" name="Gruppierung 7"/>
          <p:cNvGrpSpPr/>
          <p:nvPr/>
        </p:nvGrpSpPr>
        <p:grpSpPr>
          <a:xfrm>
            <a:off x="3290996" y="1819387"/>
            <a:ext cx="2515961" cy="1922728"/>
            <a:chOff x="3290996" y="4764672"/>
            <a:chExt cx="2515961" cy="1922728"/>
          </a:xfrm>
        </p:grpSpPr>
        <p:pic>
          <p:nvPicPr>
            <p:cNvPr id="39" name="Bild 38" descr="2014_01_13_blue grou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838" y="5070783"/>
              <a:ext cx="1771908" cy="1318846"/>
            </a:xfrm>
            <a:prstGeom prst="rect">
              <a:avLst/>
            </a:prstGeom>
          </p:spPr>
        </p:pic>
        <p:sp>
          <p:nvSpPr>
            <p:cNvPr id="48" name="Textfeld 47"/>
            <p:cNvSpPr txBox="1"/>
            <p:nvPr/>
          </p:nvSpPr>
          <p:spPr>
            <a:xfrm>
              <a:off x="3290996" y="4764672"/>
              <a:ext cx="2515961" cy="1922728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 smtClean="0">
                  <a:effectLst>
                    <a:glow rad="101600">
                      <a:schemeClr val="accent5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endParaRPr lang="de-DE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30" name="Gruppierung 29"/>
          <p:cNvGrpSpPr/>
          <p:nvPr/>
        </p:nvGrpSpPr>
        <p:grpSpPr>
          <a:xfrm>
            <a:off x="1075938" y="2522069"/>
            <a:ext cx="1979880" cy="2031313"/>
            <a:chOff x="1075938" y="2522069"/>
            <a:chExt cx="1979880" cy="2031313"/>
          </a:xfrm>
        </p:grpSpPr>
        <p:cxnSp>
          <p:nvCxnSpPr>
            <p:cNvPr id="11" name="Gerade Verbindung mit Pfeil 10"/>
            <p:cNvCxnSpPr/>
            <p:nvPr/>
          </p:nvCxnSpPr>
          <p:spPr>
            <a:xfrm flipH="1">
              <a:off x="1075938" y="2522069"/>
              <a:ext cx="1979880" cy="2031313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Gewitterblitz 75"/>
            <p:cNvSpPr/>
            <p:nvPr/>
          </p:nvSpPr>
          <p:spPr>
            <a:xfrm>
              <a:off x="1714801" y="313474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6077412" y="2636708"/>
            <a:ext cx="2057530" cy="2122851"/>
            <a:chOff x="6077412" y="2636708"/>
            <a:chExt cx="2057530" cy="2122851"/>
          </a:xfrm>
        </p:grpSpPr>
        <p:cxnSp>
          <p:nvCxnSpPr>
            <p:cNvPr id="61" name="Gerade Verbindung mit Pfeil 60"/>
            <p:cNvCxnSpPr/>
            <p:nvPr/>
          </p:nvCxnSpPr>
          <p:spPr>
            <a:xfrm>
              <a:off x="6077412" y="2636708"/>
              <a:ext cx="2057530" cy="2122851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Gewitterblitz 76"/>
            <p:cNvSpPr/>
            <p:nvPr/>
          </p:nvSpPr>
          <p:spPr>
            <a:xfrm rot="4009573">
              <a:off x="6761626" y="3241076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2" name="Gruppierung 31"/>
          <p:cNvGrpSpPr/>
          <p:nvPr/>
        </p:nvGrpSpPr>
        <p:grpSpPr>
          <a:xfrm>
            <a:off x="2622231" y="6167399"/>
            <a:ext cx="3962743" cy="833570"/>
            <a:chOff x="2622231" y="6167399"/>
            <a:chExt cx="3962743" cy="833570"/>
          </a:xfrm>
        </p:grpSpPr>
        <p:cxnSp>
          <p:nvCxnSpPr>
            <p:cNvPr id="59" name="Gerade Verbindung mit Pfeil 58"/>
            <p:cNvCxnSpPr/>
            <p:nvPr/>
          </p:nvCxnSpPr>
          <p:spPr>
            <a:xfrm flipH="1" flipV="1">
              <a:off x="2622231" y="6506309"/>
              <a:ext cx="3962743" cy="4576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Gewitterblitz 77"/>
            <p:cNvSpPr/>
            <p:nvPr/>
          </p:nvSpPr>
          <p:spPr>
            <a:xfrm rot="19737368">
              <a:off x="4198189" y="6167399"/>
              <a:ext cx="680998" cy="833570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2807942" y="5228468"/>
            <a:ext cx="838740" cy="509559"/>
            <a:chOff x="2807942" y="5228468"/>
            <a:chExt cx="838740" cy="509559"/>
          </a:xfrm>
        </p:grpSpPr>
        <p:cxnSp>
          <p:nvCxnSpPr>
            <p:cNvPr id="64" name="Gerade Verbindung mit Pfeil 63"/>
            <p:cNvCxnSpPr/>
            <p:nvPr/>
          </p:nvCxnSpPr>
          <p:spPr>
            <a:xfrm flipH="1">
              <a:off x="2807942" y="5228468"/>
              <a:ext cx="838740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Gewitterblitz 78"/>
            <p:cNvSpPr/>
            <p:nvPr/>
          </p:nvSpPr>
          <p:spPr>
            <a:xfrm>
              <a:off x="3062410" y="5280786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ung 33"/>
          <p:cNvGrpSpPr/>
          <p:nvPr/>
        </p:nvGrpSpPr>
        <p:grpSpPr>
          <a:xfrm>
            <a:off x="5572339" y="5228468"/>
            <a:ext cx="789218" cy="509559"/>
            <a:chOff x="5572339" y="5228468"/>
            <a:chExt cx="789218" cy="509559"/>
          </a:xfrm>
        </p:grpSpPr>
        <p:cxnSp>
          <p:nvCxnSpPr>
            <p:cNvPr id="67" name="Gerade Verbindung mit Pfeil 66"/>
            <p:cNvCxnSpPr/>
            <p:nvPr/>
          </p:nvCxnSpPr>
          <p:spPr>
            <a:xfrm flipH="1" flipV="1">
              <a:off x="5572339" y="5228468"/>
              <a:ext cx="789218" cy="509559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Gewitterblitz 80"/>
            <p:cNvSpPr/>
            <p:nvPr/>
          </p:nvSpPr>
          <p:spPr>
            <a:xfrm rot="4350059">
              <a:off x="5740157" y="5234563"/>
              <a:ext cx="340499" cy="416785"/>
            </a:xfrm>
            <a:prstGeom prst="lightningBol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1" name="Gruppierung 90"/>
          <p:cNvGrpSpPr/>
          <p:nvPr/>
        </p:nvGrpSpPr>
        <p:grpSpPr>
          <a:xfrm>
            <a:off x="3751083" y="3499180"/>
            <a:ext cx="1634663" cy="2057694"/>
            <a:chOff x="3751083" y="2257587"/>
            <a:chExt cx="1634663" cy="2057694"/>
          </a:xfrm>
        </p:grpSpPr>
        <p:grpSp>
          <p:nvGrpSpPr>
            <p:cNvPr id="92" name="Gruppierung 91"/>
            <p:cNvGrpSpPr/>
            <p:nvPr/>
          </p:nvGrpSpPr>
          <p:grpSpPr>
            <a:xfrm>
              <a:off x="4229496" y="2666689"/>
              <a:ext cx="747320" cy="1505817"/>
              <a:chOff x="4229496" y="3266361"/>
              <a:chExt cx="747320" cy="1505817"/>
            </a:xfrm>
          </p:grpSpPr>
          <p:pic>
            <p:nvPicPr>
              <p:cNvPr id="94" name="Bild 93" descr="2014_02_25_questioning.jpg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4431168" y="3266361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5" name="Bild 94" descr="2014_02_25_idea.jpg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690" l="5172" r="965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29496" y="3367931"/>
                <a:ext cx="474496" cy="1404247"/>
              </a:xfrm>
              <a:prstGeom prst="rect">
                <a:avLst/>
              </a:prstGeom>
            </p:spPr>
          </p:pic>
        </p:grpSp>
        <p:sp>
          <p:nvSpPr>
            <p:cNvPr id="93" name="Textfeld 92"/>
            <p:cNvSpPr txBox="1"/>
            <p:nvPr/>
          </p:nvSpPr>
          <p:spPr>
            <a:xfrm>
              <a:off x="3751083" y="2257587"/>
              <a:ext cx="1634663" cy="2057694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0834650"/>
                </a:avLst>
              </a:prstTxWarp>
              <a:spAutoFit/>
            </a:bodyPr>
            <a:lstStyle/>
            <a:p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 smtClean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de-DE" dirty="0" err="1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val</a:t>
              </a:r>
              <a:r>
                <a:rPr lang="ro-RO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ori</a:t>
              </a:r>
              <a:r>
                <a:rPr lang="de-DE" dirty="0"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</a:p>
          </p:txBody>
        </p:sp>
      </p:grpSp>
      <p:sp>
        <p:nvSpPr>
          <p:cNvPr id="35" name="Titel 1"/>
          <p:cNvSpPr>
            <a:spLocks noGrp="1"/>
          </p:cNvSpPr>
          <p:nvPr>
            <p:ph type="title" idx="4294967295"/>
          </p:nvPr>
        </p:nvSpPr>
        <p:spPr>
          <a:xfrm>
            <a:off x="0" y="520460"/>
            <a:ext cx="9144000" cy="54634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o-RO" sz="2800" b="1" dirty="0"/>
              <a:t>Cunoaşterea Propriilor Valori Culturale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8118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260"/>
            <a:ext cx="9144000" cy="11434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Pătratul Valorilor Şi Dezvoltării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9995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o-RO" sz="2800" b="1" dirty="0"/>
              <a:t>Pătratul Valorilor Şi Dezvoltării</a:t>
            </a:r>
            <a:endParaRPr lang="de-DE" sz="2800" b="1" dirty="0"/>
          </a:p>
        </p:txBody>
      </p:sp>
      <p:grpSp>
        <p:nvGrpSpPr>
          <p:cNvPr id="15" name="Gruppierung 14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20" y="246888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Balanţa Dinamică</a:t>
              </a:r>
              <a:endParaRPr lang="en-US" dirty="0"/>
            </a:p>
          </p:txBody>
        </p:sp>
      </p:grpSp>
      <p:grpSp>
        <p:nvGrpSpPr>
          <p:cNvPr id="17" name="Gruppierung 16"/>
          <p:cNvGrpSpPr/>
          <p:nvPr/>
        </p:nvGrpSpPr>
        <p:grpSpPr>
          <a:xfrm>
            <a:off x="1300480" y="3495040"/>
            <a:ext cx="1645920" cy="1483360"/>
            <a:chOff x="1300480" y="3495040"/>
            <a:chExt cx="164592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Devalorizarea Exagerării	</a:t>
              </a:r>
              <a:endParaRPr lang="en-US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Val</a:t>
            </a:r>
            <a:r>
              <a:rPr lang="ro-RO" b="1" dirty="0" smtClean="0"/>
              <a:t>oare</a:t>
            </a:r>
            <a:endParaRPr lang="en-US" b="1" dirty="0"/>
          </a:p>
        </p:txBody>
      </p:sp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err="1" smtClean="0"/>
              <a:t>Contra-Valoare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Degradarea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676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5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98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Sensibilitatea în Relaţie</a:t>
            </a:r>
            <a:endParaRPr lang="en-US" b="1" dirty="0"/>
          </a:p>
        </p:txBody>
      </p:sp>
      <p:sp>
        <p:nvSpPr>
          <p:cNvPr id="6" name="Rechteck 5"/>
          <p:cNvSpPr/>
          <p:nvPr/>
        </p:nvSpPr>
        <p:spPr>
          <a:xfrm>
            <a:off x="598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Neclar şi Ipocrit</a:t>
            </a:r>
            <a:endParaRPr lang="en-US" b="1" dirty="0"/>
          </a:p>
        </p:txBody>
      </p:sp>
      <p:sp>
        <p:nvSpPr>
          <p:cNvPr id="7" name="Rechteck 6"/>
          <p:cNvSpPr/>
          <p:nvPr/>
        </p:nvSpPr>
        <p:spPr>
          <a:xfrm>
            <a:off x="904240" y="497840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Agresiv şi Dur</a:t>
            </a:r>
            <a:endParaRPr lang="en-US" b="1" dirty="0"/>
          </a:p>
        </p:txBody>
      </p:sp>
      <p:sp>
        <p:nvSpPr>
          <p:cNvPr id="8" name="Rechteck 7"/>
          <p:cNvSpPr/>
          <p:nvPr/>
        </p:nvSpPr>
        <p:spPr>
          <a:xfrm>
            <a:off x="904240" y="2275840"/>
            <a:ext cx="2438400" cy="1219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Claritate şi Adevăr</a:t>
            </a:r>
            <a:endParaRPr lang="en-US" b="1" dirty="0"/>
          </a:p>
        </p:txBody>
      </p:sp>
      <p:grpSp>
        <p:nvGrpSpPr>
          <p:cNvPr id="9" name="Gruppierung 8"/>
          <p:cNvGrpSpPr/>
          <p:nvPr/>
        </p:nvGrpSpPr>
        <p:grpSpPr>
          <a:xfrm>
            <a:off x="3342640" y="2468880"/>
            <a:ext cx="2641600" cy="833120"/>
            <a:chOff x="3342640" y="2468880"/>
            <a:chExt cx="2641600" cy="833120"/>
          </a:xfrm>
        </p:grpSpPr>
        <p:cxnSp>
          <p:nvCxnSpPr>
            <p:cNvPr id="25" name="Gerade Verbindung 24"/>
            <p:cNvCxnSpPr>
              <a:stCxn id="8" idx="3"/>
              <a:endCxn id="5" idx="1"/>
            </p:cNvCxnSpPr>
            <p:nvPr/>
          </p:nvCxnSpPr>
          <p:spPr>
            <a:xfrm>
              <a:off x="3342640" y="288544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hteck 29"/>
            <p:cNvSpPr/>
            <p:nvPr/>
          </p:nvSpPr>
          <p:spPr>
            <a:xfrm>
              <a:off x="3754120" y="246888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Balanţa Dinamică</a:t>
              </a:r>
              <a:endParaRPr lang="en-US" dirty="0"/>
            </a:p>
          </p:txBody>
        </p:sp>
      </p:grpSp>
      <p:grpSp>
        <p:nvGrpSpPr>
          <p:cNvPr id="14" name="Gruppierung 13"/>
          <p:cNvGrpSpPr/>
          <p:nvPr/>
        </p:nvGrpSpPr>
        <p:grpSpPr>
          <a:xfrm>
            <a:off x="3342640" y="5171440"/>
            <a:ext cx="2641600" cy="833120"/>
            <a:chOff x="3342640" y="5171440"/>
            <a:chExt cx="2641600" cy="833120"/>
          </a:xfrm>
        </p:grpSpPr>
        <p:cxnSp>
          <p:nvCxnSpPr>
            <p:cNvPr id="22" name="Gerade Verbindung 21"/>
            <p:cNvCxnSpPr>
              <a:stCxn id="7" idx="3"/>
              <a:endCxn id="6" idx="1"/>
            </p:cNvCxnSpPr>
            <p:nvPr/>
          </p:nvCxnSpPr>
          <p:spPr>
            <a:xfrm>
              <a:off x="3342640" y="5588000"/>
              <a:ext cx="2641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hteck 30"/>
            <p:cNvSpPr/>
            <p:nvPr/>
          </p:nvSpPr>
          <p:spPr>
            <a:xfrm>
              <a:off x="3754120" y="517144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Supra-optimizare</a:t>
              </a:r>
              <a:endParaRPr lang="en-US" dirty="0"/>
            </a:p>
          </p:txBody>
        </p:sp>
      </p:grpSp>
      <p:grpSp>
        <p:nvGrpSpPr>
          <p:cNvPr id="11" name="Gruppierung 10"/>
          <p:cNvGrpSpPr/>
          <p:nvPr/>
        </p:nvGrpSpPr>
        <p:grpSpPr>
          <a:xfrm>
            <a:off x="1300480" y="3495040"/>
            <a:ext cx="1645920" cy="1483360"/>
            <a:chOff x="1300480" y="3495040"/>
            <a:chExt cx="1645920" cy="1483360"/>
          </a:xfrm>
        </p:grpSpPr>
        <p:cxnSp>
          <p:nvCxnSpPr>
            <p:cNvPr id="16" name="Gerade Verbindung 15"/>
            <p:cNvCxnSpPr>
              <a:stCxn id="8" idx="2"/>
              <a:endCxn id="7" idx="0"/>
            </p:cNvCxnSpPr>
            <p:nvPr/>
          </p:nvCxnSpPr>
          <p:spPr>
            <a:xfrm>
              <a:off x="212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Rechteck 31"/>
            <p:cNvSpPr/>
            <p:nvPr/>
          </p:nvSpPr>
          <p:spPr>
            <a:xfrm>
              <a:off x="130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Devalorizarea Exagerării</a:t>
              </a:r>
              <a:endParaRPr lang="en-US" dirty="0"/>
            </a:p>
          </p:txBody>
        </p:sp>
      </p:grpSp>
      <p:grpSp>
        <p:nvGrpSpPr>
          <p:cNvPr id="12" name="Gruppierung 11"/>
          <p:cNvGrpSpPr/>
          <p:nvPr/>
        </p:nvGrpSpPr>
        <p:grpSpPr>
          <a:xfrm>
            <a:off x="6380480" y="3495040"/>
            <a:ext cx="1645920" cy="1483360"/>
            <a:chOff x="6380480" y="3495040"/>
            <a:chExt cx="1645920" cy="1483360"/>
          </a:xfrm>
        </p:grpSpPr>
        <p:cxnSp>
          <p:nvCxnSpPr>
            <p:cNvPr id="19" name="Gerade Verbindung 18"/>
            <p:cNvCxnSpPr>
              <a:stCxn id="5" idx="2"/>
              <a:endCxn id="6" idx="0"/>
            </p:cNvCxnSpPr>
            <p:nvPr/>
          </p:nvCxnSpPr>
          <p:spPr>
            <a:xfrm>
              <a:off x="7203440" y="3495040"/>
              <a:ext cx="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Rechteck 32"/>
            <p:cNvSpPr/>
            <p:nvPr/>
          </p:nvSpPr>
          <p:spPr>
            <a:xfrm>
              <a:off x="638048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/>
                <a:t>Devalorizarea Exagerării</a:t>
              </a:r>
              <a:endParaRPr lang="en-US" dirty="0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3342640" y="3495040"/>
            <a:ext cx="2641600" cy="1483360"/>
            <a:chOff x="3342640" y="3495040"/>
            <a:chExt cx="2641600" cy="1483360"/>
          </a:xfrm>
        </p:grpSpPr>
        <p:cxnSp>
          <p:nvCxnSpPr>
            <p:cNvPr id="10" name="Gerade Verbindung 9"/>
            <p:cNvCxnSpPr/>
            <p:nvPr/>
          </p:nvCxnSpPr>
          <p:spPr>
            <a:xfrm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H="1">
              <a:off x="3342640" y="3495040"/>
              <a:ext cx="2641600" cy="14833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Rechteck 33"/>
            <p:cNvSpPr/>
            <p:nvPr/>
          </p:nvSpPr>
          <p:spPr>
            <a:xfrm>
              <a:off x="3754120" y="3810000"/>
              <a:ext cx="1645920" cy="833120"/>
            </a:xfrm>
            <a:prstGeom prst="rect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o-RO" dirty="0" smtClean="0"/>
                <a:t>Contrariul</a:t>
              </a:r>
              <a:endParaRPr lang="en-US" dirty="0"/>
            </a:p>
          </p:txBody>
        </p:sp>
      </p:grpSp>
      <p:sp>
        <p:nvSpPr>
          <p:cNvPr id="26" name="Titel 1"/>
          <p:cNvSpPr>
            <a:spLocks noGrp="1"/>
          </p:cNvSpPr>
          <p:nvPr>
            <p:ph type="title" idx="4294967295"/>
          </p:nvPr>
        </p:nvSpPr>
        <p:spPr>
          <a:xfrm>
            <a:off x="0" y="501084"/>
            <a:ext cx="9144000" cy="49459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o-RO" sz="2800" b="1" dirty="0"/>
              <a:t>Pătratul Valorilor Şi Dezvoltării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76181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7" grpId="0" animBg="1"/>
      <p:bldP spid="7" grpId="1" animBg="1"/>
      <p:bldP spid="7" grpId="2" animBg="1"/>
      <p:bldP spid="8" grpId="1" animBg="1"/>
      <p:bldP spid="8" grpId="2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Microsoft Office PowerPoint</Application>
  <PresentationFormat>Bildschirmpräsentation (4:3)</PresentationFormat>
  <Paragraphs>125</Paragraphs>
  <Slides>20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TiMMCO-Design</vt:lpstr>
      <vt:lpstr>PowerPoint-Präsentation</vt:lpstr>
      <vt:lpstr>Valori</vt:lpstr>
      <vt:lpstr>Valori</vt:lpstr>
      <vt:lpstr>Cunoaşterea Propriilor Valori Culturale</vt:lpstr>
      <vt:lpstr>Cunoaşterea Propriilor Valori Culturale</vt:lpstr>
      <vt:lpstr>Cunoaşterea Propriilor Valori Culturale</vt:lpstr>
      <vt:lpstr>Pătratul Valorilor Şi Dezvoltării</vt:lpstr>
      <vt:lpstr>Pătratul Valorilor Şi Dezvoltării</vt:lpstr>
      <vt:lpstr>Pătratul Valorilor Şi Dezvoltării</vt:lpstr>
      <vt:lpstr>Pătratul Valorilor Şi Dezvoltării</vt:lpstr>
      <vt:lpstr>PowerPoint-Präsentation</vt:lpstr>
      <vt:lpstr>PowerPoint-Präsentation</vt:lpstr>
      <vt:lpstr>Vă rugăm aliniaţi-vă lângă linia centrală  camerei în faţa comportamentului pe care îl preferaţi</vt:lpstr>
      <vt:lpstr>Imaginea de sine şi imaginile externe</vt:lpstr>
      <vt:lpstr>PowerPoint-Präsentation</vt:lpstr>
      <vt:lpstr>PowerPoint-Präsentation</vt:lpstr>
      <vt:lpstr>PowerPoint-Präsentation</vt:lpstr>
      <vt:lpstr>Imparţialitatea şi Multi-Parţialitatea </vt:lpstr>
      <vt:lpstr>Mediatorul trebuie să fie imparţial</vt:lpstr>
      <vt:lpstr>Multi-parţialiatea înseamnă că mediatorul se mişcă cu părţile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105</cp:revision>
  <dcterms:created xsi:type="dcterms:W3CDTF">2013-12-30T09:27:52Z</dcterms:created>
  <dcterms:modified xsi:type="dcterms:W3CDTF">2014-07-26T12:51:36Z</dcterms:modified>
</cp:coreProperties>
</file>